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4" r:id="rId4"/>
    <p:sldMasterId id="2147483706" r:id="rId5"/>
    <p:sldMasterId id="2147483718" r:id="rId6"/>
    <p:sldMasterId id="2147483730" r:id="rId7"/>
    <p:sldMasterId id="2147483742" r:id="rId8"/>
    <p:sldMasterId id="2147483754" r:id="rId9"/>
    <p:sldMasterId id="2147483766" r:id="rId10"/>
    <p:sldMasterId id="2147483778" r:id="rId11"/>
    <p:sldMasterId id="2147483790" r:id="rId12"/>
  </p:sldMasterIdLst>
  <p:notesMasterIdLst>
    <p:notesMasterId r:id="rId60"/>
  </p:notesMasterIdLst>
  <p:sldIdLst>
    <p:sldId id="256" r:id="rId13"/>
    <p:sldId id="608" r:id="rId14"/>
    <p:sldId id="2141411797" r:id="rId15"/>
    <p:sldId id="2141411798" r:id="rId16"/>
    <p:sldId id="628" r:id="rId17"/>
    <p:sldId id="257" r:id="rId18"/>
    <p:sldId id="2141411794" r:id="rId19"/>
    <p:sldId id="264" r:id="rId20"/>
    <p:sldId id="2134960146" r:id="rId21"/>
    <p:sldId id="272" r:id="rId22"/>
    <p:sldId id="633" r:id="rId23"/>
    <p:sldId id="631" r:id="rId24"/>
    <p:sldId id="634" r:id="rId25"/>
    <p:sldId id="630" r:id="rId26"/>
    <p:sldId id="2134960155" r:id="rId27"/>
    <p:sldId id="2134960159" r:id="rId28"/>
    <p:sldId id="2134960148" r:id="rId29"/>
    <p:sldId id="621" r:id="rId30"/>
    <p:sldId id="635" r:id="rId31"/>
    <p:sldId id="645" r:id="rId32"/>
    <p:sldId id="636" r:id="rId33"/>
    <p:sldId id="646" r:id="rId34"/>
    <p:sldId id="2134960157" r:id="rId35"/>
    <p:sldId id="622" r:id="rId36"/>
    <p:sldId id="647" r:id="rId37"/>
    <p:sldId id="648" r:id="rId38"/>
    <p:sldId id="2141411792" r:id="rId39"/>
    <p:sldId id="623" r:id="rId40"/>
    <p:sldId id="2134960150" r:id="rId41"/>
    <p:sldId id="624" r:id="rId42"/>
    <p:sldId id="649" r:id="rId43"/>
    <p:sldId id="2141411800" r:id="rId44"/>
    <p:sldId id="262" r:id="rId45"/>
    <p:sldId id="606" r:id="rId46"/>
    <p:sldId id="2141411799" r:id="rId47"/>
    <p:sldId id="618" r:id="rId48"/>
    <p:sldId id="626" r:id="rId49"/>
    <p:sldId id="2141411795" r:id="rId50"/>
    <p:sldId id="2141411796" r:id="rId51"/>
    <p:sldId id="259" r:id="rId52"/>
    <p:sldId id="609" r:id="rId53"/>
    <p:sldId id="610" r:id="rId54"/>
    <p:sldId id="611" r:id="rId55"/>
    <p:sldId id="612" r:id="rId56"/>
    <p:sldId id="614" r:id="rId57"/>
    <p:sldId id="616" r:id="rId58"/>
    <p:sldId id="2141411793" r:id="rId5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OGRACIOUS OPOLOT" initials="DO" lastIdx="1" clrIdx="0">
    <p:extLst>
      <p:ext uri="{19B8F6BF-5375-455C-9EA6-DF929625EA0E}">
        <p15:presenceInfo xmlns:p15="http://schemas.microsoft.com/office/powerpoint/2012/main" userId="a50b1fa88054af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0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 /><Relationship Id="rId18" Type="http://schemas.openxmlformats.org/officeDocument/2006/relationships/slide" Target="slides/slide6.xml" /><Relationship Id="rId26" Type="http://schemas.openxmlformats.org/officeDocument/2006/relationships/slide" Target="slides/slide14.xml" /><Relationship Id="rId39" Type="http://schemas.openxmlformats.org/officeDocument/2006/relationships/slide" Target="slides/slide27.xml" /><Relationship Id="rId21" Type="http://schemas.openxmlformats.org/officeDocument/2006/relationships/slide" Target="slides/slide9.xml" /><Relationship Id="rId34" Type="http://schemas.openxmlformats.org/officeDocument/2006/relationships/slide" Target="slides/slide22.xml" /><Relationship Id="rId42" Type="http://schemas.openxmlformats.org/officeDocument/2006/relationships/slide" Target="slides/slide30.xml" /><Relationship Id="rId47" Type="http://schemas.openxmlformats.org/officeDocument/2006/relationships/slide" Target="slides/slide35.xml" /><Relationship Id="rId50" Type="http://schemas.openxmlformats.org/officeDocument/2006/relationships/slide" Target="slides/slide38.xml" /><Relationship Id="rId55" Type="http://schemas.openxmlformats.org/officeDocument/2006/relationships/slide" Target="slides/slide43.xml" /><Relationship Id="rId63" Type="http://schemas.openxmlformats.org/officeDocument/2006/relationships/viewProps" Target="viewProps.xml" /><Relationship Id="rId7" Type="http://schemas.openxmlformats.org/officeDocument/2006/relationships/slideMaster" Target="slideMasters/slideMaster7.xml" /><Relationship Id="rId2" Type="http://schemas.openxmlformats.org/officeDocument/2006/relationships/slideMaster" Target="slideMasters/slideMaster2.xml" /><Relationship Id="rId16" Type="http://schemas.openxmlformats.org/officeDocument/2006/relationships/slide" Target="slides/slide4.xml" /><Relationship Id="rId20" Type="http://schemas.openxmlformats.org/officeDocument/2006/relationships/slide" Target="slides/slide8.xml" /><Relationship Id="rId29" Type="http://schemas.openxmlformats.org/officeDocument/2006/relationships/slide" Target="slides/slide17.xml" /><Relationship Id="rId41" Type="http://schemas.openxmlformats.org/officeDocument/2006/relationships/slide" Target="slides/slide29.xml" /><Relationship Id="rId54" Type="http://schemas.openxmlformats.org/officeDocument/2006/relationships/slide" Target="slides/slide42.xml" /><Relationship Id="rId62"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Master" Target="slideMasters/slideMaster11.xml" /><Relationship Id="rId24" Type="http://schemas.openxmlformats.org/officeDocument/2006/relationships/slide" Target="slides/slide12.xml" /><Relationship Id="rId32" Type="http://schemas.openxmlformats.org/officeDocument/2006/relationships/slide" Target="slides/slide20.xml" /><Relationship Id="rId37" Type="http://schemas.openxmlformats.org/officeDocument/2006/relationships/slide" Target="slides/slide25.xml" /><Relationship Id="rId40" Type="http://schemas.openxmlformats.org/officeDocument/2006/relationships/slide" Target="slides/slide28.xml" /><Relationship Id="rId45" Type="http://schemas.openxmlformats.org/officeDocument/2006/relationships/slide" Target="slides/slide33.xml" /><Relationship Id="rId53" Type="http://schemas.openxmlformats.org/officeDocument/2006/relationships/slide" Target="slides/slide41.xml" /><Relationship Id="rId58" Type="http://schemas.openxmlformats.org/officeDocument/2006/relationships/slide" Target="slides/slide46.xml" /><Relationship Id="rId5" Type="http://schemas.openxmlformats.org/officeDocument/2006/relationships/slideMaster" Target="slideMasters/slideMaster5.xml" /><Relationship Id="rId15" Type="http://schemas.openxmlformats.org/officeDocument/2006/relationships/slide" Target="slides/slide3.xml" /><Relationship Id="rId23" Type="http://schemas.openxmlformats.org/officeDocument/2006/relationships/slide" Target="slides/slide11.xml" /><Relationship Id="rId28" Type="http://schemas.openxmlformats.org/officeDocument/2006/relationships/slide" Target="slides/slide16.xml" /><Relationship Id="rId36" Type="http://schemas.openxmlformats.org/officeDocument/2006/relationships/slide" Target="slides/slide24.xml" /><Relationship Id="rId49" Type="http://schemas.openxmlformats.org/officeDocument/2006/relationships/slide" Target="slides/slide37.xml" /><Relationship Id="rId57" Type="http://schemas.openxmlformats.org/officeDocument/2006/relationships/slide" Target="slides/slide45.xml" /><Relationship Id="rId61" Type="http://schemas.openxmlformats.org/officeDocument/2006/relationships/commentAuthors" Target="commentAuthors.xml" /><Relationship Id="rId10" Type="http://schemas.openxmlformats.org/officeDocument/2006/relationships/slideMaster" Target="slideMasters/slideMaster10.xml" /><Relationship Id="rId19" Type="http://schemas.openxmlformats.org/officeDocument/2006/relationships/slide" Target="slides/slide7.xml" /><Relationship Id="rId31" Type="http://schemas.openxmlformats.org/officeDocument/2006/relationships/slide" Target="slides/slide19.xml" /><Relationship Id="rId44" Type="http://schemas.openxmlformats.org/officeDocument/2006/relationships/slide" Target="slides/slide32.xml" /><Relationship Id="rId52" Type="http://schemas.openxmlformats.org/officeDocument/2006/relationships/slide" Target="slides/slide40.xml" /><Relationship Id="rId60" Type="http://schemas.openxmlformats.org/officeDocument/2006/relationships/notesMaster" Target="notesMasters/notesMaster1.xml" /><Relationship Id="rId65" Type="http://schemas.openxmlformats.org/officeDocument/2006/relationships/tableStyles" Target="tableStyles.xml" /><Relationship Id="rId4" Type="http://schemas.openxmlformats.org/officeDocument/2006/relationships/slideMaster" Target="slideMasters/slideMaster4.xml" /><Relationship Id="rId9" Type="http://schemas.openxmlformats.org/officeDocument/2006/relationships/slideMaster" Target="slideMasters/slideMaster9.xml" /><Relationship Id="rId14" Type="http://schemas.openxmlformats.org/officeDocument/2006/relationships/slide" Target="slides/slide2.xml" /><Relationship Id="rId22" Type="http://schemas.openxmlformats.org/officeDocument/2006/relationships/slide" Target="slides/slide10.xml" /><Relationship Id="rId27" Type="http://schemas.openxmlformats.org/officeDocument/2006/relationships/slide" Target="slides/slide15.xml" /><Relationship Id="rId30" Type="http://schemas.openxmlformats.org/officeDocument/2006/relationships/slide" Target="slides/slide18.xml" /><Relationship Id="rId35" Type="http://schemas.openxmlformats.org/officeDocument/2006/relationships/slide" Target="slides/slide23.xml" /><Relationship Id="rId43" Type="http://schemas.openxmlformats.org/officeDocument/2006/relationships/slide" Target="slides/slide31.xml" /><Relationship Id="rId48" Type="http://schemas.openxmlformats.org/officeDocument/2006/relationships/slide" Target="slides/slide36.xml" /><Relationship Id="rId56" Type="http://schemas.openxmlformats.org/officeDocument/2006/relationships/slide" Target="slides/slide44.xml" /><Relationship Id="rId64" Type="http://schemas.openxmlformats.org/officeDocument/2006/relationships/theme" Target="theme/theme1.xml" /><Relationship Id="rId8" Type="http://schemas.openxmlformats.org/officeDocument/2006/relationships/slideMaster" Target="slideMasters/slideMaster8.xml" /><Relationship Id="rId51" Type="http://schemas.openxmlformats.org/officeDocument/2006/relationships/slide" Target="slides/slide39.xml" /><Relationship Id="rId3" Type="http://schemas.openxmlformats.org/officeDocument/2006/relationships/slideMaster" Target="slideMasters/slideMaster3.xml" /><Relationship Id="rId12" Type="http://schemas.openxmlformats.org/officeDocument/2006/relationships/slideMaster" Target="slideMasters/slideMaster12.xml" /><Relationship Id="rId17" Type="http://schemas.openxmlformats.org/officeDocument/2006/relationships/slide" Target="slides/slide5.xml" /><Relationship Id="rId25" Type="http://schemas.openxmlformats.org/officeDocument/2006/relationships/slide" Target="slides/slide13.xml" /><Relationship Id="rId33" Type="http://schemas.openxmlformats.org/officeDocument/2006/relationships/slide" Target="slides/slide21.xml" /><Relationship Id="rId38" Type="http://schemas.openxmlformats.org/officeDocument/2006/relationships/slide" Target="slides/slide26.xml" /><Relationship Id="rId46" Type="http://schemas.openxmlformats.org/officeDocument/2006/relationships/slide" Target="slides/slide34.xml" /><Relationship Id="rId59" Type="http://schemas.openxmlformats.org/officeDocument/2006/relationships/slide" Target="slides/slide47.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2B0C9-FFBD-463B-B6D8-74A33E7AC9D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AEEEBEF-5938-4F3F-AC1B-14E509F5F883}">
      <dgm:prSet phldrT="[Text]" custT="1"/>
      <dgm:spPr>
        <a:xfrm>
          <a:off x="2251689" y="1757795"/>
          <a:ext cx="1440220" cy="1440220"/>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Calibri" panose="020F0502020204030204"/>
              <a:ea typeface="+mn-ea"/>
              <a:cs typeface="+mn-cs"/>
            </a:rPr>
            <a:t>Individuals/Households in Farmer groups (15 - 30members)</a:t>
          </a:r>
        </a:p>
      </dgm:t>
    </dgm:pt>
    <dgm:pt modelId="{166A885D-C063-4FEB-B376-4837F88B3594}" type="parTrans" cxnId="{5AC9148B-2461-47EB-A316-D14A1D22FDAE}">
      <dgm:prSet/>
      <dgm:spPr/>
      <dgm:t>
        <a:bodyPr/>
        <a:lstStyle/>
        <a:p>
          <a:endParaRPr lang="en-US"/>
        </a:p>
      </dgm:t>
    </dgm:pt>
    <dgm:pt modelId="{E56DC686-39B0-4DB3-82F1-322B7FDFA3A5}" type="sibTrans" cxnId="{5AC9148B-2461-47EB-A316-D14A1D22FDAE}">
      <dgm:prSet/>
      <dgm:spPr/>
      <dgm:t>
        <a:bodyPr/>
        <a:lstStyle/>
        <a:p>
          <a:endParaRPr lang="en-US"/>
        </a:p>
      </dgm:t>
    </dgm:pt>
    <dgm:pt modelId="{D284582A-89B9-47FD-9990-DF02A27E4B7C}">
      <dgm:prSet phldrT="[Text]" custT="1"/>
      <dgm:spPr>
        <a:xfrm>
          <a:off x="344622" y="1738115"/>
          <a:ext cx="1008154" cy="806523"/>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Calibri" panose="020F0502020204030204"/>
              <a:ea typeface="+mn-ea"/>
              <a:cs typeface="+mn-cs"/>
            </a:rPr>
            <a:t>National/Regional   Investments</a:t>
          </a:r>
        </a:p>
      </dgm:t>
    </dgm:pt>
    <dgm:pt modelId="{E45C881B-934C-453C-8C2C-8F4AE11C45C6}" type="parTrans" cxnId="{1F571E36-376A-49FD-A3A2-2AF91354023E}">
      <dgm:prSet/>
      <dgm:spPr>
        <a:xfrm rot="11340414">
          <a:off x="840371" y="2041888"/>
          <a:ext cx="1350873" cy="410462"/>
        </a:xfrm>
        <a:prstGeom prst="leftArrow">
          <a:avLst>
            <a:gd name="adj1" fmla="val 60000"/>
            <a:gd name="adj2" fmla="val 50000"/>
          </a:avLst>
        </a:prstGeom>
        <a:solidFill>
          <a:srgbClr val="4472C4">
            <a:tint val="60000"/>
            <a:hueOff val="0"/>
            <a:satOff val="0"/>
            <a:lumOff val="0"/>
            <a:alphaOff val="0"/>
          </a:srgbClr>
        </a:solidFill>
        <a:ln>
          <a:noFill/>
        </a:ln>
        <a:effectLst/>
      </dgm:spPr>
      <dgm:t>
        <a:bodyPr/>
        <a:lstStyle/>
        <a:p>
          <a:endParaRPr lang="en-US"/>
        </a:p>
      </dgm:t>
    </dgm:pt>
    <dgm:pt modelId="{4FC4140F-0DA2-42F7-9386-FCDD1AE56B4B}" type="sibTrans" cxnId="{1F571E36-376A-49FD-A3A2-2AF91354023E}">
      <dgm:prSet/>
      <dgm:spPr/>
      <dgm:t>
        <a:bodyPr/>
        <a:lstStyle/>
        <a:p>
          <a:endParaRPr lang="en-US"/>
        </a:p>
      </dgm:t>
    </dgm:pt>
    <dgm:pt modelId="{17C30433-9017-4474-B4B4-6D77C12D7602}">
      <dgm:prSet phldrT="[Text]" custT="1"/>
      <dgm:spPr>
        <a:xfrm>
          <a:off x="703872" y="793132"/>
          <a:ext cx="1008154" cy="806523"/>
        </a:xfrm>
        <a:prstGeom prst="roundRect">
          <a:avLst>
            <a:gd name="adj" fmla="val 10000"/>
          </a:avLst>
        </a:prstGeom>
        <a:solidFill>
          <a:srgbClr val="92D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Calibri" panose="020F0502020204030204"/>
              <a:ea typeface="+mn-ea"/>
              <a:cs typeface="+mn-cs"/>
            </a:rPr>
            <a:t>Community Level Investments</a:t>
          </a:r>
        </a:p>
      </dgm:t>
    </dgm:pt>
    <dgm:pt modelId="{3FAC3F77-09D5-4711-A795-28F6F6C97D4A}" type="parTrans" cxnId="{9DC21599-DAF6-4FCA-B348-AD9436BAFB82}">
      <dgm:prSet/>
      <dgm:spPr>
        <a:xfrm rot="12960000">
          <a:off x="1076188" y="1396681"/>
          <a:ext cx="1379821" cy="410462"/>
        </a:xfrm>
        <a:prstGeom prst="leftArrow">
          <a:avLst>
            <a:gd name="adj1" fmla="val 60000"/>
            <a:gd name="adj2" fmla="val 50000"/>
          </a:avLst>
        </a:prstGeom>
        <a:solidFill>
          <a:srgbClr val="4472C4">
            <a:tint val="60000"/>
            <a:hueOff val="0"/>
            <a:satOff val="0"/>
            <a:lumOff val="0"/>
            <a:alphaOff val="0"/>
          </a:srgbClr>
        </a:solidFill>
        <a:ln>
          <a:noFill/>
        </a:ln>
        <a:effectLst/>
      </dgm:spPr>
      <dgm:t>
        <a:bodyPr/>
        <a:lstStyle/>
        <a:p>
          <a:endParaRPr lang="en-US"/>
        </a:p>
      </dgm:t>
    </dgm:pt>
    <dgm:pt modelId="{4BB0EDDF-198F-4950-8353-14DD84FEE7ED}" type="sibTrans" cxnId="{9DC21599-DAF6-4FCA-B348-AD9436BAFB82}">
      <dgm:prSet/>
      <dgm:spPr/>
      <dgm:t>
        <a:bodyPr/>
        <a:lstStyle/>
        <a:p>
          <a:endParaRPr lang="en-US"/>
        </a:p>
      </dgm:t>
    </dgm:pt>
    <dgm:pt modelId="{0797DE56-2740-46F4-A0B5-C8E09961AC69}">
      <dgm:prSet phldrT="[Text]" custT="1"/>
      <dgm:spPr>
        <a:xfrm>
          <a:off x="1793992" y="1114"/>
          <a:ext cx="1008154" cy="806523"/>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Calibri" panose="020F0502020204030204"/>
              <a:ea typeface="+mn-ea"/>
              <a:cs typeface="+mn-cs"/>
            </a:rPr>
            <a:t>Extension/Capacity Building </a:t>
          </a:r>
        </a:p>
      </dgm:t>
    </dgm:pt>
    <dgm:pt modelId="{10C6487B-71C6-4170-B370-348477189983}" type="parTrans" cxnId="{9D7463F7-FD3A-4FF8-8597-01F7A4433587}">
      <dgm:prSet/>
      <dgm:spPr>
        <a:xfrm rot="15120000">
          <a:off x="1821352" y="855288"/>
          <a:ext cx="1379821" cy="410462"/>
        </a:xfrm>
        <a:prstGeom prst="leftArrow">
          <a:avLst>
            <a:gd name="adj1" fmla="val 60000"/>
            <a:gd name="adj2" fmla="val 50000"/>
          </a:avLst>
        </a:prstGeom>
        <a:solidFill>
          <a:srgbClr val="4472C4">
            <a:tint val="60000"/>
            <a:hueOff val="0"/>
            <a:satOff val="0"/>
            <a:lumOff val="0"/>
            <a:alphaOff val="0"/>
          </a:srgbClr>
        </a:solidFill>
        <a:ln>
          <a:noFill/>
        </a:ln>
        <a:effectLst/>
      </dgm:spPr>
      <dgm:t>
        <a:bodyPr/>
        <a:lstStyle/>
        <a:p>
          <a:endParaRPr lang="en-US"/>
        </a:p>
      </dgm:t>
    </dgm:pt>
    <dgm:pt modelId="{40C17569-1535-458D-994A-8CADB061F90C}" type="sibTrans" cxnId="{9D7463F7-FD3A-4FF8-8597-01F7A4433587}">
      <dgm:prSet/>
      <dgm:spPr/>
      <dgm:t>
        <a:bodyPr/>
        <a:lstStyle/>
        <a:p>
          <a:endParaRPr lang="en-US"/>
        </a:p>
      </dgm:t>
    </dgm:pt>
    <dgm:pt modelId="{A7C59DBB-0989-4E5A-B60D-DA469D3BE584}">
      <dgm:prSet phldrT="[Text]" custT="1"/>
      <dgm:spPr>
        <a:xfrm>
          <a:off x="4231572" y="793132"/>
          <a:ext cx="1008154" cy="806523"/>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Calibri" panose="020F0502020204030204"/>
              <a:ea typeface="+mn-ea"/>
              <a:cs typeface="+mn-cs"/>
            </a:rPr>
            <a:t>Sustainable Land Management(SLM)</a:t>
          </a:r>
        </a:p>
      </dgm:t>
    </dgm:pt>
    <dgm:pt modelId="{7FDA3488-623E-434D-B419-1F21FFA715CB}" type="parTrans" cxnId="{3281F6E3-71A8-49DA-9562-6B64C75989E5}">
      <dgm:prSet/>
      <dgm:spPr>
        <a:xfrm rot="19440000">
          <a:off x="3487589" y="1396681"/>
          <a:ext cx="1379821" cy="410462"/>
        </a:xfrm>
        <a:prstGeom prst="leftArrow">
          <a:avLst>
            <a:gd name="adj1" fmla="val 60000"/>
            <a:gd name="adj2" fmla="val 50000"/>
          </a:avLst>
        </a:prstGeom>
        <a:solidFill>
          <a:srgbClr val="4472C4">
            <a:tint val="60000"/>
            <a:hueOff val="0"/>
            <a:satOff val="0"/>
            <a:lumOff val="0"/>
            <a:alphaOff val="0"/>
          </a:srgbClr>
        </a:solidFill>
        <a:ln>
          <a:noFill/>
        </a:ln>
        <a:effectLst/>
      </dgm:spPr>
      <dgm:t>
        <a:bodyPr/>
        <a:lstStyle/>
        <a:p>
          <a:endParaRPr lang="en-US"/>
        </a:p>
      </dgm:t>
    </dgm:pt>
    <dgm:pt modelId="{4A7142D5-7C12-48C0-86A6-49B0C336C264}" type="sibTrans" cxnId="{3281F6E3-71A8-49DA-9562-6B64C75989E5}">
      <dgm:prSet/>
      <dgm:spPr/>
      <dgm:t>
        <a:bodyPr/>
        <a:lstStyle/>
        <a:p>
          <a:endParaRPr lang="en-US"/>
        </a:p>
      </dgm:t>
    </dgm:pt>
    <dgm:pt modelId="{C1D8D753-66B0-4719-8647-D9CCEAD19B04}">
      <dgm:prSet phldrT="[Text]" custT="1"/>
      <dgm:spPr>
        <a:xfrm>
          <a:off x="3069521" y="1114"/>
          <a:ext cx="1152017" cy="806523"/>
        </a:xfrm>
        <a:prstGeom prst="roundRect">
          <a:avLst>
            <a:gd name="adj" fmla="val 10000"/>
          </a:avLst>
        </a:prstGeom>
        <a:solidFill>
          <a:srgbClr val="00206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Calibri" panose="020F0502020204030204"/>
              <a:ea typeface="+mn-ea"/>
              <a:cs typeface="+mn-cs"/>
            </a:rPr>
            <a:t>Risk Assessment</a:t>
          </a:r>
        </a:p>
      </dgm:t>
    </dgm:pt>
    <dgm:pt modelId="{FFA50A08-5D06-45AA-843E-CA2E9A343881}" type="parTrans" cxnId="{F1759ECF-9B67-4D62-91DB-BA7CE5630C3C}">
      <dgm:prSet/>
      <dgm:spPr>
        <a:xfrm rot="17280000">
          <a:off x="2742425" y="855288"/>
          <a:ext cx="1379821" cy="410462"/>
        </a:xfrm>
        <a:prstGeom prst="leftArrow">
          <a:avLst>
            <a:gd name="adj1" fmla="val 60000"/>
            <a:gd name="adj2" fmla="val 50000"/>
          </a:avLst>
        </a:prstGeom>
        <a:solidFill>
          <a:srgbClr val="4472C4">
            <a:tint val="60000"/>
            <a:hueOff val="0"/>
            <a:satOff val="0"/>
            <a:lumOff val="0"/>
            <a:alphaOff val="0"/>
          </a:srgbClr>
        </a:solidFill>
        <a:ln>
          <a:noFill/>
        </a:ln>
        <a:effectLst/>
      </dgm:spPr>
      <dgm:t>
        <a:bodyPr/>
        <a:lstStyle/>
        <a:p>
          <a:endParaRPr lang="en-US"/>
        </a:p>
      </dgm:t>
    </dgm:pt>
    <dgm:pt modelId="{CBD55E29-8E19-4696-8999-1C1F2ADA5D3F}" type="sibTrans" cxnId="{F1759ECF-9B67-4D62-91DB-BA7CE5630C3C}">
      <dgm:prSet/>
      <dgm:spPr/>
      <dgm:t>
        <a:bodyPr/>
        <a:lstStyle/>
        <a:p>
          <a:endParaRPr lang="en-US"/>
        </a:p>
      </dgm:t>
    </dgm:pt>
    <dgm:pt modelId="{8A6B6D28-2BEC-4455-8B74-6D9F3164698C}">
      <dgm:prSet phldrT="[Text]" custT="1"/>
      <dgm:spPr>
        <a:xfrm>
          <a:off x="4647961" y="2074644"/>
          <a:ext cx="1008154" cy="806523"/>
        </a:xfrm>
        <a:prstGeom prst="roundRect">
          <a:avLst>
            <a:gd name="adj" fmla="val 10000"/>
          </a:avLst>
        </a:prstGeom>
        <a:solidFill>
          <a:srgbClr val="7030A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Calibri" panose="020F0502020204030204"/>
              <a:ea typeface="+mn-ea"/>
              <a:cs typeface="+mn-cs"/>
            </a:rPr>
            <a:t>Supportive Infrastructure/equipment/ Machinery</a:t>
          </a:r>
        </a:p>
      </dgm:t>
    </dgm:pt>
    <dgm:pt modelId="{0DE3571D-29AF-4F1C-ADCD-5155F3D33897}" type="parTrans" cxnId="{C10A2F4B-201D-4F6D-AB8F-C59A64EC5689}">
      <dgm:prSet/>
      <dgm:spPr>
        <a:xfrm>
          <a:off x="3772217" y="2272674"/>
          <a:ext cx="1379821" cy="410462"/>
        </a:xfrm>
        <a:prstGeom prst="leftArrow">
          <a:avLst>
            <a:gd name="adj1" fmla="val 60000"/>
            <a:gd name="adj2" fmla="val 50000"/>
          </a:avLst>
        </a:prstGeom>
        <a:solidFill>
          <a:srgbClr val="4472C4">
            <a:tint val="60000"/>
            <a:hueOff val="0"/>
            <a:satOff val="0"/>
            <a:lumOff val="0"/>
            <a:alphaOff val="0"/>
          </a:srgbClr>
        </a:solidFill>
        <a:ln>
          <a:noFill/>
        </a:ln>
        <a:effectLst/>
      </dgm:spPr>
      <dgm:t>
        <a:bodyPr/>
        <a:lstStyle/>
        <a:p>
          <a:endParaRPr lang="en-US"/>
        </a:p>
      </dgm:t>
    </dgm:pt>
    <dgm:pt modelId="{CE39EE9F-8114-4CDB-A9F4-88658B666462}" type="sibTrans" cxnId="{C10A2F4B-201D-4F6D-AB8F-C59A64EC5689}">
      <dgm:prSet/>
      <dgm:spPr/>
      <dgm:t>
        <a:bodyPr/>
        <a:lstStyle/>
        <a:p>
          <a:endParaRPr lang="en-US"/>
        </a:p>
      </dgm:t>
    </dgm:pt>
    <dgm:pt modelId="{19CFDEA5-C1EC-4F79-BD18-B4AD76421AF5}" type="pres">
      <dgm:prSet presAssocID="{3FE2B0C9-FFBD-463B-B6D8-74A33E7AC9D9}" presName="cycle" presStyleCnt="0">
        <dgm:presLayoutVars>
          <dgm:chMax val="1"/>
          <dgm:dir/>
          <dgm:animLvl val="ctr"/>
          <dgm:resizeHandles val="exact"/>
        </dgm:presLayoutVars>
      </dgm:prSet>
      <dgm:spPr/>
    </dgm:pt>
    <dgm:pt modelId="{F00FFF5C-0473-4611-BD4C-CCB682B2669D}" type="pres">
      <dgm:prSet presAssocID="{2AEEEBEF-5938-4F3F-AC1B-14E509F5F883}" presName="centerShape" presStyleLbl="node0" presStyleIdx="0" presStyleCnt="1"/>
      <dgm:spPr/>
    </dgm:pt>
    <dgm:pt modelId="{A72291A3-7D8F-47FC-94B8-151DA2196FAA}" type="pres">
      <dgm:prSet presAssocID="{E45C881B-934C-453C-8C2C-8F4AE11C45C6}" presName="parTrans" presStyleLbl="bgSibTrans2D1" presStyleIdx="0" presStyleCnt="6"/>
      <dgm:spPr/>
    </dgm:pt>
    <dgm:pt modelId="{6E15FAEC-1E81-454A-ABC7-EDD10530A942}" type="pres">
      <dgm:prSet presAssocID="{D284582A-89B9-47FD-9990-DF02A27E4B7C}" presName="node" presStyleLbl="node1" presStyleIdx="0" presStyleCnt="6" custRadScaleRad="98595" custRadScaleInc="30023">
        <dgm:presLayoutVars>
          <dgm:bulletEnabled val="1"/>
        </dgm:presLayoutVars>
      </dgm:prSet>
      <dgm:spPr/>
    </dgm:pt>
    <dgm:pt modelId="{49396EEB-D011-4ED2-BE88-EBBAF430C8BF}" type="pres">
      <dgm:prSet presAssocID="{3FAC3F77-09D5-4711-A795-28F6F6C97D4A}" presName="parTrans" presStyleLbl="bgSibTrans2D1" presStyleIdx="1" presStyleCnt="6"/>
      <dgm:spPr/>
    </dgm:pt>
    <dgm:pt modelId="{19757E42-816F-40CB-B1F0-D4D8AAF146CB}" type="pres">
      <dgm:prSet presAssocID="{17C30433-9017-4474-B4B4-6D77C12D7602}" presName="node" presStyleLbl="node1" presStyleIdx="1" presStyleCnt="6">
        <dgm:presLayoutVars>
          <dgm:bulletEnabled val="1"/>
        </dgm:presLayoutVars>
      </dgm:prSet>
      <dgm:spPr/>
    </dgm:pt>
    <dgm:pt modelId="{1C8F47E0-C40A-4BFF-9432-02AC48123DEF}" type="pres">
      <dgm:prSet presAssocID="{10C6487B-71C6-4170-B370-348477189983}" presName="parTrans" presStyleLbl="bgSibTrans2D1" presStyleIdx="2" presStyleCnt="6"/>
      <dgm:spPr/>
    </dgm:pt>
    <dgm:pt modelId="{911F02FA-996F-4F9C-B378-E57CCC7C0B94}" type="pres">
      <dgm:prSet presAssocID="{0797DE56-2740-46F4-A0B5-C8E09961AC69}" presName="node" presStyleLbl="node1" presStyleIdx="2" presStyleCnt="6">
        <dgm:presLayoutVars>
          <dgm:bulletEnabled val="1"/>
        </dgm:presLayoutVars>
      </dgm:prSet>
      <dgm:spPr/>
    </dgm:pt>
    <dgm:pt modelId="{B0D826B2-25CD-4F8D-BD51-022736564E40}" type="pres">
      <dgm:prSet presAssocID="{FFA50A08-5D06-45AA-843E-CA2E9A343881}" presName="parTrans" presStyleLbl="bgSibTrans2D1" presStyleIdx="3" presStyleCnt="6" custLinFactNeighborX="-842" custLinFactNeighborY="38314"/>
      <dgm:spPr/>
    </dgm:pt>
    <dgm:pt modelId="{10899D5B-84B8-49BE-A6A5-465233D3411C}" type="pres">
      <dgm:prSet presAssocID="{C1D8D753-66B0-4719-8647-D9CCEAD19B04}" presName="node" presStyleLbl="node1" presStyleIdx="3" presStyleCnt="6" custScaleX="114270">
        <dgm:presLayoutVars>
          <dgm:bulletEnabled val="1"/>
        </dgm:presLayoutVars>
      </dgm:prSet>
      <dgm:spPr/>
    </dgm:pt>
    <dgm:pt modelId="{22A54F07-5E57-49E9-848D-2631B3F44054}" type="pres">
      <dgm:prSet presAssocID="{7FDA3488-623E-434D-B419-1F21FFA715CB}" presName="parTrans" presStyleLbl="bgSibTrans2D1" presStyleIdx="4" presStyleCnt="6"/>
      <dgm:spPr/>
    </dgm:pt>
    <dgm:pt modelId="{C519D570-BE15-4C4E-AEDD-0C20ED4FF19A}" type="pres">
      <dgm:prSet presAssocID="{A7C59DBB-0989-4E5A-B60D-DA469D3BE584}" presName="node" presStyleLbl="node1" presStyleIdx="4" presStyleCnt="6">
        <dgm:presLayoutVars>
          <dgm:bulletEnabled val="1"/>
        </dgm:presLayoutVars>
      </dgm:prSet>
      <dgm:spPr/>
    </dgm:pt>
    <dgm:pt modelId="{77AFB108-0024-41AC-AF86-48E37E2FE6B2}" type="pres">
      <dgm:prSet presAssocID="{0DE3571D-29AF-4F1C-ADCD-5155F3D33897}" presName="parTrans" presStyleLbl="bgSibTrans2D1" presStyleIdx="5" presStyleCnt="6"/>
      <dgm:spPr/>
    </dgm:pt>
    <dgm:pt modelId="{5863A26F-DC86-42DB-AA4F-9E2CC1292BDA}" type="pres">
      <dgm:prSet presAssocID="{8A6B6D28-2BEC-4455-8B74-6D9F3164698C}" presName="node" presStyleLbl="node1" presStyleIdx="5" presStyleCnt="6">
        <dgm:presLayoutVars>
          <dgm:bulletEnabled val="1"/>
        </dgm:presLayoutVars>
      </dgm:prSet>
      <dgm:spPr>
        <a:prstGeom prst="roundRect">
          <a:avLst>
            <a:gd name="adj" fmla="val 10000"/>
          </a:avLst>
        </a:prstGeom>
      </dgm:spPr>
    </dgm:pt>
  </dgm:ptLst>
  <dgm:cxnLst>
    <dgm:cxn modelId="{B8575D01-CA07-467C-A017-DDD26FDD08E8}" type="presOf" srcId="{3FE2B0C9-FFBD-463B-B6D8-74A33E7AC9D9}" destId="{19CFDEA5-C1EC-4F79-BD18-B4AD76421AF5}" srcOrd="0" destOrd="0" presId="urn:microsoft.com/office/officeart/2005/8/layout/radial4"/>
    <dgm:cxn modelId="{087E090F-0764-49BD-AFF5-2E7DA868E7AB}" type="presOf" srcId="{A7C59DBB-0989-4E5A-B60D-DA469D3BE584}" destId="{C519D570-BE15-4C4E-AEDD-0C20ED4FF19A}" srcOrd="0" destOrd="0" presId="urn:microsoft.com/office/officeart/2005/8/layout/radial4"/>
    <dgm:cxn modelId="{EB4E4C1A-C433-4A25-BD05-38BEDE39ACA9}" type="presOf" srcId="{17C30433-9017-4474-B4B4-6D77C12D7602}" destId="{19757E42-816F-40CB-B1F0-D4D8AAF146CB}" srcOrd="0" destOrd="0" presId="urn:microsoft.com/office/officeart/2005/8/layout/radial4"/>
    <dgm:cxn modelId="{65DB9828-07F1-4069-B272-E766444C79BD}" type="presOf" srcId="{0DE3571D-29AF-4F1C-ADCD-5155F3D33897}" destId="{77AFB108-0024-41AC-AF86-48E37E2FE6B2}" srcOrd="0" destOrd="0" presId="urn:microsoft.com/office/officeart/2005/8/layout/radial4"/>
    <dgm:cxn modelId="{84555033-088A-482A-91D1-F22B94C52A2C}" type="presOf" srcId="{8A6B6D28-2BEC-4455-8B74-6D9F3164698C}" destId="{5863A26F-DC86-42DB-AA4F-9E2CC1292BDA}" srcOrd="0" destOrd="0" presId="urn:microsoft.com/office/officeart/2005/8/layout/radial4"/>
    <dgm:cxn modelId="{1F571E36-376A-49FD-A3A2-2AF91354023E}" srcId="{2AEEEBEF-5938-4F3F-AC1B-14E509F5F883}" destId="{D284582A-89B9-47FD-9990-DF02A27E4B7C}" srcOrd="0" destOrd="0" parTransId="{E45C881B-934C-453C-8C2C-8F4AE11C45C6}" sibTransId="{4FC4140F-0DA2-42F7-9386-FCDD1AE56B4B}"/>
    <dgm:cxn modelId="{4C23223D-7121-4E61-9071-3AA6CD537B48}" type="presOf" srcId="{E45C881B-934C-453C-8C2C-8F4AE11C45C6}" destId="{A72291A3-7D8F-47FC-94B8-151DA2196FAA}" srcOrd="0" destOrd="0" presId="urn:microsoft.com/office/officeart/2005/8/layout/radial4"/>
    <dgm:cxn modelId="{C10A2F4B-201D-4F6D-AB8F-C59A64EC5689}" srcId="{2AEEEBEF-5938-4F3F-AC1B-14E509F5F883}" destId="{8A6B6D28-2BEC-4455-8B74-6D9F3164698C}" srcOrd="5" destOrd="0" parTransId="{0DE3571D-29AF-4F1C-ADCD-5155F3D33897}" sibTransId="{CE39EE9F-8114-4CDB-A9F4-88658B666462}"/>
    <dgm:cxn modelId="{944D3D5A-8B88-4A7D-8694-73A6B6533B9D}" type="presOf" srcId="{3FAC3F77-09D5-4711-A795-28F6F6C97D4A}" destId="{49396EEB-D011-4ED2-BE88-EBBAF430C8BF}" srcOrd="0" destOrd="0" presId="urn:microsoft.com/office/officeart/2005/8/layout/radial4"/>
    <dgm:cxn modelId="{EC9A5C85-3CED-49C9-8BFF-284E47247DDB}" type="presOf" srcId="{10C6487B-71C6-4170-B370-348477189983}" destId="{1C8F47E0-C40A-4BFF-9432-02AC48123DEF}" srcOrd="0" destOrd="0" presId="urn:microsoft.com/office/officeart/2005/8/layout/radial4"/>
    <dgm:cxn modelId="{5AC9148B-2461-47EB-A316-D14A1D22FDAE}" srcId="{3FE2B0C9-FFBD-463B-B6D8-74A33E7AC9D9}" destId="{2AEEEBEF-5938-4F3F-AC1B-14E509F5F883}" srcOrd="0" destOrd="0" parTransId="{166A885D-C063-4FEB-B376-4837F88B3594}" sibTransId="{E56DC686-39B0-4DB3-82F1-322B7FDFA3A5}"/>
    <dgm:cxn modelId="{9DC21599-DAF6-4FCA-B348-AD9436BAFB82}" srcId="{2AEEEBEF-5938-4F3F-AC1B-14E509F5F883}" destId="{17C30433-9017-4474-B4B4-6D77C12D7602}" srcOrd="1" destOrd="0" parTransId="{3FAC3F77-09D5-4711-A795-28F6F6C97D4A}" sibTransId="{4BB0EDDF-198F-4950-8353-14DD84FEE7ED}"/>
    <dgm:cxn modelId="{1002E499-242E-4402-B040-812328C263D3}" type="presOf" srcId="{D284582A-89B9-47FD-9990-DF02A27E4B7C}" destId="{6E15FAEC-1E81-454A-ABC7-EDD10530A942}" srcOrd="0" destOrd="0" presId="urn:microsoft.com/office/officeart/2005/8/layout/radial4"/>
    <dgm:cxn modelId="{EAEC719D-98A0-45AF-A293-31277102EA54}" type="presOf" srcId="{0797DE56-2740-46F4-A0B5-C8E09961AC69}" destId="{911F02FA-996F-4F9C-B378-E57CCC7C0B94}" srcOrd="0" destOrd="0" presId="urn:microsoft.com/office/officeart/2005/8/layout/radial4"/>
    <dgm:cxn modelId="{D90ABEB4-FEAB-4E2C-9BA0-2A5C1D0D2F20}" type="presOf" srcId="{C1D8D753-66B0-4719-8647-D9CCEAD19B04}" destId="{10899D5B-84B8-49BE-A6A5-465233D3411C}" srcOrd="0" destOrd="0" presId="urn:microsoft.com/office/officeart/2005/8/layout/radial4"/>
    <dgm:cxn modelId="{F1759ECF-9B67-4D62-91DB-BA7CE5630C3C}" srcId="{2AEEEBEF-5938-4F3F-AC1B-14E509F5F883}" destId="{C1D8D753-66B0-4719-8647-D9CCEAD19B04}" srcOrd="3" destOrd="0" parTransId="{FFA50A08-5D06-45AA-843E-CA2E9A343881}" sibTransId="{CBD55E29-8E19-4696-8999-1C1F2ADA5D3F}"/>
    <dgm:cxn modelId="{7BA4C0D4-FCE6-42E7-9E7A-511FC42B057C}" type="presOf" srcId="{FFA50A08-5D06-45AA-843E-CA2E9A343881}" destId="{B0D826B2-25CD-4F8D-BD51-022736564E40}" srcOrd="0" destOrd="0" presId="urn:microsoft.com/office/officeart/2005/8/layout/radial4"/>
    <dgm:cxn modelId="{B61118D6-E6F8-44F3-9802-0003AE21F71F}" type="presOf" srcId="{7FDA3488-623E-434D-B419-1F21FFA715CB}" destId="{22A54F07-5E57-49E9-848D-2631B3F44054}" srcOrd="0" destOrd="0" presId="urn:microsoft.com/office/officeart/2005/8/layout/radial4"/>
    <dgm:cxn modelId="{3281F6E3-71A8-49DA-9562-6B64C75989E5}" srcId="{2AEEEBEF-5938-4F3F-AC1B-14E509F5F883}" destId="{A7C59DBB-0989-4E5A-B60D-DA469D3BE584}" srcOrd="4" destOrd="0" parTransId="{7FDA3488-623E-434D-B419-1F21FFA715CB}" sibTransId="{4A7142D5-7C12-48C0-86A6-49B0C336C264}"/>
    <dgm:cxn modelId="{9D7463F7-FD3A-4FF8-8597-01F7A4433587}" srcId="{2AEEEBEF-5938-4F3F-AC1B-14E509F5F883}" destId="{0797DE56-2740-46F4-A0B5-C8E09961AC69}" srcOrd="2" destOrd="0" parTransId="{10C6487B-71C6-4170-B370-348477189983}" sibTransId="{40C17569-1535-458D-994A-8CADB061F90C}"/>
    <dgm:cxn modelId="{721E8AFD-8568-457A-B0E0-213449EBD6FC}" type="presOf" srcId="{2AEEEBEF-5938-4F3F-AC1B-14E509F5F883}" destId="{F00FFF5C-0473-4611-BD4C-CCB682B2669D}" srcOrd="0" destOrd="0" presId="urn:microsoft.com/office/officeart/2005/8/layout/radial4"/>
    <dgm:cxn modelId="{387955DD-5FCD-4283-860A-C8F610CAA18E}" type="presParOf" srcId="{19CFDEA5-C1EC-4F79-BD18-B4AD76421AF5}" destId="{F00FFF5C-0473-4611-BD4C-CCB682B2669D}" srcOrd="0" destOrd="0" presId="urn:microsoft.com/office/officeart/2005/8/layout/radial4"/>
    <dgm:cxn modelId="{F098A690-48BC-4ED3-8614-4417F0207421}" type="presParOf" srcId="{19CFDEA5-C1EC-4F79-BD18-B4AD76421AF5}" destId="{A72291A3-7D8F-47FC-94B8-151DA2196FAA}" srcOrd="1" destOrd="0" presId="urn:microsoft.com/office/officeart/2005/8/layout/radial4"/>
    <dgm:cxn modelId="{3182BD8A-5686-4167-9BCD-17BDFCA274D4}" type="presParOf" srcId="{19CFDEA5-C1EC-4F79-BD18-B4AD76421AF5}" destId="{6E15FAEC-1E81-454A-ABC7-EDD10530A942}" srcOrd="2" destOrd="0" presId="urn:microsoft.com/office/officeart/2005/8/layout/radial4"/>
    <dgm:cxn modelId="{74F15707-57A3-4AE2-B3FE-4AA6737213BF}" type="presParOf" srcId="{19CFDEA5-C1EC-4F79-BD18-B4AD76421AF5}" destId="{49396EEB-D011-4ED2-BE88-EBBAF430C8BF}" srcOrd="3" destOrd="0" presId="urn:microsoft.com/office/officeart/2005/8/layout/radial4"/>
    <dgm:cxn modelId="{609ED07C-EFE0-4EA7-B118-BFBD7547CA3D}" type="presParOf" srcId="{19CFDEA5-C1EC-4F79-BD18-B4AD76421AF5}" destId="{19757E42-816F-40CB-B1F0-D4D8AAF146CB}" srcOrd="4" destOrd="0" presId="urn:microsoft.com/office/officeart/2005/8/layout/radial4"/>
    <dgm:cxn modelId="{EF9594C3-C42E-4F9A-8C0E-42EEACEFB784}" type="presParOf" srcId="{19CFDEA5-C1EC-4F79-BD18-B4AD76421AF5}" destId="{1C8F47E0-C40A-4BFF-9432-02AC48123DEF}" srcOrd="5" destOrd="0" presId="urn:microsoft.com/office/officeart/2005/8/layout/radial4"/>
    <dgm:cxn modelId="{4D6294B0-6673-432F-8463-DF1D1ED354B8}" type="presParOf" srcId="{19CFDEA5-C1EC-4F79-BD18-B4AD76421AF5}" destId="{911F02FA-996F-4F9C-B378-E57CCC7C0B94}" srcOrd="6" destOrd="0" presId="urn:microsoft.com/office/officeart/2005/8/layout/radial4"/>
    <dgm:cxn modelId="{671FCB2A-C1F2-4D9F-A0BD-2FB432170A3B}" type="presParOf" srcId="{19CFDEA5-C1EC-4F79-BD18-B4AD76421AF5}" destId="{B0D826B2-25CD-4F8D-BD51-022736564E40}" srcOrd="7" destOrd="0" presId="urn:microsoft.com/office/officeart/2005/8/layout/radial4"/>
    <dgm:cxn modelId="{E43B2658-2CB0-4738-BBEC-7CC1D59E129E}" type="presParOf" srcId="{19CFDEA5-C1EC-4F79-BD18-B4AD76421AF5}" destId="{10899D5B-84B8-49BE-A6A5-465233D3411C}" srcOrd="8" destOrd="0" presId="urn:microsoft.com/office/officeart/2005/8/layout/radial4"/>
    <dgm:cxn modelId="{D71FD1B9-7B7B-4FE4-995E-BF143CA6E21C}" type="presParOf" srcId="{19CFDEA5-C1EC-4F79-BD18-B4AD76421AF5}" destId="{22A54F07-5E57-49E9-848D-2631B3F44054}" srcOrd="9" destOrd="0" presId="urn:microsoft.com/office/officeart/2005/8/layout/radial4"/>
    <dgm:cxn modelId="{6B09427D-AC7A-4625-A52A-E1847CBECA63}" type="presParOf" srcId="{19CFDEA5-C1EC-4F79-BD18-B4AD76421AF5}" destId="{C519D570-BE15-4C4E-AEDD-0C20ED4FF19A}" srcOrd="10" destOrd="0" presId="urn:microsoft.com/office/officeart/2005/8/layout/radial4"/>
    <dgm:cxn modelId="{5FC75662-5BE6-4DE9-8F32-14DEBC2DBE71}" type="presParOf" srcId="{19CFDEA5-C1EC-4F79-BD18-B4AD76421AF5}" destId="{77AFB108-0024-41AC-AF86-48E37E2FE6B2}" srcOrd="11" destOrd="0" presId="urn:microsoft.com/office/officeart/2005/8/layout/radial4"/>
    <dgm:cxn modelId="{401394AF-74A2-40F1-820B-AB6D0F622B46}" type="presParOf" srcId="{19CFDEA5-C1EC-4F79-BD18-B4AD76421AF5}" destId="{5863A26F-DC86-42DB-AA4F-9E2CC1292BD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FFF5C-0473-4611-BD4C-CCB682B2669D}">
      <dsp:nvSpPr>
        <dsp:cNvPr id="0" name=""/>
        <dsp:cNvSpPr/>
      </dsp:nvSpPr>
      <dsp:spPr>
        <a:xfrm>
          <a:off x="3593042" y="2735492"/>
          <a:ext cx="2242394" cy="2242394"/>
        </a:xfrm>
        <a:prstGeom prst="ellipse">
          <a:avLst/>
        </a:prstGeom>
        <a:solidFill>
          <a:srgbClr val="C0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Individuals/Households in Farmer groups (15 - 30members)</a:t>
          </a:r>
        </a:p>
      </dsp:txBody>
      <dsp:txXfrm>
        <a:off x="3921433" y="3063883"/>
        <a:ext cx="1585612" cy="1585612"/>
      </dsp:txXfrm>
    </dsp:sp>
    <dsp:sp modelId="{A72291A3-7D8F-47FC-94B8-151DA2196FAA}">
      <dsp:nvSpPr>
        <dsp:cNvPr id="0" name=""/>
        <dsp:cNvSpPr/>
      </dsp:nvSpPr>
      <dsp:spPr>
        <a:xfrm rot="11340414">
          <a:off x="1395790" y="3177830"/>
          <a:ext cx="2103147" cy="639082"/>
        </a:xfrm>
        <a:prstGeom prst="lef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E15FAEC-1E81-454A-ABC7-EDD10530A942}">
      <dsp:nvSpPr>
        <dsp:cNvPr id="0" name=""/>
        <dsp:cNvSpPr/>
      </dsp:nvSpPr>
      <dsp:spPr>
        <a:xfrm>
          <a:off x="623919" y="2704873"/>
          <a:ext cx="1569676" cy="125574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National/Regional   Investments</a:t>
          </a:r>
        </a:p>
      </dsp:txBody>
      <dsp:txXfrm>
        <a:off x="660698" y="2741652"/>
        <a:ext cx="1496118" cy="1182182"/>
      </dsp:txXfrm>
    </dsp:sp>
    <dsp:sp modelId="{49396EEB-D011-4ED2-BE88-EBBAF430C8BF}">
      <dsp:nvSpPr>
        <dsp:cNvPr id="0" name=""/>
        <dsp:cNvSpPr/>
      </dsp:nvSpPr>
      <dsp:spPr>
        <a:xfrm rot="12960000">
          <a:off x="1762942" y="2173290"/>
          <a:ext cx="2148215" cy="639082"/>
        </a:xfrm>
        <a:prstGeom prst="lef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9757E42-816F-40CB-B1F0-D4D8AAF146CB}">
      <dsp:nvSpPr>
        <dsp:cNvPr id="0" name=""/>
        <dsp:cNvSpPr/>
      </dsp:nvSpPr>
      <dsp:spPr>
        <a:xfrm>
          <a:off x="1183240" y="1233616"/>
          <a:ext cx="1569676" cy="1255740"/>
        </a:xfrm>
        <a:prstGeom prst="roundRect">
          <a:avLst>
            <a:gd name="adj" fmla="val 10000"/>
          </a:avLst>
        </a:prstGeom>
        <a:solidFill>
          <a:srgbClr val="92D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Community Level Investments</a:t>
          </a:r>
        </a:p>
      </dsp:txBody>
      <dsp:txXfrm>
        <a:off x="1220019" y="1270395"/>
        <a:ext cx="1496118" cy="1182182"/>
      </dsp:txXfrm>
    </dsp:sp>
    <dsp:sp modelId="{1C8F47E0-C40A-4BFF-9432-02AC48123DEF}">
      <dsp:nvSpPr>
        <dsp:cNvPr id="0" name=""/>
        <dsp:cNvSpPr/>
      </dsp:nvSpPr>
      <dsp:spPr>
        <a:xfrm rot="15120000">
          <a:off x="2923109" y="1330379"/>
          <a:ext cx="2148215" cy="639082"/>
        </a:xfrm>
        <a:prstGeom prst="lef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11F02FA-996F-4F9C-B378-E57CCC7C0B94}">
      <dsp:nvSpPr>
        <dsp:cNvPr id="0" name=""/>
        <dsp:cNvSpPr/>
      </dsp:nvSpPr>
      <dsp:spPr>
        <a:xfrm>
          <a:off x="2880461" y="513"/>
          <a:ext cx="1569676" cy="1255740"/>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Extension/Capacity Building </a:t>
          </a:r>
        </a:p>
      </dsp:txBody>
      <dsp:txXfrm>
        <a:off x="2917240" y="37292"/>
        <a:ext cx="1496118" cy="1182182"/>
      </dsp:txXfrm>
    </dsp:sp>
    <dsp:sp modelId="{B0D826B2-25CD-4F8D-BD51-022736564E40}">
      <dsp:nvSpPr>
        <dsp:cNvPr id="0" name=""/>
        <dsp:cNvSpPr/>
      </dsp:nvSpPr>
      <dsp:spPr>
        <a:xfrm rot="17280000">
          <a:off x="4339066" y="1575237"/>
          <a:ext cx="2148215" cy="639082"/>
        </a:xfrm>
        <a:prstGeom prst="lef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0899D5B-84B8-49BE-A6A5-465233D3411C}">
      <dsp:nvSpPr>
        <dsp:cNvPr id="0" name=""/>
        <dsp:cNvSpPr/>
      </dsp:nvSpPr>
      <dsp:spPr>
        <a:xfrm>
          <a:off x="4866345" y="513"/>
          <a:ext cx="1793668" cy="1255740"/>
        </a:xfrm>
        <a:prstGeom prst="roundRect">
          <a:avLst>
            <a:gd name="adj" fmla="val 10000"/>
          </a:avLst>
        </a:prstGeom>
        <a:solidFill>
          <a:srgbClr val="00206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Risk Assessment</a:t>
          </a:r>
        </a:p>
      </dsp:txBody>
      <dsp:txXfrm>
        <a:off x="4903124" y="37292"/>
        <a:ext cx="1720110" cy="1182182"/>
      </dsp:txXfrm>
    </dsp:sp>
    <dsp:sp modelId="{22A54F07-5E57-49E9-848D-2631B3F44054}">
      <dsp:nvSpPr>
        <dsp:cNvPr id="0" name=""/>
        <dsp:cNvSpPr/>
      </dsp:nvSpPr>
      <dsp:spPr>
        <a:xfrm rot="19440000">
          <a:off x="5517321" y="2173290"/>
          <a:ext cx="2148215" cy="639082"/>
        </a:xfrm>
        <a:prstGeom prst="lef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519D570-BE15-4C4E-AEDD-0C20ED4FF19A}">
      <dsp:nvSpPr>
        <dsp:cNvPr id="0" name=""/>
        <dsp:cNvSpPr/>
      </dsp:nvSpPr>
      <dsp:spPr>
        <a:xfrm>
          <a:off x="6675562" y="1233616"/>
          <a:ext cx="1569676" cy="125574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Sustainable Land Management(SLM)</a:t>
          </a:r>
        </a:p>
      </dsp:txBody>
      <dsp:txXfrm>
        <a:off x="6712341" y="1270395"/>
        <a:ext cx="1496118" cy="1182182"/>
      </dsp:txXfrm>
    </dsp:sp>
    <dsp:sp modelId="{77AFB108-0024-41AC-AF86-48E37E2FE6B2}">
      <dsp:nvSpPr>
        <dsp:cNvPr id="0" name=""/>
        <dsp:cNvSpPr/>
      </dsp:nvSpPr>
      <dsp:spPr>
        <a:xfrm>
          <a:off x="5960465" y="3537148"/>
          <a:ext cx="2148215" cy="639082"/>
        </a:xfrm>
        <a:prstGeom prst="lef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863A26F-DC86-42DB-AA4F-9E2CC1292BDA}">
      <dsp:nvSpPr>
        <dsp:cNvPr id="0" name=""/>
        <dsp:cNvSpPr/>
      </dsp:nvSpPr>
      <dsp:spPr>
        <a:xfrm>
          <a:off x="7323843" y="3228819"/>
          <a:ext cx="1569676" cy="1255740"/>
        </a:xfrm>
        <a:prstGeom prst="roundRect">
          <a:avLst>
            <a:gd name="adj" fmla="val 10000"/>
          </a:avLst>
        </a:prstGeom>
        <a:solidFill>
          <a:srgbClr val="7030A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Supportive Infrastructure/equipment/ Machinery</a:t>
          </a:r>
        </a:p>
      </dsp:txBody>
      <dsp:txXfrm>
        <a:off x="7360622" y="3265598"/>
        <a:ext cx="1496118" cy="118218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07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850443" y="0"/>
            <a:ext cx="2945659" cy="498215"/>
          </a:xfrm>
          <a:prstGeom prst="rect">
            <a:avLst/>
          </a:prstGeom>
        </p:spPr>
        <p:txBody>
          <a:bodyPr vert="horz" lIns="93177" tIns="46589" rIns="93177" bIns="46589" rtlCol="0"/>
          <a:lstStyle>
            <a:lvl1pPr algn="r">
              <a:defRPr sz="1200"/>
            </a:lvl1pPr>
          </a:lstStyle>
          <a:p>
            <a:fld id="{A0617E5B-380C-40BB-9277-D53B378C6011}" type="datetimeFigureOut">
              <a:rPr lang="en-GB" smtClean="0"/>
              <a:t>10/01/2024</a:t>
            </a:fld>
            <a:endParaRPr lang="en-GB" dirty="0"/>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3177" tIns="46589" rIns="93177" bIns="46589" rtlCol="0" anchor="b"/>
          <a:lstStyle>
            <a:lvl1pPr algn="r">
              <a:defRPr sz="1200"/>
            </a:lvl1pPr>
          </a:lstStyle>
          <a:p>
            <a:fld id="{16DE1C1F-07B2-45A2-BFDE-857C1891BE9E}" type="slidenum">
              <a:rPr lang="en-GB" smtClean="0"/>
              <a:t>‹#›</a:t>
            </a:fld>
            <a:endParaRPr lang="en-GB" dirty="0"/>
          </a:p>
        </p:txBody>
      </p:sp>
    </p:spTree>
    <p:extLst>
      <p:ext uri="{BB962C8B-B14F-4D97-AF65-F5344CB8AC3E}">
        <p14:creationId xmlns:p14="http://schemas.microsoft.com/office/powerpoint/2010/main" val="289926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exels.com/@anna-nekrashevich?utm_content=attributionCopyText&amp;utm_medium=referral&amp;utm_source=pexels" TargetMode="External" /><Relationship Id="rId2" Type="http://schemas.openxmlformats.org/officeDocument/2006/relationships/slide" Target="../slides/slide33.xml" /><Relationship Id="rId1" Type="http://schemas.openxmlformats.org/officeDocument/2006/relationships/notesMaster" Target="../notesMasters/notesMaster1.xml" /><Relationship Id="rId4" Type="http://schemas.openxmlformats.org/officeDocument/2006/relationships/hyperlink" Target="https://www.pexels.com/photo/pen-business-eyewear-research-6801648/?utm_content=attributionCopyText&amp;utm_medium=referral&amp;utm_source=pexels" TargetMode="Externa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f875062bc_0_0: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cf875062bc_0_0:notes"/>
          <p:cNvSpPr txBox="1">
            <a:spLocks noGrp="1"/>
          </p:cNvSpPr>
          <p:nvPr>
            <p:ph type="body" idx="1"/>
          </p:nvPr>
        </p:nvSpPr>
        <p:spPr>
          <a:xfrm>
            <a:off x="679768" y="4716661"/>
            <a:ext cx="5438140" cy="4468416"/>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fa56f9129c_0_26:notes"/>
          <p:cNvSpPr>
            <a:spLocks noGrp="1" noRot="1" noChangeAspect="1"/>
          </p:cNvSpPr>
          <p:nvPr>
            <p:ph type="sldImg" idx="2"/>
          </p:nvPr>
        </p:nvSpPr>
        <p:spPr>
          <a:xfrm>
            <a:off x="88900" y="744538"/>
            <a:ext cx="6619875" cy="37242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fa56f9129c_0_26:notes"/>
          <p:cNvSpPr txBox="1">
            <a:spLocks noGrp="1"/>
          </p:cNvSpPr>
          <p:nvPr>
            <p:ph type="body" idx="1"/>
          </p:nvPr>
        </p:nvSpPr>
        <p:spPr>
          <a:xfrm>
            <a:off x="679768" y="4716661"/>
            <a:ext cx="5438140" cy="4468416"/>
          </a:xfrm>
          <a:prstGeom prst="rect">
            <a:avLst/>
          </a:prstGeom>
        </p:spPr>
        <p:txBody>
          <a:bodyPr spcFirstLastPara="1" wrap="square"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A1A1A"/>
                </a:solidFill>
                <a:effectLst/>
                <a:latin typeface="-apple-system"/>
              </a:rPr>
              <a:t>Photo by </a:t>
            </a:r>
            <a:r>
              <a:rPr lang="en-US" b="1" i="0" u="none" strike="noStrike" dirty="0">
                <a:solidFill>
                  <a:srgbClr val="1A1A1A"/>
                </a:solidFill>
                <a:effectLst/>
                <a:latin typeface="-apple-system"/>
                <a:hlinkClick r:id="rId3"/>
              </a:rPr>
              <a:t>Anna </a:t>
            </a:r>
            <a:r>
              <a:rPr lang="en-US" b="1" i="0" u="none" strike="noStrike" dirty="0" err="1">
                <a:solidFill>
                  <a:srgbClr val="1A1A1A"/>
                </a:solidFill>
                <a:effectLst/>
                <a:latin typeface="-apple-system"/>
                <a:hlinkClick r:id="rId3"/>
              </a:rPr>
              <a:t>Nekrashevich</a:t>
            </a:r>
            <a:r>
              <a:rPr lang="en-US" b="0" i="0" dirty="0">
                <a:solidFill>
                  <a:srgbClr val="1A1A1A"/>
                </a:solidFill>
                <a:effectLst/>
                <a:latin typeface="-apple-system"/>
              </a:rPr>
              <a:t> from </a:t>
            </a:r>
            <a:r>
              <a:rPr lang="en-US" b="1" i="0" u="none" strike="noStrike" dirty="0" err="1">
                <a:solidFill>
                  <a:srgbClr val="1A1A1A"/>
                </a:solidFill>
                <a:effectLst/>
                <a:latin typeface="-apple-system"/>
                <a:hlinkClick r:id="rId4"/>
              </a:rPr>
              <a:t>Pexels</a:t>
            </a:r>
            <a:endParaRPr lang="en-US" b="0" i="0" dirty="0">
              <a:solidFill>
                <a:srgbClr val="1A1A1A"/>
              </a:solidFill>
              <a:effectLst/>
              <a:latin typeface="-apple-system"/>
            </a:endParaRPr>
          </a:p>
          <a:p>
            <a:endParaRPr lang="en-US" b="0" i="0" dirty="0">
              <a:solidFill>
                <a:srgbClr val="1A1A1A"/>
              </a:solidFill>
              <a:effectLst/>
              <a:latin typeface="-apple-system"/>
            </a:endParaRPr>
          </a:p>
        </p:txBody>
      </p:sp>
      <p:sp>
        <p:nvSpPr>
          <p:cNvPr id="4" name="Slide Number Placeholder 3"/>
          <p:cNvSpPr>
            <a:spLocks noGrp="1"/>
          </p:cNvSpPr>
          <p:nvPr>
            <p:ph type="sldNum" sz="quarter" idx="5"/>
          </p:nvPr>
        </p:nvSpPr>
        <p:spPr/>
        <p:txBody>
          <a:bodyPr/>
          <a:lstStyle/>
          <a:p>
            <a:pPr defTabSz="931774">
              <a:defRPr/>
            </a:pPr>
            <a:fld id="{375924C0-7D9B-4BED-82D7-91085603E2F2}"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44989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4.bin" /><Relationship Id="rId2" Type="http://schemas.openxmlformats.org/officeDocument/2006/relationships/slideMaster" Target="../slideMasters/slideMaster12.xml" /><Relationship Id="rId1" Type="http://schemas.openxmlformats.org/officeDocument/2006/relationships/tags" Target="../tags/tag4.xml" /><Relationship Id="rId4" Type="http://schemas.openxmlformats.org/officeDocument/2006/relationships/image" Target="../media/image1.emf" /></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Master" Target="../slideMasters/slideMaster5.xml" /><Relationship Id="rId1" Type="http://schemas.openxmlformats.org/officeDocument/2006/relationships/tags" Target="../tags/tag2.xml" /><Relationship Id="rId4" Type="http://schemas.openxmlformats.org/officeDocument/2006/relationships/image" Target="../media/image1.emf"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A589-0B16-4EC0-843E-DE4A29C235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40D696-2C19-4829-924F-3698A49D2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A35F86-3366-4C8A-9369-150EB476245B}"/>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5" name="Footer Placeholder 4">
            <a:extLst>
              <a:ext uri="{FF2B5EF4-FFF2-40B4-BE49-F238E27FC236}">
                <a16:creationId xmlns:a16="http://schemas.microsoft.com/office/drawing/2014/main" id="{F0662384-D116-40C9-B514-E69DF348792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A2EB627-7923-4528-BED6-D6DC13FF675F}"/>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4016381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D8B7-2F4D-4EEB-B085-F6FACC5288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48A36E-C986-463C-8B31-FF1C6019A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2ADD3-2DA6-438F-A514-853EB6E840A2}"/>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5" name="Footer Placeholder 4">
            <a:extLst>
              <a:ext uri="{FF2B5EF4-FFF2-40B4-BE49-F238E27FC236}">
                <a16:creationId xmlns:a16="http://schemas.microsoft.com/office/drawing/2014/main" id="{D0EAAE90-6A1A-4C1A-A0B5-83BE6F4600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FE4E65-A516-49A3-87BB-11BF53E8C62C}"/>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526420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228B5-DCBB-4825-BEF3-0E892E476621}"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862743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228B5-DCBB-4825-BEF3-0E892E476621}"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24204814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228B5-DCBB-4825-BEF3-0E892E476621}"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14723222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228B5-DCBB-4825-BEF3-0E892E476621}" type="datetimeFigureOut">
              <a:rPr lang="en-IN" smtClean="0"/>
              <a:t>10-01-2024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29049428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228B5-DCBB-4825-BEF3-0E892E476621}" type="datetimeFigureOut">
              <a:rPr lang="en-IN" smtClean="0"/>
              <a:t>10-01-2024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14920086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228B5-DCBB-4825-BEF3-0E892E476621}" type="datetimeFigureOut">
              <a:rPr lang="en-IN" smtClean="0"/>
              <a:t>10-01-2024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647066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228B5-DCBB-4825-BEF3-0E892E476621}"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20975162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228B5-DCBB-4825-BEF3-0E892E476621}"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36018283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228B5-DCBB-4825-BEF3-0E892E476621}"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3786398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228B5-DCBB-4825-BEF3-0E892E476621}"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269017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2DB9A7-FC46-4EA3-B291-38E0D78D88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A619FA-54B5-4D64-A1A6-D088B54EE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593322-666F-4AC6-9A2F-A6F980C4637C}"/>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5" name="Footer Placeholder 4">
            <a:extLst>
              <a:ext uri="{FF2B5EF4-FFF2-40B4-BE49-F238E27FC236}">
                <a16:creationId xmlns:a16="http://schemas.microsoft.com/office/drawing/2014/main" id="{464381F1-8AF3-45F6-BA51-F0AE310F50C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D6EC5DC-0F44-4F30-8B55-D306F7005E55}"/>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3212456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B45D18-1F61-4EDB-A9A7-1CB7CE13AAE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30215762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45D18-1F61-4EDB-A9A7-1CB7CE13AAE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31196513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B45D18-1F61-4EDB-A9A7-1CB7CE13AAE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3663977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B45D18-1F61-4EDB-A9A7-1CB7CE13AAE3}"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36825000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B45D18-1F61-4EDB-A9A7-1CB7CE13AAE3}"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23295463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B45D18-1F61-4EDB-A9A7-1CB7CE13AAE3}"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22327608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45D18-1F61-4EDB-A9A7-1CB7CE13AAE3}"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42797131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B45D18-1F61-4EDB-A9A7-1CB7CE13AAE3}"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37352985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B45D18-1F61-4EDB-A9A7-1CB7CE13AAE3}"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325879684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45D18-1F61-4EDB-A9A7-1CB7CE13AAE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257693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9AA1-51C4-40C1-8E6C-CBAA71FE28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DB4E15-8602-41D8-929C-88747575A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3B960D-C0F1-4A60-A3FE-9D53656D82E8}"/>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5" name="Footer Placeholder 4">
            <a:extLst>
              <a:ext uri="{FF2B5EF4-FFF2-40B4-BE49-F238E27FC236}">
                <a16:creationId xmlns:a16="http://schemas.microsoft.com/office/drawing/2014/main" id="{3B2F01AE-FA96-4853-BADB-2B918A64B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C3B9E-573D-47AC-9F56-75F8A842A623}"/>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33180325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45D18-1F61-4EDB-A9A7-1CB7CE13AAE3}"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7EBD79-7FC1-4E79-8200-7AABF7A7BE96}" type="slidenum">
              <a:rPr lang="en-US" smtClean="0"/>
              <a:t>‹#›</a:t>
            </a:fld>
            <a:endParaRPr lang="en-US"/>
          </a:p>
        </p:txBody>
      </p:sp>
    </p:spTree>
    <p:extLst>
      <p:ext uri="{BB962C8B-B14F-4D97-AF65-F5344CB8AC3E}">
        <p14:creationId xmlns:p14="http://schemas.microsoft.com/office/powerpoint/2010/main" val="26894381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998E-C620-4720-B247-607ECE3138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A951F18-7E96-4FC3-8047-3B5198D7C8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98E6FDA-6322-47A8-82CF-C1A97C4DEB34}"/>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5" name="Footer Placeholder 4">
            <a:extLst>
              <a:ext uri="{FF2B5EF4-FFF2-40B4-BE49-F238E27FC236}">
                <a16:creationId xmlns:a16="http://schemas.microsoft.com/office/drawing/2014/main" id="{98704584-4160-4E86-94D0-5955C69ADED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77A932E-733F-4170-82F5-674C5991F812}"/>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42226205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8696-E7E3-460E-BF45-374B4313A3A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7BCFF1B-B2BB-4D62-BBC0-D58BC89FB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FB2152-F535-408C-A1CA-721E83A4FBDA}"/>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5" name="Footer Placeholder 4">
            <a:extLst>
              <a:ext uri="{FF2B5EF4-FFF2-40B4-BE49-F238E27FC236}">
                <a16:creationId xmlns:a16="http://schemas.microsoft.com/office/drawing/2014/main" id="{ABAA16BA-6882-444A-A12F-2AABB1C9A1A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6B700E-4579-42BA-A108-AABDB19E3B57}"/>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23917772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DC02E-0F3E-4C28-9EF8-FF83FFE0B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2B37063-8039-4180-810B-2D806E62A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8954E-E111-404F-837F-B91A3EAF2870}"/>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5" name="Footer Placeholder 4">
            <a:extLst>
              <a:ext uri="{FF2B5EF4-FFF2-40B4-BE49-F238E27FC236}">
                <a16:creationId xmlns:a16="http://schemas.microsoft.com/office/drawing/2014/main" id="{82DC0454-217B-4997-904A-D6CA47DEDD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E96DCE-637D-4E64-BDCC-38275B432AB8}"/>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5981128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9022-7C0D-41BC-AC99-28CCA71160B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85EFB5E-296B-41AD-8CC5-05B3BB678D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1B21FD4-92CC-446C-9032-8B54A01D5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5404801-D4CF-4685-8E24-D080E58D4B9D}"/>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6" name="Footer Placeholder 5">
            <a:extLst>
              <a:ext uri="{FF2B5EF4-FFF2-40B4-BE49-F238E27FC236}">
                <a16:creationId xmlns:a16="http://schemas.microsoft.com/office/drawing/2014/main" id="{C0874AC8-C69D-4945-A8E8-3D3092F1B3D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35485D-5D0E-4758-B2CA-4B803D87F517}"/>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34555361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5530C-C7C1-4387-8E41-59E618EDA76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D02E1A2-8054-4F39-B522-59779C03A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1DA5CE-B675-4EB1-995D-CC0162466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EDA5052-B0DA-4031-8CD2-DD2202F87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FF5C3-FA3D-4E91-8E48-7A90D754C5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ACC366D-462F-4798-8A7B-179564541EB0}"/>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8" name="Footer Placeholder 7">
            <a:extLst>
              <a:ext uri="{FF2B5EF4-FFF2-40B4-BE49-F238E27FC236}">
                <a16:creationId xmlns:a16="http://schemas.microsoft.com/office/drawing/2014/main" id="{A67749BF-8895-4590-B5F6-503E5C30CC5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B1B2FBD-E865-47F0-ADAC-3636AB069AB3}"/>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178517754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5C24-64B1-47C4-8877-C876DD120E7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68F2791-8EF8-44F7-BE97-F89BD6274D5B}"/>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4" name="Footer Placeholder 3">
            <a:extLst>
              <a:ext uri="{FF2B5EF4-FFF2-40B4-BE49-F238E27FC236}">
                <a16:creationId xmlns:a16="http://schemas.microsoft.com/office/drawing/2014/main" id="{F49A8BDD-0D51-4D29-817A-0CB83C5E426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BEF6334-F118-435E-952D-646575BFC0AD}"/>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41388206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3C884-7DDC-4B6D-9388-E976E02289FA}"/>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3" name="Footer Placeholder 2">
            <a:extLst>
              <a:ext uri="{FF2B5EF4-FFF2-40B4-BE49-F238E27FC236}">
                <a16:creationId xmlns:a16="http://schemas.microsoft.com/office/drawing/2014/main" id="{4B177BD8-10FD-4094-8B6B-CB1509B5CE3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38DF259-3086-4472-9786-FCA87DB33E83}"/>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20805944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8C02-DED0-4765-BB64-14AA6C888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D08A963-23F1-47D9-A23B-BAD504164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3585503-71CD-4C3C-961C-2E3C5D162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BE63A-9EAF-4620-981D-16ADDC509439}"/>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6" name="Footer Placeholder 5">
            <a:extLst>
              <a:ext uri="{FF2B5EF4-FFF2-40B4-BE49-F238E27FC236}">
                <a16:creationId xmlns:a16="http://schemas.microsoft.com/office/drawing/2014/main" id="{8AA59D74-F4D8-474C-BBF1-DC9E98194D9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B2C1AD-B1D3-4EF9-AA6D-052BC8087868}"/>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12455652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8D498-63AF-4B7F-B1A5-BD8E482D3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33157DE-C51D-4EA4-A663-31BAAB13A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B3D0E16-DB40-4F1B-855F-86473F9D5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BB49-E3FB-41BE-96BE-78DB075A3769}"/>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6" name="Footer Placeholder 5">
            <a:extLst>
              <a:ext uri="{FF2B5EF4-FFF2-40B4-BE49-F238E27FC236}">
                <a16:creationId xmlns:a16="http://schemas.microsoft.com/office/drawing/2014/main" id="{0E72F5E2-64DD-4FE1-A0E5-AC3BFD14A4A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B5633E1-5B9E-4DEB-B39F-A9956A6B4C75}"/>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173865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D247-1B5F-4C19-8EC4-EFCB973DD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6CFAA-B3BA-4493-BCD3-E3020CD1B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14C1B-37A4-42E6-B796-C1B91B035905}"/>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5" name="Footer Placeholder 4">
            <a:extLst>
              <a:ext uri="{FF2B5EF4-FFF2-40B4-BE49-F238E27FC236}">
                <a16:creationId xmlns:a16="http://schemas.microsoft.com/office/drawing/2014/main" id="{5366D383-2289-493D-8E92-91BA59B99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BB228-0DA9-4A53-B29C-32EA5B34DBD0}"/>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30807718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377E-33FE-4141-BD65-0D363656EA0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9068F5-6CE9-4696-9C9D-3F51BD1F9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D23AC2-AEDD-4F07-BFFC-BF0B2E0005DD}"/>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5" name="Footer Placeholder 4">
            <a:extLst>
              <a:ext uri="{FF2B5EF4-FFF2-40B4-BE49-F238E27FC236}">
                <a16:creationId xmlns:a16="http://schemas.microsoft.com/office/drawing/2014/main" id="{0A8C5B9F-48FC-4680-BEFB-F5B90D6284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7C9B1E-F866-411F-B7FE-25804426DD09}"/>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10117679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520ED-694C-496B-8742-D29BCD5CF0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EB9471-D945-4C4A-AA8A-107B6F284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865AAE-40B5-40CF-9414-913C1BA26C08}"/>
              </a:ext>
            </a:extLst>
          </p:cNvPr>
          <p:cNvSpPr>
            <a:spLocks noGrp="1"/>
          </p:cNvSpPr>
          <p:nvPr>
            <p:ph type="dt" sz="half" idx="10"/>
          </p:nvPr>
        </p:nvSpPr>
        <p:spPr/>
        <p:txBody>
          <a:bodyPr/>
          <a:lstStyle/>
          <a:p>
            <a:fld id="{B6453A6A-B661-4EEA-9874-CA14CF43DB67}" type="datetimeFigureOut">
              <a:rPr lang="en-IN" smtClean="0"/>
              <a:t>10-01-2024</a:t>
            </a:fld>
            <a:endParaRPr lang="en-IN"/>
          </a:p>
        </p:txBody>
      </p:sp>
      <p:sp>
        <p:nvSpPr>
          <p:cNvPr id="5" name="Footer Placeholder 4">
            <a:extLst>
              <a:ext uri="{FF2B5EF4-FFF2-40B4-BE49-F238E27FC236}">
                <a16:creationId xmlns:a16="http://schemas.microsoft.com/office/drawing/2014/main" id="{64FBE0EF-AE1E-4260-A19C-A5E832E348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B51A215-BB63-489F-AD4B-A21E8E20A75B}"/>
              </a:ext>
            </a:extLst>
          </p:cNvPr>
          <p:cNvSpPr>
            <a:spLocks noGrp="1"/>
          </p:cNvSpPr>
          <p:nvPr>
            <p:ph type="sldNum" sz="quarter" idx="12"/>
          </p:nvPr>
        </p:nvSpPr>
        <p:spPr/>
        <p:txBody>
          <a:bodyPr/>
          <a:lstStyle/>
          <a:p>
            <a:fld id="{A63D15F4-DCB7-470C-B4D4-B77DD5276681}" type="slidenum">
              <a:rPr lang="en-IN" smtClean="0"/>
              <a:t>‹#›</a:t>
            </a:fld>
            <a:endParaRPr lang="en-IN"/>
          </a:p>
        </p:txBody>
      </p:sp>
    </p:spTree>
    <p:extLst>
      <p:ext uri="{BB962C8B-B14F-4D97-AF65-F5344CB8AC3E}">
        <p14:creationId xmlns:p14="http://schemas.microsoft.com/office/powerpoint/2010/main" val="25988341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7069-A77C-47C4-BACA-C8419284C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386E8F-FAE4-4A0C-B8B9-89B1CD801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319A1-3331-4645-935D-2ABDC2BF4BD8}"/>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A31A29B5-A456-42A3-884C-52A41D4CE9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A79B12-927D-45EF-ADFB-FCAD7513ADD8}"/>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40251404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B53AC5B-0993-4EDD-8D2C-919BDF750198}"/>
              </a:ext>
            </a:extLst>
          </p:cNvPr>
          <p:cNvGraphicFramePr>
            <a:graphicFrameLocks noChangeAspect="1"/>
          </p:cNvGraphicFramePr>
          <p:nvPr userDrawn="1">
            <p:custDataLst>
              <p:tags r:id="rId1"/>
            </p:custDataLst>
            <p:extLst>
              <p:ext uri="{D42A27DB-BD31-4B8C-83A1-F6EECF244321}">
                <p14:modId xmlns:p14="http://schemas.microsoft.com/office/powerpoint/2010/main" val="2292588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8" name="Object 7" hidden="1">
                        <a:extLst>
                          <a:ext uri="{FF2B5EF4-FFF2-40B4-BE49-F238E27FC236}">
                            <a16:creationId xmlns:a16="http://schemas.microsoft.com/office/drawing/2014/main" id="{4B53AC5B-0993-4EDD-8D2C-919BDF750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882FD12-58CD-4C60-ABF8-4AC860D157B9}"/>
              </a:ext>
            </a:extLst>
          </p:cNvPr>
          <p:cNvSpPr>
            <a:spLocks noGrp="1"/>
          </p:cNvSpPr>
          <p:nvPr>
            <p:ph type="title"/>
          </p:nvPr>
        </p:nvSpPr>
        <p:spPr>
          <a:xfrm>
            <a:off x="619125" y="365126"/>
            <a:ext cx="10953750" cy="745218"/>
          </a:xfrm>
        </p:spPr>
        <p:txBody>
          <a:bodyPr vert="horz">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6295EA13-F8BB-43A8-9060-10D320013F11}"/>
              </a:ext>
            </a:extLst>
          </p:cNvPr>
          <p:cNvSpPr>
            <a:spLocks noGrp="1"/>
          </p:cNvSpPr>
          <p:nvPr>
            <p:ph idx="1"/>
          </p:nvPr>
        </p:nvSpPr>
        <p:spPr>
          <a:xfrm>
            <a:off x="619125" y="1319350"/>
            <a:ext cx="10953750" cy="4857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A32F9-13F8-4AA0-A9F7-28983C5B1B4C}"/>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8ECFEA67-938E-4136-8F39-03DC64B263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A529FF-66E8-4788-8907-7A73814465D2}"/>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16783621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0C30-AD3E-4823-BDFA-72F6A62E3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3E0EB0-02B6-4F44-9CAA-1F6D660BB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E150D-3297-44A1-B28A-D1815E317FC3}"/>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886D6EF0-416D-4605-BADC-0F6B07AABB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F2B9FE-D3BC-4A9F-9D7A-E2B76010A11D}"/>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20101856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2D7E-1E2F-419C-A84C-7B948E7B8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9B7F2-830C-484A-A661-6CE0F9D2A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6C91C-9DD3-4C21-ACFD-0EC598357F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FA4A20-AEB8-47C8-BA7D-1F717CA592D7}"/>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6" name="Footer Placeholder 5">
            <a:extLst>
              <a:ext uri="{FF2B5EF4-FFF2-40B4-BE49-F238E27FC236}">
                <a16:creationId xmlns:a16="http://schemas.microsoft.com/office/drawing/2014/main" id="{F3F99154-F320-4E21-BE36-B86CE035D9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D25025-D868-4F9D-BF6E-ACBEA9C8945B}"/>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19277114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5E6B-6E30-4C9C-B704-48E4A66D98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F05BC5-AA88-43B4-9F38-F148EA3C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12C557-F086-4C91-85EE-FA885637DE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CA02EB-BD41-4239-912E-45B4B6F0B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CA4CE-9333-46B9-B3A1-A1AC8109B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1F3A5-798D-4F1E-A6CE-A4D5D4B329BA}"/>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8" name="Footer Placeholder 7">
            <a:extLst>
              <a:ext uri="{FF2B5EF4-FFF2-40B4-BE49-F238E27FC236}">
                <a16:creationId xmlns:a16="http://schemas.microsoft.com/office/drawing/2014/main" id="{5736A7F9-22AB-4AC3-BC76-B79BB8E2CD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BFFD61F-C4CB-4AE3-AA66-EAA614DFF789}"/>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6337276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8944-8048-4434-82D6-2A83973371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8C100B-D92E-4846-AB87-EF4AADE2F950}"/>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4" name="Footer Placeholder 3">
            <a:extLst>
              <a:ext uri="{FF2B5EF4-FFF2-40B4-BE49-F238E27FC236}">
                <a16:creationId xmlns:a16="http://schemas.microsoft.com/office/drawing/2014/main" id="{7AB3515F-A288-42F8-91E7-A113CBDE7F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09465A-AE16-485E-93A1-62FB0FD346E7}"/>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1545192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D2C09-7C60-4629-A2ED-4373EAA58539}"/>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3" name="Footer Placeholder 2">
            <a:extLst>
              <a:ext uri="{FF2B5EF4-FFF2-40B4-BE49-F238E27FC236}">
                <a16:creationId xmlns:a16="http://schemas.microsoft.com/office/drawing/2014/main" id="{B7EB3320-9B16-4477-B737-1CA231971F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CE65BA0-F70C-49E4-82A6-DCE5608EDB04}"/>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36895231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DE71-A91F-4E39-A1E6-6BF8187DE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D7EB83-FEB2-428F-8B2A-18D73D98A3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E74304-C386-42B5-9643-12559E20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67CD0-C2F2-4E7F-9B09-40618EEE8E31}"/>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6" name="Footer Placeholder 5">
            <a:extLst>
              <a:ext uri="{FF2B5EF4-FFF2-40B4-BE49-F238E27FC236}">
                <a16:creationId xmlns:a16="http://schemas.microsoft.com/office/drawing/2014/main" id="{55743333-176D-4446-BA90-8197BF9DD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C6A395-B408-4512-9606-75FBB890FB76}"/>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155127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AAE4-BAC1-4F8A-926C-A301B3690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65BABE-D229-4A85-8175-80926A207F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2FDED7-524F-4A88-976D-AF39323752A9}"/>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5" name="Footer Placeholder 4">
            <a:extLst>
              <a:ext uri="{FF2B5EF4-FFF2-40B4-BE49-F238E27FC236}">
                <a16:creationId xmlns:a16="http://schemas.microsoft.com/office/drawing/2014/main" id="{CE86B019-623C-44A6-B7E3-0873C8EF5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46C2B-D012-4878-8072-5E9452A8BB46}"/>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36023848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6F57-D35D-4DB5-A9DD-7E722FEA4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A5C9C3-35E4-44D1-9D7C-BDC75E227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58D9A-3D5A-45AD-97BD-03BF4B14A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F671D-E680-42CC-8F58-70A53405A8B6}"/>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6" name="Footer Placeholder 5">
            <a:extLst>
              <a:ext uri="{FF2B5EF4-FFF2-40B4-BE49-F238E27FC236}">
                <a16:creationId xmlns:a16="http://schemas.microsoft.com/office/drawing/2014/main" id="{66619552-9484-46B7-AA5D-130BED8B9D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FF038E-8787-4386-89CC-B55D36B6A562}"/>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4822696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9AAC-F0F5-4BA9-8D50-868087FEA0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7D2D-19E5-4AB9-859D-423D416EF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7E905-D35C-48BF-A86D-52C553967E81}"/>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E05BF9CF-D6EF-44CD-B09B-87689D0B78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EA1E9A-735D-4364-9163-42A4A9075AC0}"/>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37577352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85F03-D601-4C79-9A06-BD1649DDC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2EA640-88C5-4166-83B2-9947DD26B7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F78AE-0D32-4E28-8F16-B3E6C19B8ECB}"/>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711A0C41-AD0F-4542-92D8-22B038D58D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647696-886F-4EC9-909E-B487DA8EC698}"/>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945396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D62-ABF4-4023-8F89-434B09D72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6EFEC-21E4-4259-BCA0-8637486072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652986-6855-4721-ACBD-9E75A55885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492601-6CA9-419D-AC81-50CD063EE45A}"/>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6" name="Footer Placeholder 5">
            <a:extLst>
              <a:ext uri="{FF2B5EF4-FFF2-40B4-BE49-F238E27FC236}">
                <a16:creationId xmlns:a16="http://schemas.microsoft.com/office/drawing/2014/main" id="{170EC24B-BCAD-4A88-B47C-0876B04230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5CEBB-7013-4F8C-A227-B69EEE3A263D}"/>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4180891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9B40-C761-41C3-9975-F34EBEC476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276CBF-6263-4A10-A5B0-807764D11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E4624-DD82-4E50-A767-6C5511DE6E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EEEF1A-2564-4D44-ACC2-0E8055285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494E74-1FE6-4894-964A-C9D3CFCE15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7C2CD-0F87-4933-A4B8-EA8515C31416}"/>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8" name="Footer Placeholder 7">
            <a:extLst>
              <a:ext uri="{FF2B5EF4-FFF2-40B4-BE49-F238E27FC236}">
                <a16:creationId xmlns:a16="http://schemas.microsoft.com/office/drawing/2014/main" id="{E5D57531-8E44-4899-B2D3-521CD530BC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F96AF-380E-4FE5-8316-1A5C4B1811D1}"/>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4156139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5405-2044-4272-BA37-875F054F9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9A3343-8873-4396-B8C7-AF876B2E518D}"/>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4" name="Footer Placeholder 3">
            <a:extLst>
              <a:ext uri="{FF2B5EF4-FFF2-40B4-BE49-F238E27FC236}">
                <a16:creationId xmlns:a16="http://schemas.microsoft.com/office/drawing/2014/main" id="{54F07C12-0F7C-4B01-8A27-A719ADDEBB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C5FED-ACAD-49BB-8833-9D7CB54CF3D5}"/>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3338068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1532C-777D-4ECA-A23E-D8BCD4B6C4CA}"/>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3" name="Footer Placeholder 2">
            <a:extLst>
              <a:ext uri="{FF2B5EF4-FFF2-40B4-BE49-F238E27FC236}">
                <a16:creationId xmlns:a16="http://schemas.microsoft.com/office/drawing/2014/main" id="{00E9081B-7755-409A-B349-FAA731E72F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17EF5F-A77C-4B89-9DEA-892A6A8F5671}"/>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2810875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728D-3126-4D90-8DAC-70C2D10CDC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3982DF-9A30-4FB8-9175-7A67CFC55D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FFA9B7-2E40-42B9-9835-E4B5A6BED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45ED34-E65C-458E-BFA5-7B8A1CD4DEE6}"/>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6" name="Footer Placeholder 5">
            <a:extLst>
              <a:ext uri="{FF2B5EF4-FFF2-40B4-BE49-F238E27FC236}">
                <a16:creationId xmlns:a16="http://schemas.microsoft.com/office/drawing/2014/main" id="{FE747CC6-4445-4E64-A454-4F12775AD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85E157-1C98-4743-93D8-D48CE2E1C223}"/>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43838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AF74-66F0-4C83-BFB3-4CB62CAAC5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526990-943B-482D-9C06-CFC403E23F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CE7ED1-FF9E-4A4B-9BCE-E407BC162038}"/>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5" name="Footer Placeholder 4">
            <a:extLst>
              <a:ext uri="{FF2B5EF4-FFF2-40B4-BE49-F238E27FC236}">
                <a16:creationId xmlns:a16="http://schemas.microsoft.com/office/drawing/2014/main" id="{9106F8DD-292A-4AEF-B48E-139E30CFF5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60AC4AB-C12B-4CFE-A4CB-FA74BA13029A}"/>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117777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4ED4-EC60-4599-A56B-456339D4C3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9B7F88-34A7-4725-BAF4-E16844BF4C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564757-F947-4487-B7EB-E721CD953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BAD178-4CBA-4876-A50B-15E7B78A92DF}"/>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6" name="Footer Placeholder 5">
            <a:extLst>
              <a:ext uri="{FF2B5EF4-FFF2-40B4-BE49-F238E27FC236}">
                <a16:creationId xmlns:a16="http://schemas.microsoft.com/office/drawing/2014/main" id="{8CE0DD15-324D-4FAA-8BFF-8B8456F072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D526F-2098-4129-B1C6-962C9608FAFC}"/>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2257418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6148-C0C1-454E-AFFC-D3D4CB12A5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D8FB26-B29C-49BB-BFA7-7C788C392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40E13-FA55-44E2-85FA-F93F67A22DED}"/>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5" name="Footer Placeholder 4">
            <a:extLst>
              <a:ext uri="{FF2B5EF4-FFF2-40B4-BE49-F238E27FC236}">
                <a16:creationId xmlns:a16="http://schemas.microsoft.com/office/drawing/2014/main" id="{0340E344-49FD-49C8-821D-2C56483C9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C565E-ADBB-4562-BBF2-73D81E782B0F}"/>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2607844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FFBB8A-6A10-4368-BAB0-62838AA02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172BE9-808E-48ED-834B-192C8CFC4F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CE873-96F6-4FFE-8980-B9AB6180B4A1}"/>
              </a:ext>
            </a:extLst>
          </p:cNvPr>
          <p:cNvSpPr>
            <a:spLocks noGrp="1"/>
          </p:cNvSpPr>
          <p:nvPr>
            <p:ph type="dt" sz="half" idx="10"/>
          </p:nvPr>
        </p:nvSpPr>
        <p:spPr/>
        <p:txBody>
          <a:bodyPr/>
          <a:lstStyle/>
          <a:p>
            <a:fld id="{B62F977B-660C-4BC9-8882-73DCEE740D4A}" type="datetimeFigureOut">
              <a:rPr lang="en-US" smtClean="0"/>
              <a:t>1/10/2024</a:t>
            </a:fld>
            <a:endParaRPr lang="en-US"/>
          </a:p>
        </p:txBody>
      </p:sp>
      <p:sp>
        <p:nvSpPr>
          <p:cNvPr id="5" name="Footer Placeholder 4">
            <a:extLst>
              <a:ext uri="{FF2B5EF4-FFF2-40B4-BE49-F238E27FC236}">
                <a16:creationId xmlns:a16="http://schemas.microsoft.com/office/drawing/2014/main" id="{746AC2ED-47F9-49BA-85B7-8411E6E38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05A18-4B81-49E8-A332-6056F5914502}"/>
              </a:ext>
            </a:extLst>
          </p:cNvPr>
          <p:cNvSpPr>
            <a:spLocks noGrp="1"/>
          </p:cNvSpPr>
          <p:nvPr>
            <p:ph type="sldNum" sz="quarter" idx="12"/>
          </p:nvPr>
        </p:nvSpPr>
        <p:spPr/>
        <p:txBody>
          <a:bodyPr/>
          <a:lstStyle/>
          <a:p>
            <a:fld id="{4307BBB0-DE6A-4C84-BF0D-A5B44893A7CA}" type="slidenum">
              <a:rPr lang="en-US" smtClean="0"/>
              <a:t>‹#›</a:t>
            </a:fld>
            <a:endParaRPr lang="en-US"/>
          </a:p>
        </p:txBody>
      </p:sp>
    </p:spTree>
    <p:extLst>
      <p:ext uri="{BB962C8B-B14F-4D97-AF65-F5344CB8AC3E}">
        <p14:creationId xmlns:p14="http://schemas.microsoft.com/office/powerpoint/2010/main" val="3621098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5200" y="2225087"/>
            <a:ext cx="6288800" cy="1828800"/>
          </a:xfrm>
          <a:prstGeom prst="rect">
            <a:avLst/>
          </a:prstGeom>
        </p:spPr>
        <p:txBody>
          <a:bodyPr spcFirstLastPara="1" wrap="square" lIns="0" tIns="0" rIns="0" bIns="0" anchor="ctr" anchorCtr="0">
            <a:noAutofit/>
          </a:bodyPr>
          <a:lstStyle>
            <a:lvl1pPr lvl="0" algn="l">
              <a:lnSpc>
                <a:spcPct val="90000"/>
              </a:lnSpc>
              <a:spcBef>
                <a:spcPts val="0"/>
              </a:spcBef>
              <a:spcAft>
                <a:spcPts val="0"/>
              </a:spcAft>
              <a:buClr>
                <a:srgbClr val="191919"/>
              </a:buClr>
              <a:buSzPts val="5200"/>
              <a:buNone/>
              <a:defRPr sz="6667"/>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65200" y="4257100"/>
            <a:ext cx="4775200" cy="546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9159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048000" y="2906167"/>
            <a:ext cx="6096000" cy="12192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4876800" y="1783767"/>
            <a:ext cx="2438400" cy="1122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106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3048000" y="4125367"/>
            <a:ext cx="60960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548867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 name="Google Shape;17;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667"/>
            </a:lvl1pPr>
            <a:lvl2pPr marL="1219170" lvl="1" indent="-406390" rtl="0">
              <a:lnSpc>
                <a:spcPct val="115000"/>
              </a:lnSpc>
              <a:spcBef>
                <a:spcPts val="0"/>
              </a:spcBef>
              <a:spcAft>
                <a:spcPts val="0"/>
              </a:spcAft>
              <a:buSzPts val="1200"/>
              <a:buFont typeface="Roboto Condensed Light"/>
              <a:buAutoNum type="alphaLcPeriod"/>
              <a:defRPr/>
            </a:lvl2pPr>
            <a:lvl3pPr marL="1828754" lvl="2" indent="-406390" rtl="0">
              <a:lnSpc>
                <a:spcPct val="115000"/>
              </a:lnSpc>
              <a:spcBef>
                <a:spcPts val="0"/>
              </a:spcBef>
              <a:spcAft>
                <a:spcPts val="0"/>
              </a:spcAft>
              <a:buSzPts val="1200"/>
              <a:buFont typeface="Roboto Condensed Light"/>
              <a:buAutoNum type="romanLcPeriod"/>
              <a:defRPr/>
            </a:lvl3pPr>
            <a:lvl4pPr marL="2438339" lvl="3" indent="-406390" rtl="0">
              <a:lnSpc>
                <a:spcPct val="115000"/>
              </a:lnSpc>
              <a:spcBef>
                <a:spcPts val="0"/>
              </a:spcBef>
              <a:spcAft>
                <a:spcPts val="0"/>
              </a:spcAft>
              <a:buSzPts val="1200"/>
              <a:buFont typeface="Roboto Condensed Light"/>
              <a:buAutoNum type="arabicPeriod"/>
              <a:defRPr/>
            </a:lvl4pPr>
            <a:lvl5pPr marL="3047924" lvl="4" indent="-406390" rtl="0">
              <a:lnSpc>
                <a:spcPct val="115000"/>
              </a:lnSpc>
              <a:spcBef>
                <a:spcPts val="0"/>
              </a:spcBef>
              <a:spcAft>
                <a:spcPts val="0"/>
              </a:spcAft>
              <a:buSzPts val="1200"/>
              <a:buFont typeface="Roboto Condensed Light"/>
              <a:buAutoNum type="alphaLcPeriod"/>
              <a:defRPr/>
            </a:lvl5pPr>
            <a:lvl6pPr marL="3657509" lvl="5" indent="-406390" rtl="0">
              <a:lnSpc>
                <a:spcPct val="115000"/>
              </a:lnSpc>
              <a:spcBef>
                <a:spcPts val="0"/>
              </a:spcBef>
              <a:spcAft>
                <a:spcPts val="0"/>
              </a:spcAft>
              <a:buSzPts val="1200"/>
              <a:buFont typeface="Roboto Condensed Light"/>
              <a:buAutoNum type="romanLcPeriod"/>
              <a:defRPr/>
            </a:lvl6pPr>
            <a:lvl7pPr marL="4267093" lvl="6" indent="-406390" rtl="0">
              <a:lnSpc>
                <a:spcPct val="115000"/>
              </a:lnSpc>
              <a:spcBef>
                <a:spcPts val="0"/>
              </a:spcBef>
              <a:spcAft>
                <a:spcPts val="0"/>
              </a:spcAft>
              <a:buSzPts val="1200"/>
              <a:buFont typeface="Roboto Condensed Light"/>
              <a:buAutoNum type="arabicPeriod"/>
              <a:defRPr/>
            </a:lvl7pPr>
            <a:lvl8pPr marL="4876678" lvl="7" indent="-406390" rtl="0">
              <a:lnSpc>
                <a:spcPct val="115000"/>
              </a:lnSpc>
              <a:spcBef>
                <a:spcPts val="0"/>
              </a:spcBef>
              <a:spcAft>
                <a:spcPts val="0"/>
              </a:spcAft>
              <a:buSzPts val="1200"/>
              <a:buFont typeface="Roboto Condensed Light"/>
              <a:buAutoNum type="alphaLcPeriod"/>
              <a:defRPr/>
            </a:lvl8pPr>
            <a:lvl9pPr marL="5486263" lvl="8" indent="-406390" rtl="0">
              <a:lnSpc>
                <a:spcPct val="115000"/>
              </a:lnSpc>
              <a:spcBef>
                <a:spcPts val="0"/>
              </a:spcBef>
              <a:spcAft>
                <a:spcPts val="0"/>
              </a:spcAft>
              <a:buSzPts val="1200"/>
              <a:buFont typeface="Roboto Condensed Light"/>
              <a:buAutoNum type="romanLcPeriod"/>
              <a:defRPr/>
            </a:lvl9pPr>
          </a:lstStyle>
          <a:p>
            <a:endParaRPr/>
          </a:p>
        </p:txBody>
      </p:sp>
    </p:spTree>
    <p:extLst>
      <p:ext uri="{BB962C8B-B14F-4D97-AF65-F5344CB8AC3E}">
        <p14:creationId xmlns:p14="http://schemas.microsoft.com/office/powerpoint/2010/main" val="3572182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830632" y="3070833"/>
            <a:ext cx="3657600" cy="60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333">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6703799" y="3070833"/>
            <a:ext cx="3657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333">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830617" y="3934833"/>
            <a:ext cx="3657600" cy="13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5"/>
          <p:cNvSpPr txBox="1">
            <a:spLocks noGrp="1"/>
          </p:cNvSpPr>
          <p:nvPr>
            <p:ph type="subTitle" idx="4"/>
          </p:nvPr>
        </p:nvSpPr>
        <p:spPr>
          <a:xfrm>
            <a:off x="6703784" y="3934833"/>
            <a:ext cx="3657600" cy="13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 name="Google Shape;23;p5"/>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14069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076320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960000" y="1536633"/>
            <a:ext cx="44296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06390" rtl="0">
              <a:lnSpc>
                <a:spcPct val="115000"/>
              </a:lnSpc>
              <a:spcBef>
                <a:spcPts val="0"/>
              </a:spcBef>
              <a:spcAft>
                <a:spcPts val="0"/>
              </a:spcAft>
              <a:buClr>
                <a:srgbClr val="434343"/>
              </a:buClr>
              <a:buSzPts val="1200"/>
              <a:buChar char="○"/>
              <a:defRPr>
                <a:solidFill>
                  <a:srgbClr val="434343"/>
                </a:solidFill>
              </a:defRPr>
            </a:lvl2pPr>
            <a:lvl3pPr marL="1828754" lvl="2" indent="-406390" rtl="0">
              <a:lnSpc>
                <a:spcPct val="115000"/>
              </a:lnSpc>
              <a:spcBef>
                <a:spcPts val="0"/>
              </a:spcBef>
              <a:spcAft>
                <a:spcPts val="0"/>
              </a:spcAft>
              <a:buClr>
                <a:srgbClr val="434343"/>
              </a:buClr>
              <a:buSzPts val="1200"/>
              <a:buChar char="■"/>
              <a:defRPr>
                <a:solidFill>
                  <a:srgbClr val="434343"/>
                </a:solidFill>
              </a:defRPr>
            </a:lvl3pPr>
            <a:lvl4pPr marL="2438339" lvl="3" indent="-406390" rtl="0">
              <a:lnSpc>
                <a:spcPct val="115000"/>
              </a:lnSpc>
              <a:spcBef>
                <a:spcPts val="0"/>
              </a:spcBef>
              <a:spcAft>
                <a:spcPts val="0"/>
              </a:spcAft>
              <a:buClr>
                <a:srgbClr val="434343"/>
              </a:buClr>
              <a:buSzPts val="1200"/>
              <a:buChar char="●"/>
              <a:defRPr>
                <a:solidFill>
                  <a:srgbClr val="434343"/>
                </a:solidFill>
              </a:defRPr>
            </a:lvl4pPr>
            <a:lvl5pPr marL="3047924" lvl="4" indent="-406390" rtl="0">
              <a:lnSpc>
                <a:spcPct val="115000"/>
              </a:lnSpc>
              <a:spcBef>
                <a:spcPts val="0"/>
              </a:spcBef>
              <a:spcAft>
                <a:spcPts val="0"/>
              </a:spcAft>
              <a:buClr>
                <a:srgbClr val="434343"/>
              </a:buClr>
              <a:buSzPts val="1200"/>
              <a:buChar char="○"/>
              <a:defRPr>
                <a:solidFill>
                  <a:srgbClr val="434343"/>
                </a:solidFill>
              </a:defRPr>
            </a:lvl5pPr>
            <a:lvl6pPr marL="3657509" lvl="5" indent="-406390" rtl="0">
              <a:lnSpc>
                <a:spcPct val="115000"/>
              </a:lnSpc>
              <a:spcBef>
                <a:spcPts val="0"/>
              </a:spcBef>
              <a:spcAft>
                <a:spcPts val="0"/>
              </a:spcAft>
              <a:buClr>
                <a:srgbClr val="434343"/>
              </a:buClr>
              <a:buSzPts val="1200"/>
              <a:buChar char="■"/>
              <a:defRPr>
                <a:solidFill>
                  <a:srgbClr val="434343"/>
                </a:solidFill>
              </a:defRPr>
            </a:lvl6pPr>
            <a:lvl7pPr marL="4267093" lvl="6" indent="-406390" rtl="0">
              <a:lnSpc>
                <a:spcPct val="115000"/>
              </a:lnSpc>
              <a:spcBef>
                <a:spcPts val="0"/>
              </a:spcBef>
              <a:spcAft>
                <a:spcPts val="0"/>
              </a:spcAft>
              <a:buClr>
                <a:srgbClr val="434343"/>
              </a:buClr>
              <a:buSzPts val="1200"/>
              <a:buChar char="●"/>
              <a:defRPr>
                <a:solidFill>
                  <a:srgbClr val="434343"/>
                </a:solidFill>
              </a:defRPr>
            </a:lvl7pPr>
            <a:lvl8pPr marL="4876678" lvl="7" indent="-406390" rtl="0">
              <a:lnSpc>
                <a:spcPct val="115000"/>
              </a:lnSpc>
              <a:spcBef>
                <a:spcPts val="0"/>
              </a:spcBef>
              <a:spcAft>
                <a:spcPts val="0"/>
              </a:spcAft>
              <a:buClr>
                <a:srgbClr val="434343"/>
              </a:buClr>
              <a:buSzPts val="1200"/>
              <a:buChar char="○"/>
              <a:defRPr>
                <a:solidFill>
                  <a:srgbClr val="434343"/>
                </a:solidFill>
              </a:defRPr>
            </a:lvl8pPr>
            <a:lvl9pPr marL="5486263" lvl="8" indent="-406390" rtl="0">
              <a:lnSpc>
                <a:spcPct val="115000"/>
              </a:lnSpc>
              <a:spcBef>
                <a:spcPts val="0"/>
              </a:spcBef>
              <a:spcAft>
                <a:spcPts val="0"/>
              </a:spcAft>
              <a:buClr>
                <a:srgbClr val="434343"/>
              </a:buClr>
              <a:buSzPts val="1200"/>
              <a:buChar char="■"/>
              <a:defRPr>
                <a:solidFill>
                  <a:srgbClr val="434343"/>
                </a:solidFill>
              </a:defRPr>
            </a:lvl9pPr>
          </a:lstStyle>
          <a:p>
            <a:endParaRPr/>
          </a:p>
        </p:txBody>
      </p:sp>
    </p:spTree>
    <p:extLst>
      <p:ext uri="{BB962C8B-B14F-4D97-AF65-F5344CB8AC3E}">
        <p14:creationId xmlns:p14="http://schemas.microsoft.com/office/powerpoint/2010/main" val="2402991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850800" y="1742800"/>
            <a:ext cx="8490400" cy="3372400"/>
          </a:xfrm>
          <a:prstGeom prst="rect">
            <a:avLst/>
          </a:prstGeom>
        </p:spPr>
        <p:txBody>
          <a:bodyPr spcFirstLastPara="1" wrap="square" lIns="0" tIns="0" rIns="0" bIns="0" anchor="ctr" anchorCtr="0">
            <a:noAutofit/>
          </a:bodyPr>
          <a:lstStyle>
            <a:lvl1pPr lvl="0" algn="ctr">
              <a:spcBef>
                <a:spcPts val="0"/>
              </a:spcBef>
              <a:spcAft>
                <a:spcPts val="0"/>
              </a:spcAft>
              <a:buSzPts val="6000"/>
              <a:buNone/>
              <a:defRPr sz="13333"/>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07614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FCBF-1B47-4E2F-9E0F-0ED9B5F5D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0EAF37-51B9-42B4-B71A-3E89CA7B3D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658EC-77F8-4D7F-926B-A23A26BDEE5C}"/>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5" name="Footer Placeholder 4">
            <a:extLst>
              <a:ext uri="{FF2B5EF4-FFF2-40B4-BE49-F238E27FC236}">
                <a16:creationId xmlns:a16="http://schemas.microsoft.com/office/drawing/2014/main" id="{32248988-6C94-479B-AF50-B7AD3D3A96C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A4EA82-1C1C-408C-82C5-477E49AFE051}"/>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3434293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1498400"/>
            <a:ext cx="10272000" cy="25300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13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1348073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960000" y="3047200"/>
            <a:ext cx="10272000" cy="763600"/>
          </a:xfrm>
          <a:prstGeom prst="rect">
            <a:avLst/>
          </a:prstGeom>
        </p:spPr>
        <p:txBody>
          <a:bodyPr spcFirstLastPara="1" wrap="square" lIns="0" tIns="0" rIns="0" bIns="0" anchor="ctr" anchorCtr="0">
            <a:noAutofit/>
          </a:bodyPr>
          <a:lstStyle>
            <a:lvl1pPr lvl="0" algn="ctr"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903324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712000" y="2077967"/>
            <a:ext cx="8768000" cy="2014800"/>
          </a:xfrm>
          <a:prstGeom prst="rect">
            <a:avLst/>
          </a:prstGeom>
        </p:spPr>
        <p:txBody>
          <a:bodyPr spcFirstLastPara="1" wrap="square" lIns="0" tIns="0" rIns="0" bIns="0"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8" name="Google Shape;38;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3195843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extLst>
      <p:ext uri="{BB962C8B-B14F-4D97-AF65-F5344CB8AC3E}">
        <p14:creationId xmlns:p14="http://schemas.microsoft.com/office/powerpoint/2010/main" val="360184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0"/>
        <p:cNvGrpSpPr/>
        <p:nvPr/>
      </p:nvGrpSpPr>
      <p:grpSpPr>
        <a:xfrm>
          <a:off x="0" y="0"/>
          <a:ext cx="0" cy="0"/>
          <a:chOff x="0" y="0"/>
          <a:chExt cx="0" cy="0"/>
        </a:xfrm>
      </p:grpSpPr>
      <p:sp>
        <p:nvSpPr>
          <p:cNvPr id="41" name="Google Shape;41;p13"/>
          <p:cNvSpPr txBox="1">
            <a:spLocks noGrp="1"/>
          </p:cNvSpPr>
          <p:nvPr>
            <p:ph type="subTitle" idx="1"/>
          </p:nvPr>
        </p:nvSpPr>
        <p:spPr>
          <a:xfrm>
            <a:off x="2638607" y="2086333"/>
            <a:ext cx="6914800" cy="6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3333">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2" name="Google Shape;42;p13"/>
          <p:cNvSpPr txBox="1">
            <a:spLocks noGrp="1"/>
          </p:cNvSpPr>
          <p:nvPr>
            <p:ph type="subTitle" idx="2"/>
          </p:nvPr>
        </p:nvSpPr>
        <p:spPr>
          <a:xfrm>
            <a:off x="2638607" y="4030767"/>
            <a:ext cx="6914800" cy="60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Bebas Neue"/>
              <a:buNone/>
              <a:defRPr sz="3333">
                <a:latin typeface="Bebas Neue"/>
                <a:ea typeface="Bebas Neue"/>
                <a:cs typeface="Bebas Neue"/>
                <a:sym typeface="Bebas Neue"/>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3" name="Google Shape;43;p13"/>
          <p:cNvSpPr txBox="1">
            <a:spLocks noGrp="1"/>
          </p:cNvSpPr>
          <p:nvPr>
            <p:ph type="subTitle" idx="3"/>
          </p:nvPr>
        </p:nvSpPr>
        <p:spPr>
          <a:xfrm>
            <a:off x="2638576" y="2695933"/>
            <a:ext cx="69148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4" name="Google Shape;44;p13"/>
          <p:cNvSpPr txBox="1">
            <a:spLocks noGrp="1"/>
          </p:cNvSpPr>
          <p:nvPr>
            <p:ph type="subTitle" idx="4"/>
          </p:nvPr>
        </p:nvSpPr>
        <p:spPr>
          <a:xfrm>
            <a:off x="2638576" y="4640367"/>
            <a:ext cx="6914800" cy="8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3"/>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79564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6"/>
        <p:cNvGrpSpPr/>
        <p:nvPr/>
      </p:nvGrpSpPr>
      <p:grpSpPr>
        <a:xfrm>
          <a:off x="0" y="0"/>
          <a:ext cx="0" cy="0"/>
          <a:chOff x="0" y="0"/>
          <a:chExt cx="0" cy="0"/>
        </a:xfrm>
      </p:grpSpPr>
      <p:sp>
        <p:nvSpPr>
          <p:cNvPr id="47" name="Google Shape;47;p14"/>
          <p:cNvSpPr txBox="1">
            <a:spLocks noGrp="1"/>
          </p:cNvSpPr>
          <p:nvPr>
            <p:ph type="title"/>
          </p:nvPr>
        </p:nvSpPr>
        <p:spPr>
          <a:xfrm>
            <a:off x="3048000" y="2906167"/>
            <a:ext cx="6096000" cy="12192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8" name="Google Shape;48;p14"/>
          <p:cNvSpPr txBox="1">
            <a:spLocks noGrp="1"/>
          </p:cNvSpPr>
          <p:nvPr>
            <p:ph type="title" idx="2" hasCustomPrompt="1"/>
          </p:nvPr>
        </p:nvSpPr>
        <p:spPr>
          <a:xfrm>
            <a:off x="4876800" y="1783767"/>
            <a:ext cx="2438400" cy="1122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106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9" name="Google Shape;49;p14"/>
          <p:cNvSpPr txBox="1">
            <a:spLocks noGrp="1"/>
          </p:cNvSpPr>
          <p:nvPr>
            <p:ph type="subTitle" idx="1"/>
          </p:nvPr>
        </p:nvSpPr>
        <p:spPr>
          <a:xfrm>
            <a:off x="3048000" y="4125367"/>
            <a:ext cx="60960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696662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3048000" y="2906167"/>
            <a:ext cx="6096000" cy="12192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2" name="Google Shape;52;p15"/>
          <p:cNvSpPr txBox="1">
            <a:spLocks noGrp="1"/>
          </p:cNvSpPr>
          <p:nvPr>
            <p:ph type="title" idx="2" hasCustomPrompt="1"/>
          </p:nvPr>
        </p:nvSpPr>
        <p:spPr>
          <a:xfrm>
            <a:off x="4876800" y="1783767"/>
            <a:ext cx="2438400" cy="11224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106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3" name="Google Shape;53;p15"/>
          <p:cNvSpPr txBox="1">
            <a:spLocks noGrp="1"/>
          </p:cNvSpPr>
          <p:nvPr>
            <p:ph type="subTitle" idx="1"/>
          </p:nvPr>
        </p:nvSpPr>
        <p:spPr>
          <a:xfrm>
            <a:off x="3048000" y="4125367"/>
            <a:ext cx="60960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77476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960000" y="2323700"/>
            <a:ext cx="2682400" cy="703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6" name="Google Shape;56;p16"/>
          <p:cNvSpPr txBox="1">
            <a:spLocks noGrp="1"/>
          </p:cNvSpPr>
          <p:nvPr>
            <p:ph type="title" idx="2" hasCustomPrompt="1"/>
          </p:nvPr>
        </p:nvSpPr>
        <p:spPr>
          <a:xfrm>
            <a:off x="960000" y="1532500"/>
            <a:ext cx="1464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7" name="Google Shape;57;p16"/>
          <p:cNvSpPr txBox="1">
            <a:spLocks noGrp="1"/>
          </p:cNvSpPr>
          <p:nvPr>
            <p:ph type="subTitle" idx="1"/>
          </p:nvPr>
        </p:nvSpPr>
        <p:spPr>
          <a:xfrm>
            <a:off x="960000" y="3027300"/>
            <a:ext cx="2682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8" name="Google Shape;58;p16"/>
          <p:cNvSpPr txBox="1">
            <a:spLocks noGrp="1"/>
          </p:cNvSpPr>
          <p:nvPr>
            <p:ph type="title" idx="3"/>
          </p:nvPr>
        </p:nvSpPr>
        <p:spPr>
          <a:xfrm>
            <a:off x="4754800" y="2323700"/>
            <a:ext cx="2682400" cy="703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9" name="Google Shape;59;p16"/>
          <p:cNvSpPr txBox="1">
            <a:spLocks noGrp="1"/>
          </p:cNvSpPr>
          <p:nvPr>
            <p:ph type="title" idx="4" hasCustomPrompt="1"/>
          </p:nvPr>
        </p:nvSpPr>
        <p:spPr>
          <a:xfrm>
            <a:off x="4754800" y="1532500"/>
            <a:ext cx="1464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0" name="Google Shape;60;p16"/>
          <p:cNvSpPr txBox="1">
            <a:spLocks noGrp="1"/>
          </p:cNvSpPr>
          <p:nvPr>
            <p:ph type="subTitle" idx="5"/>
          </p:nvPr>
        </p:nvSpPr>
        <p:spPr>
          <a:xfrm>
            <a:off x="4754800" y="3027300"/>
            <a:ext cx="2682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61" name="Google Shape;61;p16"/>
          <p:cNvSpPr txBox="1">
            <a:spLocks noGrp="1"/>
          </p:cNvSpPr>
          <p:nvPr>
            <p:ph type="title" idx="6"/>
          </p:nvPr>
        </p:nvSpPr>
        <p:spPr>
          <a:xfrm>
            <a:off x="8549600" y="2323700"/>
            <a:ext cx="2682400" cy="703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 name="Google Shape;62;p16"/>
          <p:cNvSpPr txBox="1">
            <a:spLocks noGrp="1"/>
          </p:cNvSpPr>
          <p:nvPr>
            <p:ph type="title" idx="7" hasCustomPrompt="1"/>
          </p:nvPr>
        </p:nvSpPr>
        <p:spPr>
          <a:xfrm>
            <a:off x="8549600" y="1532500"/>
            <a:ext cx="1464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3" name="Google Shape;63;p16"/>
          <p:cNvSpPr txBox="1">
            <a:spLocks noGrp="1"/>
          </p:cNvSpPr>
          <p:nvPr>
            <p:ph type="subTitle" idx="8"/>
          </p:nvPr>
        </p:nvSpPr>
        <p:spPr>
          <a:xfrm>
            <a:off x="8549600" y="3027300"/>
            <a:ext cx="2682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64" name="Google Shape;64;p16"/>
          <p:cNvSpPr txBox="1">
            <a:spLocks noGrp="1"/>
          </p:cNvSpPr>
          <p:nvPr>
            <p:ph type="title" idx="9"/>
          </p:nvPr>
        </p:nvSpPr>
        <p:spPr>
          <a:xfrm>
            <a:off x="960000" y="4784933"/>
            <a:ext cx="2682400" cy="703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5" name="Google Shape;65;p16"/>
          <p:cNvSpPr txBox="1">
            <a:spLocks noGrp="1"/>
          </p:cNvSpPr>
          <p:nvPr>
            <p:ph type="title" idx="13" hasCustomPrompt="1"/>
          </p:nvPr>
        </p:nvSpPr>
        <p:spPr>
          <a:xfrm>
            <a:off x="960000" y="3994033"/>
            <a:ext cx="1464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6" name="Google Shape;66;p16"/>
          <p:cNvSpPr txBox="1">
            <a:spLocks noGrp="1"/>
          </p:cNvSpPr>
          <p:nvPr>
            <p:ph type="subTitle" idx="14"/>
          </p:nvPr>
        </p:nvSpPr>
        <p:spPr>
          <a:xfrm>
            <a:off x="960000" y="5488533"/>
            <a:ext cx="2682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67" name="Google Shape;67;p16"/>
          <p:cNvSpPr txBox="1">
            <a:spLocks noGrp="1"/>
          </p:cNvSpPr>
          <p:nvPr>
            <p:ph type="title" idx="15"/>
          </p:nvPr>
        </p:nvSpPr>
        <p:spPr>
          <a:xfrm>
            <a:off x="4754800" y="4784933"/>
            <a:ext cx="2682400" cy="703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 name="Google Shape;68;p16"/>
          <p:cNvSpPr txBox="1">
            <a:spLocks noGrp="1"/>
          </p:cNvSpPr>
          <p:nvPr>
            <p:ph type="title" idx="16" hasCustomPrompt="1"/>
          </p:nvPr>
        </p:nvSpPr>
        <p:spPr>
          <a:xfrm>
            <a:off x="4754800" y="3994033"/>
            <a:ext cx="1464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9" name="Google Shape;69;p16"/>
          <p:cNvSpPr txBox="1">
            <a:spLocks noGrp="1"/>
          </p:cNvSpPr>
          <p:nvPr>
            <p:ph type="subTitle" idx="17"/>
          </p:nvPr>
        </p:nvSpPr>
        <p:spPr>
          <a:xfrm>
            <a:off x="4754800" y="5488533"/>
            <a:ext cx="2682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70" name="Google Shape;70;p16"/>
          <p:cNvSpPr txBox="1">
            <a:spLocks noGrp="1"/>
          </p:cNvSpPr>
          <p:nvPr>
            <p:ph type="title" idx="18"/>
          </p:nvPr>
        </p:nvSpPr>
        <p:spPr>
          <a:xfrm>
            <a:off x="8549600" y="4784933"/>
            <a:ext cx="2682400" cy="703600"/>
          </a:xfrm>
          <a:prstGeom prst="rect">
            <a:avLst/>
          </a:prstGeom>
        </p:spPr>
        <p:txBody>
          <a:bodyPr spcFirstLastPara="1" wrap="square" lIns="0" tIns="0" rIns="0" bIns="0" anchor="ctr" anchorCtr="0">
            <a:noAutofit/>
          </a:bodyPr>
          <a:lstStyle>
            <a:lvl1pPr lvl="0" rtl="0">
              <a:spcBef>
                <a:spcPts val="0"/>
              </a:spcBef>
              <a:spcAft>
                <a:spcPts val="0"/>
              </a:spcAft>
              <a:buSzPts val="2400"/>
              <a:buNone/>
              <a:defRPr sz="3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1" name="Google Shape;71;p16"/>
          <p:cNvSpPr txBox="1">
            <a:spLocks noGrp="1"/>
          </p:cNvSpPr>
          <p:nvPr>
            <p:ph type="title" idx="19" hasCustomPrompt="1"/>
          </p:nvPr>
        </p:nvSpPr>
        <p:spPr>
          <a:xfrm>
            <a:off x="8549600" y="3994033"/>
            <a:ext cx="1464400" cy="7912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53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72" name="Google Shape;72;p16"/>
          <p:cNvSpPr txBox="1">
            <a:spLocks noGrp="1"/>
          </p:cNvSpPr>
          <p:nvPr>
            <p:ph type="subTitle" idx="20"/>
          </p:nvPr>
        </p:nvSpPr>
        <p:spPr>
          <a:xfrm>
            <a:off x="8549600" y="5488533"/>
            <a:ext cx="2682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73" name="Google Shape;73;p16"/>
          <p:cNvSpPr txBox="1">
            <a:spLocks noGrp="1"/>
          </p:cNvSpPr>
          <p:nvPr>
            <p:ph type="title" idx="21"/>
          </p:nvPr>
        </p:nvSpPr>
        <p:spPr>
          <a:xfrm>
            <a:off x="960000" y="561469"/>
            <a:ext cx="102720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192429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053367" y="4523600"/>
            <a:ext cx="6085200" cy="7092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76" name="Google Shape;76;p17"/>
          <p:cNvSpPr txBox="1">
            <a:spLocks noGrp="1"/>
          </p:cNvSpPr>
          <p:nvPr>
            <p:ph type="subTitle" idx="1"/>
          </p:nvPr>
        </p:nvSpPr>
        <p:spPr>
          <a:xfrm>
            <a:off x="1944167" y="1584133"/>
            <a:ext cx="8303600" cy="2320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40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2101798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7"/>
        <p:cNvGrpSpPr/>
        <p:nvPr/>
      </p:nvGrpSpPr>
      <p:grpSpPr>
        <a:xfrm>
          <a:off x="0" y="0"/>
          <a:ext cx="0" cy="0"/>
          <a:chOff x="0" y="0"/>
          <a:chExt cx="0" cy="0"/>
        </a:xfrm>
      </p:grpSpPr>
      <p:sp>
        <p:nvSpPr>
          <p:cNvPr id="78" name="Google Shape;78;p18"/>
          <p:cNvSpPr txBox="1">
            <a:spLocks noGrp="1"/>
          </p:cNvSpPr>
          <p:nvPr>
            <p:ph type="subTitle" idx="1"/>
          </p:nvPr>
        </p:nvSpPr>
        <p:spPr>
          <a:xfrm>
            <a:off x="960000" y="2526200"/>
            <a:ext cx="4023200" cy="18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 name="Google Shape;79;p18"/>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6644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A4E4D-9FB4-450A-A5A7-7C867DF438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4CC0CF-8741-4AD3-90ED-992DC3CDF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4FB9A9-C70C-4026-BD65-21C288E8C2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A53469-DC44-4D41-8016-AFAAE3DEB356}"/>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6" name="Footer Placeholder 5">
            <a:extLst>
              <a:ext uri="{FF2B5EF4-FFF2-40B4-BE49-F238E27FC236}">
                <a16:creationId xmlns:a16="http://schemas.microsoft.com/office/drawing/2014/main" id="{07BC6FA9-FBCC-4424-9610-488901D3559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CB000C-8921-4448-B650-32F8D0D4D453}"/>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934942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80"/>
        <p:cNvGrpSpPr/>
        <p:nvPr/>
      </p:nvGrpSpPr>
      <p:grpSpPr>
        <a:xfrm>
          <a:off x="0" y="0"/>
          <a:ext cx="0" cy="0"/>
          <a:chOff x="0" y="0"/>
          <a:chExt cx="0" cy="0"/>
        </a:xfrm>
      </p:grpSpPr>
      <p:sp>
        <p:nvSpPr>
          <p:cNvPr id="81" name="Google Shape;81;p19"/>
          <p:cNvSpPr txBox="1">
            <a:spLocks noGrp="1"/>
          </p:cNvSpPr>
          <p:nvPr>
            <p:ph type="subTitle" idx="1"/>
          </p:nvPr>
        </p:nvSpPr>
        <p:spPr>
          <a:xfrm>
            <a:off x="6096000" y="2526200"/>
            <a:ext cx="3678800" cy="180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2" name="Google Shape;82;p19"/>
          <p:cNvSpPr txBox="1">
            <a:spLocks noGrp="1"/>
          </p:cNvSpPr>
          <p:nvPr>
            <p:ph type="title"/>
          </p:nvPr>
        </p:nvSpPr>
        <p:spPr>
          <a:xfrm>
            <a:off x="6096000" y="567367"/>
            <a:ext cx="51360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01752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83"/>
        <p:cNvGrpSpPr/>
        <p:nvPr/>
      </p:nvGrpSpPr>
      <p:grpSpPr>
        <a:xfrm>
          <a:off x="0" y="0"/>
          <a:ext cx="0" cy="0"/>
          <a:chOff x="0" y="0"/>
          <a:chExt cx="0" cy="0"/>
        </a:xfrm>
      </p:grpSpPr>
      <p:sp>
        <p:nvSpPr>
          <p:cNvPr id="84" name="Google Shape;84;p20"/>
          <p:cNvSpPr txBox="1">
            <a:spLocks noGrp="1"/>
          </p:cNvSpPr>
          <p:nvPr>
            <p:ph type="subTitle" idx="1"/>
          </p:nvPr>
        </p:nvSpPr>
        <p:spPr>
          <a:xfrm>
            <a:off x="2625467" y="5162800"/>
            <a:ext cx="6941200" cy="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5" name="Google Shape;85;p20"/>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13051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6"/>
        <p:cNvGrpSpPr/>
        <p:nvPr/>
      </p:nvGrpSpPr>
      <p:grpSpPr>
        <a:xfrm>
          <a:off x="0" y="0"/>
          <a:ext cx="0" cy="0"/>
          <a:chOff x="0" y="0"/>
          <a:chExt cx="0" cy="0"/>
        </a:xfrm>
      </p:grpSpPr>
      <p:sp>
        <p:nvSpPr>
          <p:cNvPr id="87" name="Google Shape;87;p21"/>
          <p:cNvSpPr txBox="1">
            <a:spLocks noGrp="1"/>
          </p:cNvSpPr>
          <p:nvPr>
            <p:ph type="subTitle" idx="1"/>
          </p:nvPr>
        </p:nvSpPr>
        <p:spPr>
          <a:xfrm>
            <a:off x="2857400" y="5528400"/>
            <a:ext cx="64772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21"/>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6867025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9"/>
        <p:cNvGrpSpPr/>
        <p:nvPr/>
      </p:nvGrpSpPr>
      <p:grpSpPr>
        <a:xfrm>
          <a:off x="0" y="0"/>
          <a:ext cx="0" cy="0"/>
          <a:chOff x="0" y="0"/>
          <a:chExt cx="0" cy="0"/>
        </a:xfrm>
      </p:grpSpPr>
      <p:sp>
        <p:nvSpPr>
          <p:cNvPr id="90" name="Google Shape;90;p22"/>
          <p:cNvSpPr txBox="1">
            <a:spLocks noGrp="1"/>
          </p:cNvSpPr>
          <p:nvPr>
            <p:ph type="subTitle" idx="1"/>
          </p:nvPr>
        </p:nvSpPr>
        <p:spPr>
          <a:xfrm>
            <a:off x="960000" y="2819400"/>
            <a:ext cx="4267200" cy="121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1" name="Google Shape;91;p22"/>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35051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2"/>
        <p:cNvGrpSpPr/>
        <p:nvPr/>
      </p:nvGrpSpPr>
      <p:grpSpPr>
        <a:xfrm>
          <a:off x="0" y="0"/>
          <a:ext cx="0" cy="0"/>
          <a:chOff x="0" y="0"/>
          <a:chExt cx="0" cy="0"/>
        </a:xfrm>
      </p:grpSpPr>
      <p:sp>
        <p:nvSpPr>
          <p:cNvPr id="93" name="Google Shape;93;p23"/>
          <p:cNvSpPr txBox="1">
            <a:spLocks noGrp="1"/>
          </p:cNvSpPr>
          <p:nvPr>
            <p:ph type="subTitle" idx="1"/>
          </p:nvPr>
        </p:nvSpPr>
        <p:spPr>
          <a:xfrm>
            <a:off x="6964800" y="2819400"/>
            <a:ext cx="4267200" cy="121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4" name="Google Shape;94;p23"/>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033757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960000" y="3428984"/>
            <a:ext cx="31152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 name="Google Shape;97;p24"/>
          <p:cNvSpPr txBox="1">
            <a:spLocks noGrp="1"/>
          </p:cNvSpPr>
          <p:nvPr>
            <p:ph type="subTitle" idx="1"/>
          </p:nvPr>
        </p:nvSpPr>
        <p:spPr>
          <a:xfrm>
            <a:off x="960000" y="4038584"/>
            <a:ext cx="3115200" cy="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8" name="Google Shape;98;p24"/>
          <p:cNvSpPr txBox="1">
            <a:spLocks noGrp="1"/>
          </p:cNvSpPr>
          <p:nvPr>
            <p:ph type="title" idx="2"/>
          </p:nvPr>
        </p:nvSpPr>
        <p:spPr>
          <a:xfrm>
            <a:off x="4538400" y="3428984"/>
            <a:ext cx="31152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9" name="Google Shape;99;p24"/>
          <p:cNvSpPr txBox="1">
            <a:spLocks noGrp="1"/>
          </p:cNvSpPr>
          <p:nvPr>
            <p:ph type="subTitle" idx="3"/>
          </p:nvPr>
        </p:nvSpPr>
        <p:spPr>
          <a:xfrm>
            <a:off x="4538400" y="4038584"/>
            <a:ext cx="3115200" cy="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0" name="Google Shape;100;p24"/>
          <p:cNvSpPr txBox="1">
            <a:spLocks noGrp="1"/>
          </p:cNvSpPr>
          <p:nvPr>
            <p:ph type="title" idx="4"/>
          </p:nvPr>
        </p:nvSpPr>
        <p:spPr>
          <a:xfrm>
            <a:off x="8116800" y="3428984"/>
            <a:ext cx="31152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1" name="Google Shape;101;p24"/>
          <p:cNvSpPr txBox="1">
            <a:spLocks noGrp="1"/>
          </p:cNvSpPr>
          <p:nvPr>
            <p:ph type="subTitle" idx="5"/>
          </p:nvPr>
        </p:nvSpPr>
        <p:spPr>
          <a:xfrm>
            <a:off x="8116800" y="4038584"/>
            <a:ext cx="3115200" cy="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24"/>
          <p:cNvSpPr txBox="1">
            <a:spLocks noGrp="1"/>
          </p:cNvSpPr>
          <p:nvPr>
            <p:ph type="title" idx="6"/>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73767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
        <p:cNvGrpSpPr/>
        <p:nvPr/>
      </p:nvGrpSpPr>
      <p:grpSpPr>
        <a:xfrm>
          <a:off x="0" y="0"/>
          <a:ext cx="0" cy="0"/>
          <a:chOff x="0" y="0"/>
          <a:chExt cx="0" cy="0"/>
        </a:xfrm>
      </p:grpSpPr>
      <p:sp>
        <p:nvSpPr>
          <p:cNvPr id="104" name="Google Shape;104;p25"/>
          <p:cNvSpPr txBox="1">
            <a:spLocks noGrp="1"/>
          </p:cNvSpPr>
          <p:nvPr>
            <p:ph type="title"/>
          </p:nvPr>
        </p:nvSpPr>
        <p:spPr>
          <a:xfrm>
            <a:off x="960012" y="3429000"/>
            <a:ext cx="2194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5" name="Google Shape;105;p25"/>
          <p:cNvSpPr txBox="1">
            <a:spLocks noGrp="1"/>
          </p:cNvSpPr>
          <p:nvPr>
            <p:ph type="subTitle" idx="1"/>
          </p:nvPr>
        </p:nvSpPr>
        <p:spPr>
          <a:xfrm>
            <a:off x="960012" y="4038600"/>
            <a:ext cx="2194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25"/>
          <p:cNvSpPr txBox="1">
            <a:spLocks noGrp="1"/>
          </p:cNvSpPr>
          <p:nvPr>
            <p:ph type="title" idx="2"/>
          </p:nvPr>
        </p:nvSpPr>
        <p:spPr>
          <a:xfrm>
            <a:off x="6345081" y="3429000"/>
            <a:ext cx="2194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7" name="Google Shape;107;p25"/>
          <p:cNvSpPr txBox="1">
            <a:spLocks noGrp="1"/>
          </p:cNvSpPr>
          <p:nvPr>
            <p:ph type="subTitle" idx="3"/>
          </p:nvPr>
        </p:nvSpPr>
        <p:spPr>
          <a:xfrm>
            <a:off x="6345075" y="4038600"/>
            <a:ext cx="2194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8" name="Google Shape;108;p25"/>
          <p:cNvSpPr txBox="1">
            <a:spLocks noGrp="1"/>
          </p:cNvSpPr>
          <p:nvPr>
            <p:ph type="title" idx="4"/>
          </p:nvPr>
        </p:nvSpPr>
        <p:spPr>
          <a:xfrm>
            <a:off x="3652547" y="3429000"/>
            <a:ext cx="2194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09" name="Google Shape;109;p25"/>
          <p:cNvSpPr txBox="1">
            <a:spLocks noGrp="1"/>
          </p:cNvSpPr>
          <p:nvPr>
            <p:ph type="subTitle" idx="5"/>
          </p:nvPr>
        </p:nvSpPr>
        <p:spPr>
          <a:xfrm>
            <a:off x="3652544" y="4038600"/>
            <a:ext cx="2194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0" name="Google Shape;110;p25"/>
          <p:cNvSpPr txBox="1">
            <a:spLocks noGrp="1"/>
          </p:cNvSpPr>
          <p:nvPr>
            <p:ph type="title" idx="6"/>
          </p:nvPr>
        </p:nvSpPr>
        <p:spPr>
          <a:xfrm>
            <a:off x="9037616" y="3429000"/>
            <a:ext cx="2194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1" name="Google Shape;111;p25"/>
          <p:cNvSpPr txBox="1">
            <a:spLocks noGrp="1"/>
          </p:cNvSpPr>
          <p:nvPr>
            <p:ph type="subTitle" idx="7"/>
          </p:nvPr>
        </p:nvSpPr>
        <p:spPr>
          <a:xfrm>
            <a:off x="9037607" y="4038600"/>
            <a:ext cx="2194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2" name="Google Shape;112;p25"/>
          <p:cNvSpPr txBox="1">
            <a:spLocks noGrp="1"/>
          </p:cNvSpPr>
          <p:nvPr>
            <p:ph type="title" idx="8"/>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694903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960012" y="2209800"/>
            <a:ext cx="2194400" cy="609600"/>
          </a:xfrm>
          <a:prstGeom prst="rect">
            <a:avLst/>
          </a:prstGeom>
        </p:spPr>
        <p:txBody>
          <a:bodyPr spcFirstLastPara="1" wrap="square" lIns="0" tIns="0" rIns="0" bIns="0"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5" name="Google Shape;115;p26"/>
          <p:cNvSpPr txBox="1">
            <a:spLocks noGrp="1"/>
          </p:cNvSpPr>
          <p:nvPr>
            <p:ph type="subTitle" idx="1"/>
          </p:nvPr>
        </p:nvSpPr>
        <p:spPr>
          <a:xfrm>
            <a:off x="960012" y="2819400"/>
            <a:ext cx="21944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26"/>
          <p:cNvSpPr txBox="1">
            <a:spLocks noGrp="1"/>
          </p:cNvSpPr>
          <p:nvPr>
            <p:ph type="title" idx="2"/>
          </p:nvPr>
        </p:nvSpPr>
        <p:spPr>
          <a:xfrm>
            <a:off x="9037615" y="4170800"/>
            <a:ext cx="2194400" cy="6096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7" name="Google Shape;117;p26"/>
          <p:cNvSpPr txBox="1">
            <a:spLocks noGrp="1"/>
          </p:cNvSpPr>
          <p:nvPr>
            <p:ph type="subTitle" idx="3"/>
          </p:nvPr>
        </p:nvSpPr>
        <p:spPr>
          <a:xfrm>
            <a:off x="9037608" y="4780400"/>
            <a:ext cx="2194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8" name="Google Shape;118;p26"/>
          <p:cNvSpPr txBox="1">
            <a:spLocks noGrp="1"/>
          </p:cNvSpPr>
          <p:nvPr>
            <p:ph type="title" idx="4"/>
          </p:nvPr>
        </p:nvSpPr>
        <p:spPr>
          <a:xfrm>
            <a:off x="960013" y="4170800"/>
            <a:ext cx="2194400" cy="609600"/>
          </a:xfrm>
          <a:prstGeom prst="rect">
            <a:avLst/>
          </a:prstGeom>
        </p:spPr>
        <p:txBody>
          <a:bodyPr spcFirstLastPara="1" wrap="square" lIns="0" tIns="0" rIns="0" bIns="0"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9" name="Google Shape;119;p26"/>
          <p:cNvSpPr txBox="1">
            <a:spLocks noGrp="1"/>
          </p:cNvSpPr>
          <p:nvPr>
            <p:ph type="subTitle" idx="5"/>
          </p:nvPr>
        </p:nvSpPr>
        <p:spPr>
          <a:xfrm>
            <a:off x="960011" y="4780400"/>
            <a:ext cx="2194400" cy="64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0" name="Google Shape;120;p26"/>
          <p:cNvSpPr txBox="1">
            <a:spLocks noGrp="1"/>
          </p:cNvSpPr>
          <p:nvPr>
            <p:ph type="title" idx="6"/>
          </p:nvPr>
        </p:nvSpPr>
        <p:spPr>
          <a:xfrm>
            <a:off x="9037616" y="2209800"/>
            <a:ext cx="2194400" cy="609600"/>
          </a:xfrm>
          <a:prstGeom prst="rect">
            <a:avLst/>
          </a:prstGeom>
        </p:spPr>
        <p:txBody>
          <a:bodyPr spcFirstLastPara="1" wrap="square" lIns="0" tIns="0" rIns="0" bIns="0"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1" name="Google Shape;121;p26"/>
          <p:cNvSpPr txBox="1">
            <a:spLocks noGrp="1"/>
          </p:cNvSpPr>
          <p:nvPr>
            <p:ph type="subTitle" idx="7"/>
          </p:nvPr>
        </p:nvSpPr>
        <p:spPr>
          <a:xfrm>
            <a:off x="9037607" y="2819400"/>
            <a:ext cx="21944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2" name="Google Shape;122;p26"/>
          <p:cNvSpPr txBox="1">
            <a:spLocks noGrp="1"/>
          </p:cNvSpPr>
          <p:nvPr>
            <p:ph type="title" idx="8"/>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12217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960000" y="2337800"/>
            <a:ext cx="2438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5" name="Google Shape;125;p27"/>
          <p:cNvSpPr txBox="1">
            <a:spLocks noGrp="1"/>
          </p:cNvSpPr>
          <p:nvPr>
            <p:ph type="subTitle" idx="1"/>
          </p:nvPr>
        </p:nvSpPr>
        <p:spPr>
          <a:xfrm>
            <a:off x="960000" y="2947400"/>
            <a:ext cx="2438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6" name="Google Shape;126;p27"/>
          <p:cNvSpPr txBox="1">
            <a:spLocks noGrp="1"/>
          </p:cNvSpPr>
          <p:nvPr>
            <p:ph type="title" idx="2"/>
          </p:nvPr>
        </p:nvSpPr>
        <p:spPr>
          <a:xfrm>
            <a:off x="4876800" y="2337800"/>
            <a:ext cx="2438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7" name="Google Shape;127;p27"/>
          <p:cNvSpPr txBox="1">
            <a:spLocks noGrp="1"/>
          </p:cNvSpPr>
          <p:nvPr>
            <p:ph type="subTitle" idx="3"/>
          </p:nvPr>
        </p:nvSpPr>
        <p:spPr>
          <a:xfrm>
            <a:off x="4876800" y="2947400"/>
            <a:ext cx="2438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8" name="Google Shape;128;p27"/>
          <p:cNvSpPr txBox="1">
            <a:spLocks noGrp="1"/>
          </p:cNvSpPr>
          <p:nvPr>
            <p:ph type="title" idx="4"/>
          </p:nvPr>
        </p:nvSpPr>
        <p:spPr>
          <a:xfrm>
            <a:off x="960000" y="4882000"/>
            <a:ext cx="2438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9" name="Google Shape;129;p27"/>
          <p:cNvSpPr txBox="1">
            <a:spLocks noGrp="1"/>
          </p:cNvSpPr>
          <p:nvPr>
            <p:ph type="subTitle" idx="5"/>
          </p:nvPr>
        </p:nvSpPr>
        <p:spPr>
          <a:xfrm>
            <a:off x="960000" y="5491600"/>
            <a:ext cx="2438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0" name="Google Shape;130;p27"/>
          <p:cNvSpPr txBox="1">
            <a:spLocks noGrp="1"/>
          </p:cNvSpPr>
          <p:nvPr>
            <p:ph type="title" idx="6"/>
          </p:nvPr>
        </p:nvSpPr>
        <p:spPr>
          <a:xfrm>
            <a:off x="4876800" y="4882000"/>
            <a:ext cx="2438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1" name="Google Shape;131;p27"/>
          <p:cNvSpPr txBox="1">
            <a:spLocks noGrp="1"/>
          </p:cNvSpPr>
          <p:nvPr>
            <p:ph type="subTitle" idx="7"/>
          </p:nvPr>
        </p:nvSpPr>
        <p:spPr>
          <a:xfrm>
            <a:off x="4876800" y="5491600"/>
            <a:ext cx="2438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2" name="Google Shape;132;p27"/>
          <p:cNvSpPr txBox="1">
            <a:spLocks noGrp="1"/>
          </p:cNvSpPr>
          <p:nvPr>
            <p:ph type="title" idx="8"/>
          </p:nvPr>
        </p:nvSpPr>
        <p:spPr>
          <a:xfrm>
            <a:off x="8793593" y="2337800"/>
            <a:ext cx="2438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3" name="Google Shape;133;p27"/>
          <p:cNvSpPr txBox="1">
            <a:spLocks noGrp="1"/>
          </p:cNvSpPr>
          <p:nvPr>
            <p:ph type="subTitle" idx="9"/>
          </p:nvPr>
        </p:nvSpPr>
        <p:spPr>
          <a:xfrm>
            <a:off x="8793593" y="2947400"/>
            <a:ext cx="2438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4" name="Google Shape;134;p27"/>
          <p:cNvSpPr txBox="1">
            <a:spLocks noGrp="1"/>
          </p:cNvSpPr>
          <p:nvPr>
            <p:ph type="title" idx="13"/>
          </p:nvPr>
        </p:nvSpPr>
        <p:spPr>
          <a:xfrm>
            <a:off x="8793593" y="4882000"/>
            <a:ext cx="2438400" cy="609600"/>
          </a:xfrm>
          <a:prstGeom prst="rect">
            <a:avLst/>
          </a:prstGeom>
        </p:spPr>
        <p:txBody>
          <a:bodyPr spcFirstLastPara="1" wrap="square" lIns="0" tIns="0" rIns="0" bIns="0"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5" name="Google Shape;135;p27"/>
          <p:cNvSpPr txBox="1">
            <a:spLocks noGrp="1"/>
          </p:cNvSpPr>
          <p:nvPr>
            <p:ph type="subTitle" idx="14"/>
          </p:nvPr>
        </p:nvSpPr>
        <p:spPr>
          <a:xfrm>
            <a:off x="8793593" y="5491600"/>
            <a:ext cx="2438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6" name="Google Shape;136;p27"/>
          <p:cNvSpPr txBox="1">
            <a:spLocks noGrp="1"/>
          </p:cNvSpPr>
          <p:nvPr>
            <p:ph type="title" idx="15"/>
          </p:nvPr>
        </p:nvSpPr>
        <p:spPr>
          <a:xfrm>
            <a:off x="609600" y="426125"/>
            <a:ext cx="10972800" cy="609600"/>
          </a:xfrm>
          <a:prstGeom prst="rect">
            <a:avLst/>
          </a:prstGeom>
        </p:spPr>
        <p:txBody>
          <a:bodyPr spcFirstLastPara="1" wrap="square" lIns="0" tIns="0" rIns="0" bIns="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65178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7"/>
        <p:cNvGrpSpPr/>
        <p:nvPr/>
      </p:nvGrpSpPr>
      <p:grpSpPr>
        <a:xfrm>
          <a:off x="0" y="0"/>
          <a:ext cx="0" cy="0"/>
          <a:chOff x="0" y="0"/>
          <a:chExt cx="0" cy="0"/>
        </a:xfrm>
      </p:grpSpPr>
      <p:sp>
        <p:nvSpPr>
          <p:cNvPr id="138" name="Google Shape;138;p28"/>
          <p:cNvSpPr txBox="1">
            <a:spLocks noGrp="1"/>
          </p:cNvSpPr>
          <p:nvPr>
            <p:ph type="title" hasCustomPrompt="1"/>
          </p:nvPr>
        </p:nvSpPr>
        <p:spPr>
          <a:xfrm>
            <a:off x="3352800" y="720000"/>
            <a:ext cx="5486400" cy="11044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8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9" name="Google Shape;139;p28"/>
          <p:cNvSpPr txBox="1">
            <a:spLocks noGrp="1"/>
          </p:cNvSpPr>
          <p:nvPr>
            <p:ph type="subTitle" idx="1"/>
          </p:nvPr>
        </p:nvSpPr>
        <p:spPr>
          <a:xfrm>
            <a:off x="3352800" y="1824400"/>
            <a:ext cx="54864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PT Sans"/>
                <a:ea typeface="PT Sans"/>
                <a:cs typeface="PT Sans"/>
                <a:sym typeface="PT Sans"/>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0" name="Google Shape;140;p28"/>
          <p:cNvSpPr txBox="1">
            <a:spLocks noGrp="1"/>
          </p:cNvSpPr>
          <p:nvPr>
            <p:ph type="title" idx="2" hasCustomPrompt="1"/>
          </p:nvPr>
        </p:nvSpPr>
        <p:spPr>
          <a:xfrm>
            <a:off x="3352800" y="2693984"/>
            <a:ext cx="5486400" cy="11044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8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1" name="Google Shape;141;p28"/>
          <p:cNvSpPr txBox="1">
            <a:spLocks noGrp="1"/>
          </p:cNvSpPr>
          <p:nvPr>
            <p:ph type="subTitle" idx="3"/>
          </p:nvPr>
        </p:nvSpPr>
        <p:spPr>
          <a:xfrm>
            <a:off x="3352800" y="3798384"/>
            <a:ext cx="54864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PT Sans"/>
                <a:ea typeface="PT Sans"/>
                <a:cs typeface="PT Sans"/>
                <a:sym typeface="PT Sans"/>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2" name="Google Shape;142;p28"/>
          <p:cNvSpPr txBox="1">
            <a:spLocks noGrp="1"/>
          </p:cNvSpPr>
          <p:nvPr>
            <p:ph type="title" idx="4" hasCustomPrompt="1"/>
          </p:nvPr>
        </p:nvSpPr>
        <p:spPr>
          <a:xfrm>
            <a:off x="3352800" y="4667984"/>
            <a:ext cx="5486400" cy="11044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8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3" name="Google Shape;143;p28"/>
          <p:cNvSpPr txBox="1">
            <a:spLocks noGrp="1"/>
          </p:cNvSpPr>
          <p:nvPr>
            <p:ph type="subTitle" idx="5"/>
          </p:nvPr>
        </p:nvSpPr>
        <p:spPr>
          <a:xfrm>
            <a:off x="3352800" y="5772384"/>
            <a:ext cx="54864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PT Sans"/>
                <a:ea typeface="PT Sans"/>
                <a:cs typeface="PT Sans"/>
                <a:sym typeface="PT Sans"/>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421551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4626-2F42-4A25-8989-791F2C72C0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4F774-17A7-433B-A0AF-F239481C79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23A2D-DA02-468A-B509-7C11D3C0CB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5B6C98-C37A-4099-823A-EC4D6A523C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F95AB6-084B-45D7-ACB7-AEC7EC9D21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61B910-979F-4E7A-A104-265FB420DD3C}"/>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8" name="Footer Placeholder 7">
            <a:extLst>
              <a:ext uri="{FF2B5EF4-FFF2-40B4-BE49-F238E27FC236}">
                <a16:creationId xmlns:a16="http://schemas.microsoft.com/office/drawing/2014/main" id="{E627ADD7-3945-45D8-9886-2123F9F5DF5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8AC884E-1E22-4138-AF90-B3780EB49CD1}"/>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3092163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44"/>
        <p:cNvGrpSpPr/>
        <p:nvPr/>
      </p:nvGrpSpPr>
      <p:grpSpPr>
        <a:xfrm>
          <a:off x="0" y="0"/>
          <a:ext cx="0" cy="0"/>
          <a:chOff x="0" y="0"/>
          <a:chExt cx="0" cy="0"/>
        </a:xfrm>
      </p:grpSpPr>
      <p:sp>
        <p:nvSpPr>
          <p:cNvPr id="145" name="Google Shape;145;p29"/>
          <p:cNvSpPr txBox="1">
            <a:spLocks noGrp="1"/>
          </p:cNvSpPr>
          <p:nvPr>
            <p:ph type="title" hasCustomPrompt="1"/>
          </p:nvPr>
        </p:nvSpPr>
        <p:spPr>
          <a:xfrm>
            <a:off x="960000" y="2694000"/>
            <a:ext cx="3048000" cy="11044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8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6" name="Google Shape;146;p29"/>
          <p:cNvSpPr txBox="1">
            <a:spLocks noGrp="1"/>
          </p:cNvSpPr>
          <p:nvPr>
            <p:ph type="subTitle" idx="1"/>
          </p:nvPr>
        </p:nvSpPr>
        <p:spPr>
          <a:xfrm>
            <a:off x="960000" y="3798417"/>
            <a:ext cx="3048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PT Sans"/>
                <a:ea typeface="PT Sans"/>
                <a:cs typeface="PT Sans"/>
                <a:sym typeface="PT Sans"/>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7" name="Google Shape;147;p29"/>
          <p:cNvSpPr txBox="1">
            <a:spLocks noGrp="1"/>
          </p:cNvSpPr>
          <p:nvPr>
            <p:ph type="title" idx="2" hasCustomPrompt="1"/>
          </p:nvPr>
        </p:nvSpPr>
        <p:spPr>
          <a:xfrm>
            <a:off x="4572000" y="2693984"/>
            <a:ext cx="3048000" cy="11044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8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48" name="Google Shape;148;p29"/>
          <p:cNvSpPr txBox="1">
            <a:spLocks noGrp="1"/>
          </p:cNvSpPr>
          <p:nvPr>
            <p:ph type="subTitle" idx="3"/>
          </p:nvPr>
        </p:nvSpPr>
        <p:spPr>
          <a:xfrm>
            <a:off x="4572000" y="3798384"/>
            <a:ext cx="3048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PT Sans"/>
                <a:ea typeface="PT Sans"/>
                <a:cs typeface="PT Sans"/>
                <a:sym typeface="PT Sans"/>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9" name="Google Shape;149;p29"/>
          <p:cNvSpPr txBox="1">
            <a:spLocks noGrp="1"/>
          </p:cNvSpPr>
          <p:nvPr>
            <p:ph type="title" idx="4" hasCustomPrompt="1"/>
          </p:nvPr>
        </p:nvSpPr>
        <p:spPr>
          <a:xfrm>
            <a:off x="8184000" y="2693984"/>
            <a:ext cx="3048000" cy="1104400"/>
          </a:xfrm>
          <a:prstGeom prst="rect">
            <a:avLst/>
          </a:prstGeom>
        </p:spPr>
        <p:txBody>
          <a:bodyPr spcFirstLastPara="1" wrap="square" lIns="0" tIns="0" rIns="0" bIns="0" anchor="ctr" anchorCtr="0">
            <a:noAutofit/>
          </a:bodyPr>
          <a:lstStyle>
            <a:lvl1pPr lvl="0" algn="ctr" rtl="0">
              <a:spcBef>
                <a:spcPts val="0"/>
              </a:spcBef>
              <a:spcAft>
                <a:spcPts val="0"/>
              </a:spcAft>
              <a:buSzPts val="6200"/>
              <a:buNone/>
              <a:defRPr sz="80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50" name="Google Shape;150;p29"/>
          <p:cNvSpPr txBox="1">
            <a:spLocks noGrp="1"/>
          </p:cNvSpPr>
          <p:nvPr>
            <p:ph type="subTitle" idx="5"/>
          </p:nvPr>
        </p:nvSpPr>
        <p:spPr>
          <a:xfrm>
            <a:off x="8184000" y="3798384"/>
            <a:ext cx="3048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atin typeface="PT Sans"/>
                <a:ea typeface="PT Sans"/>
                <a:cs typeface="PT Sans"/>
                <a:sym typeface="PT Sans"/>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38240074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1"/>
        <p:cNvGrpSpPr/>
        <p:nvPr/>
      </p:nvGrpSpPr>
      <p:grpSpPr>
        <a:xfrm>
          <a:off x="0" y="0"/>
          <a:ext cx="0" cy="0"/>
          <a:chOff x="0" y="0"/>
          <a:chExt cx="0" cy="0"/>
        </a:xfrm>
      </p:grpSpPr>
      <p:sp>
        <p:nvSpPr>
          <p:cNvPr id="152" name="Google Shape;152;p30"/>
          <p:cNvSpPr txBox="1">
            <a:spLocks noGrp="1"/>
          </p:cNvSpPr>
          <p:nvPr>
            <p:ph type="ctrTitle"/>
          </p:nvPr>
        </p:nvSpPr>
        <p:spPr>
          <a:xfrm>
            <a:off x="3239933" y="720000"/>
            <a:ext cx="5712000" cy="13304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106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53" name="Google Shape;153;p30"/>
          <p:cNvSpPr txBox="1">
            <a:spLocks noGrp="1"/>
          </p:cNvSpPr>
          <p:nvPr>
            <p:ph type="subTitle" idx="1"/>
          </p:nvPr>
        </p:nvSpPr>
        <p:spPr>
          <a:xfrm>
            <a:off x="3233433" y="2050400"/>
            <a:ext cx="5725200" cy="17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286444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54"/>
        <p:cNvGrpSpPr/>
        <p:nvPr/>
      </p:nvGrpSpPr>
      <p:grpSpPr>
        <a:xfrm>
          <a:off x="0" y="0"/>
          <a:ext cx="0" cy="0"/>
          <a:chOff x="0" y="0"/>
          <a:chExt cx="0" cy="0"/>
        </a:xfrm>
      </p:grpSpPr>
    </p:spTree>
    <p:extLst>
      <p:ext uri="{BB962C8B-B14F-4D97-AF65-F5344CB8AC3E}">
        <p14:creationId xmlns:p14="http://schemas.microsoft.com/office/powerpoint/2010/main" val="2190390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defRPr/>
            </a:pPr>
            <a:fld id="{4979E930-6BE9-49E8-B4DD-D9F748B2D0F4}" type="datetime1">
              <a:rPr lang="en-US" smtClean="0">
                <a:solidFill>
                  <a:prstClr val="black"/>
                </a:solidFill>
              </a:rPr>
              <a:pPr defTabSz="685800">
                <a:defRPr/>
              </a:pPr>
              <a:t>1/10/2024</a:t>
            </a:fld>
            <a:endParaRPr lang="en-US">
              <a:solidFill>
                <a:prstClr val="black"/>
              </a:solidFill>
            </a:endParaRPr>
          </a:p>
        </p:txBody>
      </p:sp>
      <p:sp>
        <p:nvSpPr>
          <p:cNvPr id="5" name="Footer Placeholder 4"/>
          <p:cNvSpPr>
            <a:spLocks noGrp="1"/>
          </p:cNvSpPr>
          <p:nvPr>
            <p:ph type="ftr" sz="quarter" idx="11"/>
          </p:nvPr>
        </p:nvSpPr>
        <p:spPr/>
        <p:txBody>
          <a:bodyPr/>
          <a:lstStyle/>
          <a:p>
            <a:pPr defTabSz="6858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685800">
              <a:defRPr/>
            </a:pPr>
            <a:fld id="{8EF2A212-1894-4B8B-B612-4DE960A10F19}" type="slidenum">
              <a:rPr lang="en-US" smtClean="0">
                <a:solidFill>
                  <a:prstClr val="white"/>
                </a:solidFill>
              </a:rPr>
              <a:pPr defTabSz="685800">
                <a:defRPr/>
              </a:pPr>
              <a:t>‹#›</a:t>
            </a:fld>
            <a:endParaRPr lang="en-US">
              <a:solidFill>
                <a:prstClr val="white"/>
              </a:solidFill>
            </a:endParaRPr>
          </a:p>
        </p:txBody>
      </p:sp>
    </p:spTree>
    <p:extLst>
      <p:ext uri="{BB962C8B-B14F-4D97-AF65-F5344CB8AC3E}">
        <p14:creationId xmlns:p14="http://schemas.microsoft.com/office/powerpoint/2010/main" val="4170577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35622C-8E5D-40EF-ACAE-95E7C63933CE}"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35CA9A-7D6B-419B-88F6-2818A2625CE4}" type="slidenum">
              <a:rPr lang="en-US" smtClean="0"/>
              <a:t>‹#›</a:t>
            </a:fld>
            <a:endParaRPr lang="en-US"/>
          </a:p>
        </p:txBody>
      </p:sp>
    </p:spTree>
    <p:extLst>
      <p:ext uri="{BB962C8B-B14F-4D97-AF65-F5344CB8AC3E}">
        <p14:creationId xmlns:p14="http://schemas.microsoft.com/office/powerpoint/2010/main" val="2759843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97069-A77C-47C4-BACA-C8419284C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386E8F-FAE4-4A0C-B8B9-89B1CD801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319A1-3331-4645-935D-2ABDC2BF4BD8}"/>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A31A29B5-A456-42A3-884C-52A41D4CE9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A79B12-927D-45EF-ADFB-FCAD7513ADD8}"/>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1991483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B53AC5B-0993-4EDD-8D2C-919BDF750198}"/>
              </a:ext>
            </a:extLst>
          </p:cNvPr>
          <p:cNvGraphicFramePr>
            <a:graphicFrameLocks noChangeAspect="1"/>
          </p:cNvGraphicFramePr>
          <p:nvPr userDrawn="1">
            <p:custDataLst>
              <p:tags r:id="rId1"/>
            </p:custDataLst>
            <p:extLst>
              <p:ext uri="{D42A27DB-BD31-4B8C-83A1-F6EECF244321}">
                <p14:modId xmlns:p14="http://schemas.microsoft.com/office/powerpoint/2010/main" val="3684503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8" name="Object 7" hidden="1">
                        <a:extLst>
                          <a:ext uri="{FF2B5EF4-FFF2-40B4-BE49-F238E27FC236}">
                            <a16:creationId xmlns:a16="http://schemas.microsoft.com/office/drawing/2014/main" id="{4B53AC5B-0993-4EDD-8D2C-919BDF750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882FD12-58CD-4C60-ABF8-4AC860D157B9}"/>
              </a:ext>
            </a:extLst>
          </p:cNvPr>
          <p:cNvSpPr>
            <a:spLocks noGrp="1"/>
          </p:cNvSpPr>
          <p:nvPr>
            <p:ph type="title"/>
          </p:nvPr>
        </p:nvSpPr>
        <p:spPr>
          <a:xfrm>
            <a:off x="619125" y="365126"/>
            <a:ext cx="10953750" cy="745218"/>
          </a:xfrm>
        </p:spPr>
        <p:txBody>
          <a:bodyPr vert="horz">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6295EA13-F8BB-43A8-9060-10D320013F11}"/>
              </a:ext>
            </a:extLst>
          </p:cNvPr>
          <p:cNvSpPr>
            <a:spLocks noGrp="1"/>
          </p:cNvSpPr>
          <p:nvPr>
            <p:ph idx="1"/>
          </p:nvPr>
        </p:nvSpPr>
        <p:spPr>
          <a:xfrm>
            <a:off x="619125" y="1319350"/>
            <a:ext cx="10953750" cy="4857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A32F9-13F8-4AA0-A9F7-28983C5B1B4C}"/>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8ECFEA67-938E-4136-8F39-03DC64B263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A529FF-66E8-4788-8907-7A73814465D2}"/>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339832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0C30-AD3E-4823-BDFA-72F6A62E3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3E0EB0-02B6-4F44-9CAA-1F6D660BB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BE150D-3297-44A1-B28A-D1815E317FC3}"/>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886D6EF0-416D-4605-BADC-0F6B07AABB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F2B9FE-D3BC-4A9F-9D7A-E2B76010A11D}"/>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1103671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2D7E-1E2F-419C-A84C-7B948E7B8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D9B7F2-830C-484A-A661-6CE0F9D2A9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6C91C-9DD3-4C21-ACFD-0EC598357F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FA4A20-AEB8-47C8-BA7D-1F717CA592D7}"/>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6" name="Footer Placeholder 5">
            <a:extLst>
              <a:ext uri="{FF2B5EF4-FFF2-40B4-BE49-F238E27FC236}">
                <a16:creationId xmlns:a16="http://schemas.microsoft.com/office/drawing/2014/main" id="{F3F99154-F320-4E21-BE36-B86CE035D9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D25025-D868-4F9D-BF6E-ACBEA9C8945B}"/>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1231917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5E6B-6E30-4C9C-B704-48E4A66D98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F05BC5-AA88-43B4-9F38-F148EA3CC9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12C557-F086-4C91-85EE-FA885637DE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CA02EB-BD41-4239-912E-45B4B6F0B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ACA4CE-9333-46B9-B3A1-A1AC8109B3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1F3A5-798D-4F1E-A6CE-A4D5D4B329BA}"/>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8" name="Footer Placeholder 7">
            <a:extLst>
              <a:ext uri="{FF2B5EF4-FFF2-40B4-BE49-F238E27FC236}">
                <a16:creationId xmlns:a16="http://schemas.microsoft.com/office/drawing/2014/main" id="{5736A7F9-22AB-4AC3-BC76-B79BB8E2CD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BFFD61F-C4CB-4AE3-AA66-EAA614DFF789}"/>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109624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CE0E-DD4C-4FB6-A3D7-A1FD49D635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D28512-DE09-42E9-BE0F-EFA374BFA3AA}"/>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4" name="Footer Placeholder 3">
            <a:extLst>
              <a:ext uri="{FF2B5EF4-FFF2-40B4-BE49-F238E27FC236}">
                <a16:creationId xmlns:a16="http://schemas.microsoft.com/office/drawing/2014/main" id="{7D14B9CE-EADE-47A2-BC50-37F2F68066C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DCB0BA9-FBD2-4C11-B811-90274AEE4B52}"/>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744870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8944-8048-4434-82D6-2A83973371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8C100B-D92E-4846-AB87-EF4AADE2F950}"/>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4" name="Footer Placeholder 3">
            <a:extLst>
              <a:ext uri="{FF2B5EF4-FFF2-40B4-BE49-F238E27FC236}">
                <a16:creationId xmlns:a16="http://schemas.microsoft.com/office/drawing/2014/main" id="{7AB3515F-A288-42F8-91E7-A113CBDE7F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009465A-AE16-485E-93A1-62FB0FD346E7}"/>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35403989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D2C09-7C60-4629-A2ED-4373EAA58539}"/>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3" name="Footer Placeholder 2">
            <a:extLst>
              <a:ext uri="{FF2B5EF4-FFF2-40B4-BE49-F238E27FC236}">
                <a16:creationId xmlns:a16="http://schemas.microsoft.com/office/drawing/2014/main" id="{B7EB3320-9B16-4477-B737-1CA231971F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CE65BA0-F70C-49E4-82A6-DCE5608EDB04}"/>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6156564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DE71-A91F-4E39-A1E6-6BF8187DE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D7EB83-FEB2-428F-8B2A-18D73D98A3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E74304-C386-42B5-9643-12559E206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167CD0-C2F2-4E7F-9B09-40618EEE8E31}"/>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6" name="Footer Placeholder 5">
            <a:extLst>
              <a:ext uri="{FF2B5EF4-FFF2-40B4-BE49-F238E27FC236}">
                <a16:creationId xmlns:a16="http://schemas.microsoft.com/office/drawing/2014/main" id="{55743333-176D-4446-BA90-8197BF9DD1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C6A395-B408-4512-9606-75FBB890FB76}"/>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723259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6F57-D35D-4DB5-A9DD-7E722FEA4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A5C9C3-35E4-44D1-9D7C-BDC75E227E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58D9A-3D5A-45AD-97BD-03BF4B14A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F671D-E680-42CC-8F58-70A53405A8B6}"/>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6" name="Footer Placeholder 5">
            <a:extLst>
              <a:ext uri="{FF2B5EF4-FFF2-40B4-BE49-F238E27FC236}">
                <a16:creationId xmlns:a16="http://schemas.microsoft.com/office/drawing/2014/main" id="{66619552-9484-46B7-AA5D-130BED8B9D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FF038E-8787-4386-89CC-B55D36B6A562}"/>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33577100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B9AAC-F0F5-4BA9-8D50-868087FEA0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7D2D-19E5-4AB9-859D-423D416EF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7E905-D35C-48BF-A86D-52C553967E81}"/>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E05BF9CF-D6EF-44CD-B09B-87689D0B78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EA1E9A-735D-4364-9163-42A4A9075AC0}"/>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25392222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85F03-D601-4C79-9A06-BD1649DDCB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2EA640-88C5-4166-83B2-9947DD26B7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F78AE-0D32-4E28-8F16-B3E6C19B8ECB}"/>
              </a:ext>
            </a:extLst>
          </p:cNvPr>
          <p:cNvSpPr>
            <a:spLocks noGrp="1"/>
          </p:cNvSpPr>
          <p:nvPr>
            <p:ph type="dt" sz="half" idx="10"/>
          </p:nvPr>
        </p:nvSpPr>
        <p:spPr>
          <a:xfrm>
            <a:off x="838200" y="6356350"/>
            <a:ext cx="2743200" cy="365125"/>
          </a:xfrm>
          <a:prstGeom prst="rect">
            <a:avLst/>
          </a:prstGeom>
        </p:spPr>
        <p:txBody>
          <a:bodyPr/>
          <a:lstStyle/>
          <a:p>
            <a:fld id="{B11A1450-8642-4714-A8B4-3A29E67FECA2}" type="datetimeFigureOut">
              <a:rPr lang="en-US" smtClean="0"/>
              <a:t>1/10/2024</a:t>
            </a:fld>
            <a:endParaRPr lang="en-US"/>
          </a:p>
        </p:txBody>
      </p:sp>
      <p:sp>
        <p:nvSpPr>
          <p:cNvPr id="5" name="Footer Placeholder 4">
            <a:extLst>
              <a:ext uri="{FF2B5EF4-FFF2-40B4-BE49-F238E27FC236}">
                <a16:creationId xmlns:a16="http://schemas.microsoft.com/office/drawing/2014/main" id="{711A0C41-AD0F-4542-92D8-22B038D58D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647696-886F-4EC9-909E-B487DA8EC698}"/>
              </a:ext>
            </a:extLst>
          </p:cNvPr>
          <p:cNvSpPr>
            <a:spLocks noGrp="1"/>
          </p:cNvSpPr>
          <p:nvPr>
            <p:ph type="sldNum" sz="quarter" idx="12"/>
          </p:nvPr>
        </p:nvSpPr>
        <p:spPr/>
        <p:txBody>
          <a:bodyPr/>
          <a:lstStyle/>
          <a:p>
            <a:fld id="{C2F96A63-128F-4CF8-9818-BF4B3BBAE61A}" type="slidenum">
              <a:rPr lang="en-US" smtClean="0"/>
              <a:t>‹#›</a:t>
            </a:fld>
            <a:endParaRPr lang="en-US"/>
          </a:p>
        </p:txBody>
      </p:sp>
    </p:spTree>
    <p:extLst>
      <p:ext uri="{BB962C8B-B14F-4D97-AF65-F5344CB8AC3E}">
        <p14:creationId xmlns:p14="http://schemas.microsoft.com/office/powerpoint/2010/main" val="22180684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0E03-72F9-49A4-86CB-D5FF3D9988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922AF3A-7D42-4ABB-B869-672E04180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F0FEA2D-5C5D-4924-920F-2828E08661AC}"/>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5" name="Footer Placeholder 4">
            <a:extLst>
              <a:ext uri="{FF2B5EF4-FFF2-40B4-BE49-F238E27FC236}">
                <a16:creationId xmlns:a16="http://schemas.microsoft.com/office/drawing/2014/main" id="{78D2536D-1CB7-4AC5-ABD6-75305E7C8E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255249-8023-489E-BE99-4266266A6AB2}"/>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27909203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03D2-06A2-40B8-981A-3697E2D1ADF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3E7AFDE-25A2-4A1F-94FE-D1FCE2F508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762AF5A-C364-44A5-8397-4D261AE3D515}"/>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5" name="Footer Placeholder 4">
            <a:extLst>
              <a:ext uri="{FF2B5EF4-FFF2-40B4-BE49-F238E27FC236}">
                <a16:creationId xmlns:a16="http://schemas.microsoft.com/office/drawing/2014/main" id="{262057F8-F13B-44C6-8B00-495CB0B802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3162FB5-2714-4FDA-8AFD-71AEB2DA197F}"/>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1321938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F8F2-A432-4EEE-B0FA-EED903FD93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182313D-A59B-4106-A32C-9BE48BD92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CB75C9-63B3-43A4-ACE4-710EBA24B416}"/>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5" name="Footer Placeholder 4">
            <a:extLst>
              <a:ext uri="{FF2B5EF4-FFF2-40B4-BE49-F238E27FC236}">
                <a16:creationId xmlns:a16="http://schemas.microsoft.com/office/drawing/2014/main" id="{71D2D60B-BFBD-4830-A081-AC0D511E28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ED20FF-DE1B-41A0-B940-C498D1D2CD69}"/>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1181273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3E7E-B635-4865-BCA8-C91581BE0B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08EC00D-A780-48E2-93BC-F64DAC4FA7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B9D8B52-744C-4D0F-9D22-6448A2BCB9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BB0970F-7C88-4286-A2F4-BC371FE0A6BE}"/>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6" name="Footer Placeholder 5">
            <a:extLst>
              <a:ext uri="{FF2B5EF4-FFF2-40B4-BE49-F238E27FC236}">
                <a16:creationId xmlns:a16="http://schemas.microsoft.com/office/drawing/2014/main" id="{10F0ED53-10AA-451D-83E9-CE94A658B55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53C20E-2332-4AE9-8CD8-CB1E6731A844}"/>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299264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F1140-C5E2-4ECB-AC19-B810651B956C}"/>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3" name="Footer Placeholder 2">
            <a:extLst>
              <a:ext uri="{FF2B5EF4-FFF2-40B4-BE49-F238E27FC236}">
                <a16:creationId xmlns:a16="http://schemas.microsoft.com/office/drawing/2014/main" id="{EDF519B0-6492-4069-8643-DD5457036B4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8EE617A-A7E3-47C1-BD2C-95CA7DE7F62E}"/>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367132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1623-0E40-4FED-897C-2AB419CC09D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C2CE89-A383-4A80-A6D4-91764541B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03C810-D734-4E36-8446-71C31EE77E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ACCD3DC-7D33-4004-84D5-A608B0F27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5E75BC-12F9-464E-8337-238D554667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26798EA-5B41-43CC-9872-E0D88FB525AF}"/>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8" name="Footer Placeholder 7">
            <a:extLst>
              <a:ext uri="{FF2B5EF4-FFF2-40B4-BE49-F238E27FC236}">
                <a16:creationId xmlns:a16="http://schemas.microsoft.com/office/drawing/2014/main" id="{11493541-47BC-4C76-A205-F83EDCBD54D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9A1B2CF-45F8-41A9-838E-88401CE6C6AB}"/>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372814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224D-9A30-42FE-B4BB-05BD0D2EFC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A703D4B-3124-419B-BA2F-D3B1D5012C07}"/>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4" name="Footer Placeholder 3">
            <a:extLst>
              <a:ext uri="{FF2B5EF4-FFF2-40B4-BE49-F238E27FC236}">
                <a16:creationId xmlns:a16="http://schemas.microsoft.com/office/drawing/2014/main" id="{539B34DE-DCEE-4F4D-9497-71B94AE1B81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5BB2D37-15E7-4A5D-A877-EB183CF967A2}"/>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1821200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DF60B-D71C-4D91-A239-F4278B73127F}"/>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3" name="Footer Placeholder 2">
            <a:extLst>
              <a:ext uri="{FF2B5EF4-FFF2-40B4-BE49-F238E27FC236}">
                <a16:creationId xmlns:a16="http://schemas.microsoft.com/office/drawing/2014/main" id="{5B25FBCC-BC33-4884-A616-D6A3308C550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0E9E1B3-7BD0-431A-867F-9D67857F6022}"/>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37860340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3C68-D0A8-48A6-AF71-34D46CAC6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42D53C-8400-431C-8EAC-4F078D9DF6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5DC9520-9DDF-4594-9BF6-2BC741D051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91AFB-02C1-46F8-BA12-9BDD1C625E47}"/>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6" name="Footer Placeholder 5">
            <a:extLst>
              <a:ext uri="{FF2B5EF4-FFF2-40B4-BE49-F238E27FC236}">
                <a16:creationId xmlns:a16="http://schemas.microsoft.com/office/drawing/2014/main" id="{D9352169-6863-4ED2-9179-29409C715D6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22DC63D-0174-4D20-B22E-20673396D0FF}"/>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25067926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FE00-0B0E-4758-AF2A-EEF2DD7CF7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89A544A-9CE4-460E-8F05-10E7E7671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DADA5D4-FB46-4DBC-91AF-9A375279B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B1AF59-C5B3-4C99-98D7-8D025622578D}"/>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6" name="Footer Placeholder 5">
            <a:extLst>
              <a:ext uri="{FF2B5EF4-FFF2-40B4-BE49-F238E27FC236}">
                <a16:creationId xmlns:a16="http://schemas.microsoft.com/office/drawing/2014/main" id="{64770E18-8E39-4E7E-B5A9-214B4671E11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1A12699-F371-4560-B4C8-A632E4BDE07D}"/>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15522091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7B55-5CA6-498C-845B-4A3C95EA6B1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FE8DBFA-5CF4-4D5E-ADF6-2292A3D8FB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06DCAB-1E0E-40E3-9244-80F2B5358A88}"/>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5" name="Footer Placeholder 4">
            <a:extLst>
              <a:ext uri="{FF2B5EF4-FFF2-40B4-BE49-F238E27FC236}">
                <a16:creationId xmlns:a16="http://schemas.microsoft.com/office/drawing/2014/main" id="{F878557B-6885-4D47-A518-D50DF708CA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21BF82E-52F5-488D-BDEF-81CF7718C14A}"/>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1353910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D1F1F3-868F-4EA5-A784-80950B3EB9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96EF41-A039-4471-9B0E-112CCE0DA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6B0DB85-B7EF-4C17-A103-025E4ED4EDFC}"/>
              </a:ext>
            </a:extLst>
          </p:cNvPr>
          <p:cNvSpPr>
            <a:spLocks noGrp="1"/>
          </p:cNvSpPr>
          <p:nvPr>
            <p:ph type="dt" sz="half" idx="10"/>
          </p:nvPr>
        </p:nvSpPr>
        <p:spPr/>
        <p:txBody>
          <a:bodyPr/>
          <a:lstStyle/>
          <a:p>
            <a:fld id="{2ADB0F72-7821-4D5E-8A98-3D9903E89883}" type="datetimeFigureOut">
              <a:rPr lang="en-IN" smtClean="0"/>
              <a:t>10-01-2024</a:t>
            </a:fld>
            <a:endParaRPr lang="en-IN"/>
          </a:p>
        </p:txBody>
      </p:sp>
      <p:sp>
        <p:nvSpPr>
          <p:cNvPr id="5" name="Footer Placeholder 4">
            <a:extLst>
              <a:ext uri="{FF2B5EF4-FFF2-40B4-BE49-F238E27FC236}">
                <a16:creationId xmlns:a16="http://schemas.microsoft.com/office/drawing/2014/main" id="{3FE1C4CC-9FE0-4117-8F39-01080B54684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2C8B01-E3BF-4FC1-A2E4-55B73E37DAF1}"/>
              </a:ext>
            </a:extLst>
          </p:cNvPr>
          <p:cNvSpPr>
            <a:spLocks noGrp="1"/>
          </p:cNvSpPr>
          <p:nvPr>
            <p:ph type="sldNum" sz="quarter" idx="12"/>
          </p:nvPr>
        </p:nvSpPr>
        <p:spPr/>
        <p:txBody>
          <a:bodyPr/>
          <a:lstStyle/>
          <a:p>
            <a:fld id="{F3F4E168-F385-44E7-AE8E-4388AED9D72A}" type="slidenum">
              <a:rPr lang="en-IN" smtClean="0"/>
              <a:t>‹#›</a:t>
            </a:fld>
            <a:endParaRPr lang="en-IN"/>
          </a:p>
        </p:txBody>
      </p:sp>
    </p:spTree>
    <p:extLst>
      <p:ext uri="{BB962C8B-B14F-4D97-AF65-F5344CB8AC3E}">
        <p14:creationId xmlns:p14="http://schemas.microsoft.com/office/powerpoint/2010/main" val="35162022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08E2F3-BADE-4138-BABC-FD2A78E6EBCD}"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1748290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8E2F3-BADE-4138-BABC-FD2A78E6EBCD}"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1448229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08E2F3-BADE-4138-BABC-FD2A78E6EBCD}"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103371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8D039-3B2B-4B92-A2CD-4196AF631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5D383C-03BC-4BCE-89D6-CFC159A09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486C2-14A4-4BF4-8892-BF4353C287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4E062-0E52-4BF3-89D7-D01F05B4BB07}"/>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6" name="Footer Placeholder 5">
            <a:extLst>
              <a:ext uri="{FF2B5EF4-FFF2-40B4-BE49-F238E27FC236}">
                <a16:creationId xmlns:a16="http://schemas.microsoft.com/office/drawing/2014/main" id="{17A71A64-E115-4D5D-AA6B-84F751526D3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3C4D00A-BB31-4BE7-BC22-F9C52F68ABF0}"/>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103823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08E2F3-BADE-4138-BABC-FD2A78E6EBCD}"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7677264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08E2F3-BADE-4138-BABC-FD2A78E6EBCD}" type="datetimeFigureOut">
              <a:rPr lang="en-IN" smtClean="0"/>
              <a:t>10-01-2024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2881924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08E2F3-BADE-4138-BABC-FD2A78E6EBCD}" type="datetimeFigureOut">
              <a:rPr lang="en-IN" smtClean="0"/>
              <a:t>10-01-2024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26183989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8E2F3-BADE-4138-BABC-FD2A78E6EBCD}" type="datetimeFigureOut">
              <a:rPr lang="en-IN" smtClean="0"/>
              <a:t>10-01-2024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22613792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08E2F3-BADE-4138-BABC-FD2A78E6EBCD}"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32252919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08E2F3-BADE-4138-BABC-FD2A78E6EBCD}"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35436666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8E2F3-BADE-4138-BABC-FD2A78E6EBCD}"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3528501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8E2F3-BADE-4138-BABC-FD2A78E6EBCD}"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330491-4953-4451-B157-26D9EA80B683}" type="slidenum">
              <a:rPr lang="en-IN" smtClean="0"/>
              <a:t>‹#›</a:t>
            </a:fld>
            <a:endParaRPr lang="en-IN"/>
          </a:p>
        </p:txBody>
      </p:sp>
    </p:spTree>
    <p:extLst>
      <p:ext uri="{BB962C8B-B14F-4D97-AF65-F5344CB8AC3E}">
        <p14:creationId xmlns:p14="http://schemas.microsoft.com/office/powerpoint/2010/main" val="13229218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650EAF-7A6D-4EA6-BD2E-EE2B624E1B28}"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3598231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50EAF-7A6D-4EA6-BD2E-EE2B624E1B28}"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62481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68AA-87FC-4E75-A0BA-EE87C75DB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F7B2A3-7BDE-415A-8600-C3C5737FD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AF186F8-3920-4522-A49A-959249A4C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5AF20-8BF2-4383-9D3B-CDCEDCC15DA9}"/>
              </a:ext>
            </a:extLst>
          </p:cNvPr>
          <p:cNvSpPr>
            <a:spLocks noGrp="1"/>
          </p:cNvSpPr>
          <p:nvPr>
            <p:ph type="dt" sz="half" idx="10"/>
          </p:nvPr>
        </p:nvSpPr>
        <p:spPr>
          <a:xfrm>
            <a:off x="838200" y="6356350"/>
            <a:ext cx="2743200" cy="365125"/>
          </a:xfrm>
          <a:prstGeom prst="rect">
            <a:avLst/>
          </a:prstGeom>
        </p:spPr>
        <p:txBody>
          <a:bodyPr/>
          <a:lstStyle/>
          <a:p>
            <a:fld id="{1C58082E-C7E7-4AEA-8A96-1C0EBF8A0C24}" type="datetimeFigureOut">
              <a:rPr lang="en-GB" smtClean="0"/>
              <a:t>10/01/2024</a:t>
            </a:fld>
            <a:endParaRPr lang="en-GB" dirty="0"/>
          </a:p>
        </p:txBody>
      </p:sp>
      <p:sp>
        <p:nvSpPr>
          <p:cNvPr id="6" name="Footer Placeholder 5">
            <a:extLst>
              <a:ext uri="{FF2B5EF4-FFF2-40B4-BE49-F238E27FC236}">
                <a16:creationId xmlns:a16="http://schemas.microsoft.com/office/drawing/2014/main" id="{339CC949-2D7E-4E36-A594-C059239F4EB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C14DC60-23C6-4E00-B33D-F66A617D46F1}"/>
              </a:ext>
            </a:extLst>
          </p:cNvPr>
          <p:cNvSpPr>
            <a:spLocks noGrp="1"/>
          </p:cNvSpPr>
          <p:nvPr>
            <p:ph type="sldNum" sz="quarter" idx="12"/>
          </p:nvPr>
        </p:nvSpPr>
        <p:spPr>
          <a:xfrm>
            <a:off x="8610600" y="6356350"/>
            <a:ext cx="2743200" cy="365125"/>
          </a:xfrm>
          <a:prstGeom prst="rect">
            <a:avLst/>
          </a:prstGeom>
        </p:spPr>
        <p:txBody>
          <a:bodyPr/>
          <a:lstStyle/>
          <a:p>
            <a:fld id="{7ED24FBB-B6AD-493F-A811-0A72BA626874}" type="slidenum">
              <a:rPr lang="en-GB" smtClean="0"/>
              <a:t>‹#›</a:t>
            </a:fld>
            <a:endParaRPr lang="en-GB" dirty="0"/>
          </a:p>
        </p:txBody>
      </p:sp>
    </p:spTree>
    <p:extLst>
      <p:ext uri="{BB962C8B-B14F-4D97-AF65-F5344CB8AC3E}">
        <p14:creationId xmlns:p14="http://schemas.microsoft.com/office/powerpoint/2010/main" val="886864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50EAF-7A6D-4EA6-BD2E-EE2B624E1B28}"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5309507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650EAF-7A6D-4EA6-BD2E-EE2B624E1B28}"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41410317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650EAF-7A6D-4EA6-BD2E-EE2B624E1B28}" type="datetimeFigureOut">
              <a:rPr lang="en-IN" smtClean="0"/>
              <a:t>10-01-2024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3445736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650EAF-7A6D-4EA6-BD2E-EE2B624E1B28}" type="datetimeFigureOut">
              <a:rPr lang="en-IN" smtClean="0"/>
              <a:t>10-01-2024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8058317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50EAF-7A6D-4EA6-BD2E-EE2B624E1B28}" type="datetimeFigureOut">
              <a:rPr lang="en-IN" smtClean="0"/>
              <a:t>10-01-2024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15821067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650EAF-7A6D-4EA6-BD2E-EE2B624E1B28}"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19548272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650EAF-7A6D-4EA6-BD2E-EE2B624E1B28}" type="datetimeFigureOut">
              <a:rPr lang="en-IN" smtClean="0"/>
              <a:t>10-01-2024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10586528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50EAF-7A6D-4EA6-BD2E-EE2B624E1B28}"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24409742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650EAF-7A6D-4EA6-BD2E-EE2B624E1B28}"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26458D7-2E06-49FA-9EB2-78BB2A0CB736}" type="slidenum">
              <a:rPr lang="en-IN" smtClean="0"/>
              <a:t>‹#›</a:t>
            </a:fld>
            <a:endParaRPr lang="en-IN"/>
          </a:p>
        </p:txBody>
      </p:sp>
    </p:spTree>
    <p:extLst>
      <p:ext uri="{BB962C8B-B14F-4D97-AF65-F5344CB8AC3E}">
        <p14:creationId xmlns:p14="http://schemas.microsoft.com/office/powerpoint/2010/main" val="29308871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228B5-DCBB-4825-BEF3-0E892E476621}" type="datetimeFigureOut">
              <a:rPr lang="en-IN" smtClean="0"/>
              <a:t>10-01-2024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342DD92-1B99-434B-8050-7DA47E2450E5}" type="slidenum">
              <a:rPr lang="en-IN" smtClean="0"/>
              <a:t>‹#›</a:t>
            </a:fld>
            <a:endParaRPr lang="en-IN"/>
          </a:p>
        </p:txBody>
      </p:sp>
    </p:spTree>
    <p:extLst>
      <p:ext uri="{BB962C8B-B14F-4D97-AF65-F5344CB8AC3E}">
        <p14:creationId xmlns:p14="http://schemas.microsoft.com/office/powerpoint/2010/main" val="92542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 /><Relationship Id="rId3" Type="http://schemas.openxmlformats.org/officeDocument/2006/relationships/slideLayout" Target="../slideLayouts/slideLayout112.xml" /><Relationship Id="rId7" Type="http://schemas.openxmlformats.org/officeDocument/2006/relationships/slideLayout" Target="../slideLayouts/slideLayout116.xml" /><Relationship Id="rId12" Type="http://schemas.openxmlformats.org/officeDocument/2006/relationships/theme" Target="../theme/theme10.xml" /><Relationship Id="rId2" Type="http://schemas.openxmlformats.org/officeDocument/2006/relationships/slideLayout" Target="../slideLayouts/slideLayout111.xml" /><Relationship Id="rId1" Type="http://schemas.openxmlformats.org/officeDocument/2006/relationships/slideLayout" Target="../slideLayouts/slideLayout110.xml" /><Relationship Id="rId6" Type="http://schemas.openxmlformats.org/officeDocument/2006/relationships/slideLayout" Target="../slideLayouts/slideLayout115.xml" /><Relationship Id="rId11" Type="http://schemas.openxmlformats.org/officeDocument/2006/relationships/slideLayout" Target="../slideLayouts/slideLayout120.xml" /><Relationship Id="rId5" Type="http://schemas.openxmlformats.org/officeDocument/2006/relationships/slideLayout" Target="../slideLayouts/slideLayout114.xml" /><Relationship Id="rId10" Type="http://schemas.openxmlformats.org/officeDocument/2006/relationships/slideLayout" Target="../slideLayouts/slideLayout119.xml" /><Relationship Id="rId4" Type="http://schemas.openxmlformats.org/officeDocument/2006/relationships/slideLayout" Target="../slideLayouts/slideLayout113.xml" /><Relationship Id="rId9" Type="http://schemas.openxmlformats.org/officeDocument/2006/relationships/slideLayout" Target="../slideLayouts/slideLayout118.xml" /></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 /><Relationship Id="rId3" Type="http://schemas.openxmlformats.org/officeDocument/2006/relationships/slideLayout" Target="../slideLayouts/slideLayout123.xml" /><Relationship Id="rId7" Type="http://schemas.openxmlformats.org/officeDocument/2006/relationships/slideLayout" Target="../slideLayouts/slideLayout127.xml" /><Relationship Id="rId12" Type="http://schemas.openxmlformats.org/officeDocument/2006/relationships/theme" Target="../theme/theme11.xml" /><Relationship Id="rId2" Type="http://schemas.openxmlformats.org/officeDocument/2006/relationships/slideLayout" Target="../slideLayouts/slideLayout122.xml" /><Relationship Id="rId1" Type="http://schemas.openxmlformats.org/officeDocument/2006/relationships/slideLayout" Target="../slideLayouts/slideLayout121.xml" /><Relationship Id="rId6" Type="http://schemas.openxmlformats.org/officeDocument/2006/relationships/slideLayout" Target="../slideLayouts/slideLayout126.xml" /><Relationship Id="rId11" Type="http://schemas.openxmlformats.org/officeDocument/2006/relationships/slideLayout" Target="../slideLayouts/slideLayout131.xml" /><Relationship Id="rId5" Type="http://schemas.openxmlformats.org/officeDocument/2006/relationships/slideLayout" Target="../slideLayouts/slideLayout125.xml" /><Relationship Id="rId10" Type="http://schemas.openxmlformats.org/officeDocument/2006/relationships/slideLayout" Target="../slideLayouts/slideLayout130.xml" /><Relationship Id="rId4" Type="http://schemas.openxmlformats.org/officeDocument/2006/relationships/slideLayout" Target="../slideLayouts/slideLayout124.xml" /><Relationship Id="rId9" Type="http://schemas.openxmlformats.org/officeDocument/2006/relationships/slideLayout" Target="../slideLayouts/slideLayout129.xml" /></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 /><Relationship Id="rId13" Type="http://schemas.openxmlformats.org/officeDocument/2006/relationships/tags" Target="../tags/tag3.xml" /><Relationship Id="rId3" Type="http://schemas.openxmlformats.org/officeDocument/2006/relationships/slideLayout" Target="../slideLayouts/slideLayout134.xml" /><Relationship Id="rId7" Type="http://schemas.openxmlformats.org/officeDocument/2006/relationships/slideLayout" Target="../slideLayouts/slideLayout138.xml" /><Relationship Id="rId12" Type="http://schemas.openxmlformats.org/officeDocument/2006/relationships/theme" Target="../theme/theme12.xml" /><Relationship Id="rId2" Type="http://schemas.openxmlformats.org/officeDocument/2006/relationships/slideLayout" Target="../slideLayouts/slideLayout133.xml" /><Relationship Id="rId1" Type="http://schemas.openxmlformats.org/officeDocument/2006/relationships/slideLayout" Target="../slideLayouts/slideLayout132.xml" /><Relationship Id="rId6" Type="http://schemas.openxmlformats.org/officeDocument/2006/relationships/slideLayout" Target="../slideLayouts/slideLayout137.xml" /><Relationship Id="rId11" Type="http://schemas.openxmlformats.org/officeDocument/2006/relationships/slideLayout" Target="../slideLayouts/slideLayout142.xml" /><Relationship Id="rId5" Type="http://schemas.openxmlformats.org/officeDocument/2006/relationships/slideLayout" Target="../slideLayouts/slideLayout136.xml" /><Relationship Id="rId15" Type="http://schemas.openxmlformats.org/officeDocument/2006/relationships/image" Target="../media/image1.emf" /><Relationship Id="rId10" Type="http://schemas.openxmlformats.org/officeDocument/2006/relationships/slideLayout" Target="../slideLayouts/slideLayout141.xml" /><Relationship Id="rId4" Type="http://schemas.openxmlformats.org/officeDocument/2006/relationships/slideLayout" Target="../slideLayouts/slideLayout135.xml" /><Relationship Id="rId9" Type="http://schemas.openxmlformats.org/officeDocument/2006/relationships/slideLayout" Target="../slideLayouts/slideLayout140.xml" /><Relationship Id="rId14" Type="http://schemas.openxmlformats.org/officeDocument/2006/relationships/oleObject" Target="../embeddings/oleObject3.bin"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slideLayout" Target="../slideLayouts/slideLayout35.xml" /><Relationship Id="rId18" Type="http://schemas.openxmlformats.org/officeDocument/2006/relationships/slideLayout" Target="../slideLayouts/slideLayout40.xml" /><Relationship Id="rId26" Type="http://schemas.openxmlformats.org/officeDocument/2006/relationships/slideLayout" Target="../slideLayouts/slideLayout48.xml" /><Relationship Id="rId3" Type="http://schemas.openxmlformats.org/officeDocument/2006/relationships/slideLayout" Target="../slideLayouts/slideLayout25.xml" /><Relationship Id="rId21" Type="http://schemas.openxmlformats.org/officeDocument/2006/relationships/slideLayout" Target="../slideLayouts/slideLayout43.xml" /><Relationship Id="rId7" Type="http://schemas.openxmlformats.org/officeDocument/2006/relationships/slideLayout" Target="../slideLayouts/slideLayout29.xml" /><Relationship Id="rId12" Type="http://schemas.openxmlformats.org/officeDocument/2006/relationships/slideLayout" Target="../slideLayouts/slideLayout34.xml" /><Relationship Id="rId17" Type="http://schemas.openxmlformats.org/officeDocument/2006/relationships/slideLayout" Target="../slideLayouts/slideLayout39.xml" /><Relationship Id="rId25" Type="http://schemas.openxmlformats.org/officeDocument/2006/relationships/slideLayout" Target="../slideLayouts/slideLayout47.xml" /><Relationship Id="rId2" Type="http://schemas.openxmlformats.org/officeDocument/2006/relationships/slideLayout" Target="../slideLayouts/slideLayout24.xml" /><Relationship Id="rId16" Type="http://schemas.openxmlformats.org/officeDocument/2006/relationships/slideLayout" Target="../slideLayouts/slideLayout38.xml" /><Relationship Id="rId20" Type="http://schemas.openxmlformats.org/officeDocument/2006/relationships/slideLayout" Target="../slideLayouts/slideLayout42.xml" /><Relationship Id="rId29" Type="http://schemas.openxmlformats.org/officeDocument/2006/relationships/slideLayout" Target="../slideLayouts/slideLayout51.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24" Type="http://schemas.openxmlformats.org/officeDocument/2006/relationships/slideLayout" Target="../slideLayouts/slideLayout46.xml" /><Relationship Id="rId32" Type="http://schemas.openxmlformats.org/officeDocument/2006/relationships/theme" Target="../theme/theme3.xml" /><Relationship Id="rId5" Type="http://schemas.openxmlformats.org/officeDocument/2006/relationships/slideLayout" Target="../slideLayouts/slideLayout27.xml" /><Relationship Id="rId15" Type="http://schemas.openxmlformats.org/officeDocument/2006/relationships/slideLayout" Target="../slideLayouts/slideLayout37.xml" /><Relationship Id="rId23" Type="http://schemas.openxmlformats.org/officeDocument/2006/relationships/slideLayout" Target="../slideLayouts/slideLayout45.xml" /><Relationship Id="rId28" Type="http://schemas.openxmlformats.org/officeDocument/2006/relationships/slideLayout" Target="../slideLayouts/slideLayout50.xml" /><Relationship Id="rId10" Type="http://schemas.openxmlformats.org/officeDocument/2006/relationships/slideLayout" Target="../slideLayouts/slideLayout32.xml" /><Relationship Id="rId19" Type="http://schemas.openxmlformats.org/officeDocument/2006/relationships/slideLayout" Target="../slideLayouts/slideLayout41.xml" /><Relationship Id="rId31" Type="http://schemas.openxmlformats.org/officeDocument/2006/relationships/slideLayout" Target="../slideLayouts/slideLayout53.xml" /><Relationship Id="rId4" Type="http://schemas.openxmlformats.org/officeDocument/2006/relationships/slideLayout" Target="../slideLayouts/slideLayout26.xml" /><Relationship Id="rId9" Type="http://schemas.openxmlformats.org/officeDocument/2006/relationships/slideLayout" Target="../slideLayouts/slideLayout31.xml" /><Relationship Id="rId14" Type="http://schemas.openxmlformats.org/officeDocument/2006/relationships/slideLayout" Target="../slideLayouts/slideLayout36.xml" /><Relationship Id="rId22" Type="http://schemas.openxmlformats.org/officeDocument/2006/relationships/slideLayout" Target="../slideLayouts/slideLayout44.xml" /><Relationship Id="rId27" Type="http://schemas.openxmlformats.org/officeDocument/2006/relationships/slideLayout" Target="../slideLayouts/slideLayout49.xml" /><Relationship Id="rId30" Type="http://schemas.openxmlformats.org/officeDocument/2006/relationships/slideLayout" Target="../slideLayouts/slideLayout52.xml" /></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 /><Relationship Id="rId1" Type="http://schemas.openxmlformats.org/officeDocument/2006/relationships/slideLayout" Target="../slideLayouts/slideLayout54.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 /><Relationship Id="rId13" Type="http://schemas.openxmlformats.org/officeDocument/2006/relationships/tags" Target="../tags/tag1.xml" /><Relationship Id="rId3" Type="http://schemas.openxmlformats.org/officeDocument/2006/relationships/slideLayout" Target="../slideLayouts/slideLayout57.xml" /><Relationship Id="rId7" Type="http://schemas.openxmlformats.org/officeDocument/2006/relationships/slideLayout" Target="../slideLayouts/slideLayout61.xml" /><Relationship Id="rId12" Type="http://schemas.openxmlformats.org/officeDocument/2006/relationships/theme" Target="../theme/theme5.xml" /><Relationship Id="rId2" Type="http://schemas.openxmlformats.org/officeDocument/2006/relationships/slideLayout" Target="../slideLayouts/slideLayout56.xml" /><Relationship Id="rId1" Type="http://schemas.openxmlformats.org/officeDocument/2006/relationships/slideLayout" Target="../slideLayouts/slideLayout55.xml" /><Relationship Id="rId6" Type="http://schemas.openxmlformats.org/officeDocument/2006/relationships/slideLayout" Target="../slideLayouts/slideLayout60.xml" /><Relationship Id="rId11" Type="http://schemas.openxmlformats.org/officeDocument/2006/relationships/slideLayout" Target="../slideLayouts/slideLayout65.xml" /><Relationship Id="rId5" Type="http://schemas.openxmlformats.org/officeDocument/2006/relationships/slideLayout" Target="../slideLayouts/slideLayout59.xml" /><Relationship Id="rId15" Type="http://schemas.openxmlformats.org/officeDocument/2006/relationships/image" Target="../media/image1.emf" /><Relationship Id="rId10" Type="http://schemas.openxmlformats.org/officeDocument/2006/relationships/slideLayout" Target="../slideLayouts/slideLayout64.xml" /><Relationship Id="rId4" Type="http://schemas.openxmlformats.org/officeDocument/2006/relationships/slideLayout" Target="../slideLayouts/slideLayout58.xml" /><Relationship Id="rId9" Type="http://schemas.openxmlformats.org/officeDocument/2006/relationships/slideLayout" Target="../slideLayouts/slideLayout63.xml" /><Relationship Id="rId14" Type="http://schemas.openxmlformats.org/officeDocument/2006/relationships/oleObject" Target="../embeddings/oleObject1.bin"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 /><Relationship Id="rId3" Type="http://schemas.openxmlformats.org/officeDocument/2006/relationships/slideLayout" Target="../slideLayouts/slideLayout68.xml" /><Relationship Id="rId7" Type="http://schemas.openxmlformats.org/officeDocument/2006/relationships/slideLayout" Target="../slideLayouts/slideLayout72.xml" /><Relationship Id="rId12" Type="http://schemas.openxmlformats.org/officeDocument/2006/relationships/theme" Target="../theme/theme6.xml" /><Relationship Id="rId2" Type="http://schemas.openxmlformats.org/officeDocument/2006/relationships/slideLayout" Target="../slideLayouts/slideLayout67.xml" /><Relationship Id="rId1" Type="http://schemas.openxmlformats.org/officeDocument/2006/relationships/slideLayout" Target="../slideLayouts/slideLayout66.xml" /><Relationship Id="rId6" Type="http://schemas.openxmlformats.org/officeDocument/2006/relationships/slideLayout" Target="../slideLayouts/slideLayout71.xml" /><Relationship Id="rId11" Type="http://schemas.openxmlformats.org/officeDocument/2006/relationships/slideLayout" Target="../slideLayouts/slideLayout76.xml" /><Relationship Id="rId5" Type="http://schemas.openxmlformats.org/officeDocument/2006/relationships/slideLayout" Target="../slideLayouts/slideLayout70.xml" /><Relationship Id="rId10" Type="http://schemas.openxmlformats.org/officeDocument/2006/relationships/slideLayout" Target="../slideLayouts/slideLayout75.xml" /><Relationship Id="rId4" Type="http://schemas.openxmlformats.org/officeDocument/2006/relationships/slideLayout" Target="../slideLayouts/slideLayout69.xml" /><Relationship Id="rId9" Type="http://schemas.openxmlformats.org/officeDocument/2006/relationships/slideLayout" Target="../slideLayouts/slideLayout74.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 /><Relationship Id="rId3" Type="http://schemas.openxmlformats.org/officeDocument/2006/relationships/slideLayout" Target="../slideLayouts/slideLayout79.xml" /><Relationship Id="rId7" Type="http://schemas.openxmlformats.org/officeDocument/2006/relationships/slideLayout" Target="../slideLayouts/slideLayout83.xml" /><Relationship Id="rId12" Type="http://schemas.openxmlformats.org/officeDocument/2006/relationships/theme" Target="../theme/theme7.xml" /><Relationship Id="rId2" Type="http://schemas.openxmlformats.org/officeDocument/2006/relationships/slideLayout" Target="../slideLayouts/slideLayout78.xml" /><Relationship Id="rId1" Type="http://schemas.openxmlformats.org/officeDocument/2006/relationships/slideLayout" Target="../slideLayouts/slideLayout77.xml" /><Relationship Id="rId6" Type="http://schemas.openxmlformats.org/officeDocument/2006/relationships/slideLayout" Target="../slideLayouts/slideLayout82.xml" /><Relationship Id="rId11" Type="http://schemas.openxmlformats.org/officeDocument/2006/relationships/slideLayout" Target="../slideLayouts/slideLayout87.xml" /><Relationship Id="rId5" Type="http://schemas.openxmlformats.org/officeDocument/2006/relationships/slideLayout" Target="../slideLayouts/slideLayout81.xml" /><Relationship Id="rId10" Type="http://schemas.openxmlformats.org/officeDocument/2006/relationships/slideLayout" Target="../slideLayouts/slideLayout86.xml" /><Relationship Id="rId4" Type="http://schemas.openxmlformats.org/officeDocument/2006/relationships/slideLayout" Target="../slideLayouts/slideLayout80.xml" /><Relationship Id="rId9" Type="http://schemas.openxmlformats.org/officeDocument/2006/relationships/slideLayout" Target="../slideLayouts/slideLayout85.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 /><Relationship Id="rId3" Type="http://schemas.openxmlformats.org/officeDocument/2006/relationships/slideLayout" Target="../slideLayouts/slideLayout90.xml" /><Relationship Id="rId7" Type="http://schemas.openxmlformats.org/officeDocument/2006/relationships/slideLayout" Target="../slideLayouts/slideLayout94.xml" /><Relationship Id="rId12" Type="http://schemas.openxmlformats.org/officeDocument/2006/relationships/theme" Target="../theme/theme8.xml" /><Relationship Id="rId2" Type="http://schemas.openxmlformats.org/officeDocument/2006/relationships/slideLayout" Target="../slideLayouts/slideLayout89.xml" /><Relationship Id="rId1" Type="http://schemas.openxmlformats.org/officeDocument/2006/relationships/slideLayout" Target="../slideLayouts/slideLayout88.xml" /><Relationship Id="rId6" Type="http://schemas.openxmlformats.org/officeDocument/2006/relationships/slideLayout" Target="../slideLayouts/slideLayout93.xml" /><Relationship Id="rId11" Type="http://schemas.openxmlformats.org/officeDocument/2006/relationships/slideLayout" Target="../slideLayouts/slideLayout98.xml" /><Relationship Id="rId5" Type="http://schemas.openxmlformats.org/officeDocument/2006/relationships/slideLayout" Target="../slideLayouts/slideLayout92.xml" /><Relationship Id="rId10" Type="http://schemas.openxmlformats.org/officeDocument/2006/relationships/slideLayout" Target="../slideLayouts/slideLayout97.xml" /><Relationship Id="rId4" Type="http://schemas.openxmlformats.org/officeDocument/2006/relationships/slideLayout" Target="../slideLayouts/slideLayout91.xml" /><Relationship Id="rId9" Type="http://schemas.openxmlformats.org/officeDocument/2006/relationships/slideLayout" Target="../slideLayouts/slideLayout96.xml" /></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 /><Relationship Id="rId3" Type="http://schemas.openxmlformats.org/officeDocument/2006/relationships/slideLayout" Target="../slideLayouts/slideLayout101.xml" /><Relationship Id="rId7" Type="http://schemas.openxmlformats.org/officeDocument/2006/relationships/slideLayout" Target="../slideLayouts/slideLayout105.xml" /><Relationship Id="rId12" Type="http://schemas.openxmlformats.org/officeDocument/2006/relationships/theme" Target="../theme/theme9.xml" /><Relationship Id="rId2" Type="http://schemas.openxmlformats.org/officeDocument/2006/relationships/slideLayout" Target="../slideLayouts/slideLayout100.xml" /><Relationship Id="rId1" Type="http://schemas.openxmlformats.org/officeDocument/2006/relationships/slideLayout" Target="../slideLayouts/slideLayout99.xml" /><Relationship Id="rId6" Type="http://schemas.openxmlformats.org/officeDocument/2006/relationships/slideLayout" Target="../slideLayouts/slideLayout104.xml" /><Relationship Id="rId11" Type="http://schemas.openxmlformats.org/officeDocument/2006/relationships/slideLayout" Target="../slideLayouts/slideLayout109.xml" /><Relationship Id="rId5" Type="http://schemas.openxmlformats.org/officeDocument/2006/relationships/slideLayout" Target="../slideLayouts/slideLayout103.xml" /><Relationship Id="rId10" Type="http://schemas.openxmlformats.org/officeDocument/2006/relationships/slideLayout" Target="../slideLayouts/slideLayout108.xml" /><Relationship Id="rId4" Type="http://schemas.openxmlformats.org/officeDocument/2006/relationships/slideLayout" Target="../slideLayouts/slideLayout102.xml" /><Relationship Id="rId9" Type="http://schemas.openxmlformats.org/officeDocument/2006/relationships/slideLayout" Target="../slideLayouts/slideLayout10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43BE7-2F2B-4B01-9029-03F296B3D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63E5E4A0-049F-4F53-A1D6-0DF70FAC05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B8458F-5BB5-477B-8AA2-0FAA8C11C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8082E-C7E7-4AEA-8A96-1C0EBF8A0C24}" type="datetimeFigureOut">
              <a:rPr lang="en-GB" smtClean="0"/>
              <a:t>10/01/2024</a:t>
            </a:fld>
            <a:endParaRPr lang="en-GB" dirty="0"/>
          </a:p>
        </p:txBody>
      </p:sp>
      <p:sp>
        <p:nvSpPr>
          <p:cNvPr id="5" name="Footer Placeholder 4">
            <a:extLst>
              <a:ext uri="{FF2B5EF4-FFF2-40B4-BE49-F238E27FC236}">
                <a16:creationId xmlns:a16="http://schemas.microsoft.com/office/drawing/2014/main" id="{DA685F2B-4E79-4FED-AC4F-8BD448A31F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79156AD-46B2-48E9-A797-4300B508A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24FBB-B6AD-493F-A811-0A72BA626874}" type="slidenum">
              <a:rPr lang="en-GB" smtClean="0"/>
              <a:t>‹#›</a:t>
            </a:fld>
            <a:endParaRPr lang="en-GB" dirty="0"/>
          </a:p>
        </p:txBody>
      </p:sp>
    </p:spTree>
    <p:extLst>
      <p:ext uri="{BB962C8B-B14F-4D97-AF65-F5344CB8AC3E}">
        <p14:creationId xmlns:p14="http://schemas.microsoft.com/office/powerpoint/2010/main" val="1867210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45D18-1F61-4EDB-A9A7-1CB7CE13AAE3}" type="datetimeFigureOut">
              <a:rPr lang="en-US" smtClean="0"/>
              <a:t>1/10/2024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EBD79-7FC1-4E79-8200-7AABF7A7BE96}" type="slidenum">
              <a:rPr lang="en-US" smtClean="0"/>
              <a:t>‹#›</a:t>
            </a:fld>
            <a:endParaRPr lang="en-US"/>
          </a:p>
        </p:txBody>
      </p:sp>
    </p:spTree>
    <p:extLst>
      <p:ext uri="{BB962C8B-B14F-4D97-AF65-F5344CB8AC3E}">
        <p14:creationId xmlns:p14="http://schemas.microsoft.com/office/powerpoint/2010/main" val="168591748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5582C3-8E4F-4C6D-832C-D9CB8C904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53BDA46-9DC1-418D-B3B1-5C8D7B576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86FCD7-7F71-4E2F-8699-8420E42D68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453A6A-B661-4EEA-9874-CA14CF43DB67}" type="datetimeFigureOut">
              <a:rPr lang="en-IN" smtClean="0"/>
              <a:t>10-01-2024</a:t>
            </a:fld>
            <a:endParaRPr lang="en-IN"/>
          </a:p>
        </p:txBody>
      </p:sp>
      <p:sp>
        <p:nvSpPr>
          <p:cNvPr id="5" name="Footer Placeholder 4">
            <a:extLst>
              <a:ext uri="{FF2B5EF4-FFF2-40B4-BE49-F238E27FC236}">
                <a16:creationId xmlns:a16="http://schemas.microsoft.com/office/drawing/2014/main" id="{E4D36D7C-5C48-4398-BE81-D75DDDE20B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D625FBA-8960-4A0D-BB3C-CC8C45F94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D15F4-DCB7-470C-B4D4-B77DD5276681}" type="slidenum">
              <a:rPr lang="en-IN" smtClean="0"/>
              <a:t>‹#›</a:t>
            </a:fld>
            <a:endParaRPr lang="en-IN"/>
          </a:p>
        </p:txBody>
      </p:sp>
    </p:spTree>
    <p:extLst>
      <p:ext uri="{BB962C8B-B14F-4D97-AF65-F5344CB8AC3E}">
        <p14:creationId xmlns:p14="http://schemas.microsoft.com/office/powerpoint/2010/main" val="386594967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032715-CBB5-4A88-A76B-B26128EEF38C}"/>
              </a:ext>
            </a:extLst>
          </p:cNvPr>
          <p:cNvGraphicFramePr>
            <a:graphicFrameLocks noChangeAspect="1"/>
          </p:cNvGraphicFramePr>
          <p:nvPr userDrawn="1">
            <p:custDataLst>
              <p:tags r:id="rId13"/>
            </p:custDataLst>
            <p:extLst>
              <p:ext uri="{D42A27DB-BD31-4B8C-83A1-F6EECF244321}">
                <p14:modId xmlns:p14="http://schemas.microsoft.com/office/powerpoint/2010/main" val="4124086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83" imgH="384" progId="TCLayout.ActiveDocument.1">
                  <p:embed/>
                </p:oleObj>
              </mc:Choice>
              <mc:Fallback>
                <p:oleObj name="think-cell Slide" r:id="rId14" imgW="383" imgH="384" progId="TCLayout.ActiveDocument.1">
                  <p:embed/>
                  <p:pic>
                    <p:nvPicPr>
                      <p:cNvPr id="8" name="Object 7" hidden="1">
                        <a:extLst>
                          <a:ext uri="{FF2B5EF4-FFF2-40B4-BE49-F238E27FC236}">
                            <a16:creationId xmlns:a16="http://schemas.microsoft.com/office/drawing/2014/main" id="{85032715-CBB5-4A88-A76B-B26128EEF38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448C116-BC11-4305-86B8-1C3F440190B8}"/>
              </a:ext>
            </a:extLst>
          </p:cNvPr>
          <p:cNvSpPr>
            <a:spLocks noGrp="1"/>
          </p:cNvSpPr>
          <p:nvPr>
            <p:ph type="title"/>
          </p:nvPr>
        </p:nvSpPr>
        <p:spPr>
          <a:xfrm>
            <a:off x="619125" y="365125"/>
            <a:ext cx="10953750" cy="949325"/>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C1AD31-9BFE-48E4-AE73-6EEBC5E3AE18}"/>
              </a:ext>
            </a:extLst>
          </p:cNvPr>
          <p:cNvSpPr>
            <a:spLocks noGrp="1"/>
          </p:cNvSpPr>
          <p:nvPr>
            <p:ph type="body" idx="1"/>
          </p:nvPr>
        </p:nvSpPr>
        <p:spPr>
          <a:xfrm>
            <a:off x="619125" y="1600200"/>
            <a:ext cx="10953750" cy="45767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0B0F867-EA5F-4199-BF9E-6776B32D89D3}"/>
              </a:ext>
            </a:extLst>
          </p:cNvPr>
          <p:cNvSpPr>
            <a:spLocks noGrp="1"/>
          </p:cNvSpPr>
          <p:nvPr>
            <p:ph type="sldNum" sz="quarter" idx="4"/>
          </p:nvPr>
        </p:nvSpPr>
        <p:spPr>
          <a:xfrm>
            <a:off x="11170919" y="6356350"/>
            <a:ext cx="4019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2F96A63-128F-4CF8-9818-BF4B3BBAE61A}" type="slidenum">
              <a:rPr lang="en-US" smtClean="0"/>
              <a:pPr/>
              <a:t>‹#›</a:t>
            </a:fld>
            <a:endParaRPr lang="en-US" dirty="0"/>
          </a:p>
        </p:txBody>
      </p:sp>
    </p:spTree>
    <p:extLst>
      <p:ext uri="{BB962C8B-B14F-4D97-AF65-F5344CB8AC3E}">
        <p14:creationId xmlns:p14="http://schemas.microsoft.com/office/powerpoint/2010/main" val="192480265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D06E88-6DED-4097-A628-75B1422D3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14965F-ADDD-4B87-8AEA-39F967002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10B562-8F55-4DB7-BB34-0D3E219993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F977B-660C-4BC9-8882-73DCEE740D4A}" type="datetimeFigureOut">
              <a:rPr lang="en-US" smtClean="0"/>
              <a:t>1/10/2024</a:t>
            </a:fld>
            <a:endParaRPr lang="en-US"/>
          </a:p>
        </p:txBody>
      </p:sp>
      <p:sp>
        <p:nvSpPr>
          <p:cNvPr id="5" name="Footer Placeholder 4">
            <a:extLst>
              <a:ext uri="{FF2B5EF4-FFF2-40B4-BE49-F238E27FC236}">
                <a16:creationId xmlns:a16="http://schemas.microsoft.com/office/drawing/2014/main" id="{D0BED564-3AAC-42BB-AC7A-633C64F25F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81E68E-D9B0-489C-8FFA-355F8FD24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7BBB0-DE6A-4C84-BF0D-A5B44893A7CA}" type="slidenum">
              <a:rPr lang="en-US" smtClean="0"/>
              <a:t>‹#›</a:t>
            </a:fld>
            <a:endParaRPr lang="en-US"/>
          </a:p>
        </p:txBody>
      </p:sp>
    </p:spTree>
    <p:extLst>
      <p:ext uri="{BB962C8B-B14F-4D97-AF65-F5344CB8AC3E}">
        <p14:creationId xmlns:p14="http://schemas.microsoft.com/office/powerpoint/2010/main" val="3644439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426125"/>
            <a:ext cx="10972800" cy="6096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1pPr>
            <a:lvl2pPr lvl="1"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2pPr>
            <a:lvl3pPr lvl="2"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3pPr>
            <a:lvl4pPr lvl="3"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4pPr>
            <a:lvl5pPr lvl="4"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5pPr>
            <a:lvl6pPr lvl="5"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6pPr>
            <a:lvl7pPr lvl="6"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7pPr>
            <a:lvl8pPr lvl="7"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8pPr>
            <a:lvl9pPr lvl="8" algn="ctr" rtl="0">
              <a:lnSpc>
                <a:spcPct val="100000"/>
              </a:lnSpc>
              <a:spcBef>
                <a:spcPts val="0"/>
              </a:spcBef>
              <a:spcAft>
                <a:spcPts val="0"/>
              </a:spcAft>
              <a:buSzPts val="3500"/>
              <a:buFont typeface="Fira Sans Extra Condensed SemiBold"/>
              <a:buNone/>
              <a:defRPr sz="3500">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Font typeface="Roboto"/>
              <a:buChar char="●"/>
              <a:defRPr sz="1200">
                <a:latin typeface="Roboto"/>
                <a:ea typeface="Roboto"/>
                <a:cs typeface="Roboto"/>
                <a:sym typeface="Roboto"/>
              </a:defRPr>
            </a:lvl1pPr>
            <a:lvl2pPr marL="914400" lvl="1" indent="-304800">
              <a:lnSpc>
                <a:spcPct val="100000"/>
              </a:lnSpc>
              <a:spcBef>
                <a:spcPts val="1600"/>
              </a:spcBef>
              <a:spcAft>
                <a:spcPts val="0"/>
              </a:spcAft>
              <a:buSzPts val="1200"/>
              <a:buFont typeface="Roboto"/>
              <a:buChar char="○"/>
              <a:defRPr sz="1200">
                <a:latin typeface="Roboto"/>
                <a:ea typeface="Roboto"/>
                <a:cs typeface="Roboto"/>
                <a:sym typeface="Roboto"/>
              </a:defRPr>
            </a:lvl2pPr>
            <a:lvl3pPr marL="1371600" lvl="2" indent="-304800">
              <a:lnSpc>
                <a:spcPct val="100000"/>
              </a:lnSpc>
              <a:spcBef>
                <a:spcPts val="1600"/>
              </a:spcBef>
              <a:spcAft>
                <a:spcPts val="0"/>
              </a:spcAft>
              <a:buSzPts val="1200"/>
              <a:buFont typeface="Roboto"/>
              <a:buChar char="■"/>
              <a:defRPr sz="1200">
                <a:latin typeface="Roboto"/>
                <a:ea typeface="Roboto"/>
                <a:cs typeface="Roboto"/>
                <a:sym typeface="Roboto"/>
              </a:defRPr>
            </a:lvl3pPr>
            <a:lvl4pPr marL="1828800" lvl="3" indent="-304800">
              <a:lnSpc>
                <a:spcPct val="100000"/>
              </a:lnSpc>
              <a:spcBef>
                <a:spcPts val="1600"/>
              </a:spcBef>
              <a:spcAft>
                <a:spcPts val="0"/>
              </a:spcAft>
              <a:buSzPts val="1200"/>
              <a:buFont typeface="Roboto"/>
              <a:buChar char="●"/>
              <a:defRPr sz="1200">
                <a:latin typeface="Roboto"/>
                <a:ea typeface="Roboto"/>
                <a:cs typeface="Roboto"/>
                <a:sym typeface="Roboto"/>
              </a:defRPr>
            </a:lvl4pPr>
            <a:lvl5pPr marL="2286000" lvl="4" indent="-304800">
              <a:lnSpc>
                <a:spcPct val="100000"/>
              </a:lnSpc>
              <a:spcBef>
                <a:spcPts val="1600"/>
              </a:spcBef>
              <a:spcAft>
                <a:spcPts val="0"/>
              </a:spcAft>
              <a:buSzPts val="1200"/>
              <a:buFont typeface="Roboto"/>
              <a:buChar char="○"/>
              <a:defRPr sz="1200">
                <a:latin typeface="Roboto"/>
                <a:ea typeface="Roboto"/>
                <a:cs typeface="Roboto"/>
                <a:sym typeface="Roboto"/>
              </a:defRPr>
            </a:lvl5pPr>
            <a:lvl6pPr marL="2743200" lvl="5" indent="-304800">
              <a:lnSpc>
                <a:spcPct val="100000"/>
              </a:lnSpc>
              <a:spcBef>
                <a:spcPts val="1600"/>
              </a:spcBef>
              <a:spcAft>
                <a:spcPts val="0"/>
              </a:spcAft>
              <a:buSzPts val="1200"/>
              <a:buFont typeface="Roboto"/>
              <a:buChar char="■"/>
              <a:defRPr sz="1200">
                <a:latin typeface="Roboto"/>
                <a:ea typeface="Roboto"/>
                <a:cs typeface="Roboto"/>
                <a:sym typeface="Roboto"/>
              </a:defRPr>
            </a:lvl6pPr>
            <a:lvl7pPr marL="3200400" lvl="6" indent="-304800">
              <a:lnSpc>
                <a:spcPct val="100000"/>
              </a:lnSpc>
              <a:spcBef>
                <a:spcPts val="1600"/>
              </a:spcBef>
              <a:spcAft>
                <a:spcPts val="0"/>
              </a:spcAft>
              <a:buSzPts val="1200"/>
              <a:buFont typeface="Roboto"/>
              <a:buChar char="●"/>
              <a:defRPr sz="1200">
                <a:latin typeface="Roboto"/>
                <a:ea typeface="Roboto"/>
                <a:cs typeface="Roboto"/>
                <a:sym typeface="Roboto"/>
              </a:defRPr>
            </a:lvl7pPr>
            <a:lvl8pPr marL="3657600" lvl="7" indent="-304800">
              <a:lnSpc>
                <a:spcPct val="100000"/>
              </a:lnSpc>
              <a:spcBef>
                <a:spcPts val="1600"/>
              </a:spcBef>
              <a:spcAft>
                <a:spcPts val="0"/>
              </a:spcAft>
              <a:buSzPts val="1200"/>
              <a:buFont typeface="Roboto"/>
              <a:buChar char="○"/>
              <a:defRPr sz="1200">
                <a:latin typeface="Roboto"/>
                <a:ea typeface="Roboto"/>
                <a:cs typeface="Roboto"/>
                <a:sym typeface="Roboto"/>
              </a:defRPr>
            </a:lvl8pPr>
            <a:lvl9pPr marL="4114800" lvl="8" indent="-304800">
              <a:lnSpc>
                <a:spcPct val="100000"/>
              </a:lnSpc>
              <a:spcBef>
                <a:spcPts val="1600"/>
              </a:spcBef>
              <a:spcAft>
                <a:spcPts val="1600"/>
              </a:spcAft>
              <a:buSzPts val="1200"/>
              <a:buFont typeface="Roboto"/>
              <a:buChar char="■"/>
              <a:defRPr sz="1200">
                <a:latin typeface="Roboto"/>
                <a:ea typeface="Roboto"/>
                <a:cs typeface="Roboto"/>
                <a:sym typeface="Roboto"/>
              </a:defRPr>
            </a:lvl9pPr>
          </a:lstStyle>
          <a:p>
            <a:endParaRPr/>
          </a:p>
        </p:txBody>
      </p:sp>
    </p:spTree>
    <p:extLst>
      <p:ext uri="{BB962C8B-B14F-4D97-AF65-F5344CB8AC3E}">
        <p14:creationId xmlns:p14="http://schemas.microsoft.com/office/powerpoint/2010/main" val="311952117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2065"/>
            <a:ext cx="10515600" cy="6030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954741"/>
            <a:ext cx="10515600" cy="52222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5622C-8E5D-40EF-ACAE-95E7C63933CE}" type="datetimeFigureOut">
              <a:rPr lang="en-US" smtClean="0"/>
              <a:t>1/10/2024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785122"/>
            <a:ext cx="12192000" cy="29334"/>
          </a:xfrm>
          <a:prstGeom prst="rect">
            <a:avLst/>
          </a:prstGeom>
          <a:solidFill>
            <a:srgbClr val="3B4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nvGrpSpPr>
          <p:cNvPr id="13" name="Group 12"/>
          <p:cNvGrpSpPr/>
          <p:nvPr/>
        </p:nvGrpSpPr>
        <p:grpSpPr>
          <a:xfrm>
            <a:off x="11562008" y="6429748"/>
            <a:ext cx="497984" cy="428253"/>
            <a:chOff x="11655380" y="6290993"/>
            <a:chExt cx="373488" cy="567007"/>
          </a:xfrm>
        </p:grpSpPr>
        <p:sp>
          <p:nvSpPr>
            <p:cNvPr id="9" name="Rectangle 8"/>
            <p:cNvSpPr/>
            <p:nvPr userDrawn="1"/>
          </p:nvSpPr>
          <p:spPr>
            <a:xfrm>
              <a:off x="11655380" y="6290993"/>
              <a:ext cx="373488" cy="495837"/>
            </a:xfrm>
            <a:prstGeom prst="rect">
              <a:avLst/>
            </a:prstGeom>
            <a:solidFill>
              <a:srgbClr val="FFB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0" name="Rectangle 9"/>
            <p:cNvSpPr/>
            <p:nvPr userDrawn="1"/>
          </p:nvSpPr>
          <p:spPr>
            <a:xfrm>
              <a:off x="11655380" y="6362163"/>
              <a:ext cx="373488" cy="495837"/>
            </a:xfrm>
            <a:prstGeom prst="rect">
              <a:avLst/>
            </a:prstGeom>
            <a:solidFill>
              <a:srgbClr val="D6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grpSp>
      <p:sp>
        <p:nvSpPr>
          <p:cNvPr id="11" name="Rectangle 10"/>
          <p:cNvSpPr/>
          <p:nvPr/>
        </p:nvSpPr>
        <p:spPr>
          <a:xfrm>
            <a:off x="0" y="0"/>
            <a:ext cx="12192000" cy="51966"/>
          </a:xfrm>
          <a:prstGeom prst="rect">
            <a:avLst/>
          </a:prstGeom>
          <a:solidFill>
            <a:srgbClr val="2B6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2" name="Rectangle 11"/>
          <p:cNvSpPr/>
          <p:nvPr/>
        </p:nvSpPr>
        <p:spPr>
          <a:xfrm>
            <a:off x="0" y="73367"/>
            <a:ext cx="12192000" cy="15053"/>
          </a:xfrm>
          <a:prstGeom prst="rect">
            <a:avLst/>
          </a:prstGeom>
          <a:solidFill>
            <a:srgbClr val="2B6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6" name="Slide Number Placeholder 5"/>
          <p:cNvSpPr>
            <a:spLocks noGrp="1"/>
          </p:cNvSpPr>
          <p:nvPr>
            <p:ph type="sldNum" sz="quarter" idx="4"/>
          </p:nvPr>
        </p:nvSpPr>
        <p:spPr>
          <a:xfrm>
            <a:off x="11562008" y="6464832"/>
            <a:ext cx="497984" cy="365125"/>
          </a:xfrm>
          <a:prstGeom prst="rect">
            <a:avLst/>
          </a:prstGeom>
        </p:spPr>
        <p:txBody>
          <a:bodyPr vert="horz" lIns="91440" tIns="45720" rIns="91440" bIns="45720" rtlCol="0" anchor="ctr"/>
          <a:lstStyle>
            <a:lvl1pPr algn="ctr">
              <a:defRPr sz="1200">
                <a:solidFill>
                  <a:schemeClr val="tx2"/>
                </a:solidFill>
                <a:latin typeface="Arial" panose="020B0604020202020204" pitchFamily="34" charset="0"/>
                <a:cs typeface="Arial" panose="020B0604020202020204" pitchFamily="34" charset="0"/>
              </a:defRPr>
            </a:lvl1pPr>
          </a:lstStyle>
          <a:p>
            <a:fld id="{3035CA9A-7D6B-419B-88F6-2818A2625CE4}" type="slidenum">
              <a:rPr lang="en-US" smtClean="0"/>
              <a:t>‹#›</a:t>
            </a:fld>
            <a:endParaRPr lang="en-US"/>
          </a:p>
        </p:txBody>
      </p:sp>
    </p:spTree>
    <p:extLst>
      <p:ext uri="{BB962C8B-B14F-4D97-AF65-F5344CB8AC3E}">
        <p14:creationId xmlns:p14="http://schemas.microsoft.com/office/powerpoint/2010/main" val="3902225437"/>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lnSpc>
          <a:spcPct val="90000"/>
        </a:lnSpc>
        <a:spcBef>
          <a:spcPct val="0"/>
        </a:spcBef>
        <a:buNone/>
        <a:defRPr sz="3600" b="1"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5032715-CBB5-4A88-A76B-B26128EEF38C}"/>
              </a:ext>
            </a:extLst>
          </p:cNvPr>
          <p:cNvGraphicFramePr>
            <a:graphicFrameLocks noChangeAspect="1"/>
          </p:cNvGraphicFramePr>
          <p:nvPr userDrawn="1">
            <p:custDataLst>
              <p:tags r:id="rId13"/>
            </p:custDataLst>
            <p:extLst>
              <p:ext uri="{D42A27DB-BD31-4B8C-83A1-F6EECF244321}">
                <p14:modId xmlns:p14="http://schemas.microsoft.com/office/powerpoint/2010/main" val="27080885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83" imgH="384" progId="TCLayout.ActiveDocument.1">
                  <p:embed/>
                </p:oleObj>
              </mc:Choice>
              <mc:Fallback>
                <p:oleObj name="think-cell Slide" r:id="rId14" imgW="383" imgH="384" progId="TCLayout.ActiveDocument.1">
                  <p:embed/>
                  <p:pic>
                    <p:nvPicPr>
                      <p:cNvPr id="8" name="Object 7" hidden="1">
                        <a:extLst>
                          <a:ext uri="{FF2B5EF4-FFF2-40B4-BE49-F238E27FC236}">
                            <a16:creationId xmlns:a16="http://schemas.microsoft.com/office/drawing/2014/main" id="{85032715-CBB5-4A88-A76B-B26128EEF38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448C116-BC11-4305-86B8-1C3F440190B8}"/>
              </a:ext>
            </a:extLst>
          </p:cNvPr>
          <p:cNvSpPr>
            <a:spLocks noGrp="1"/>
          </p:cNvSpPr>
          <p:nvPr>
            <p:ph type="title"/>
          </p:nvPr>
        </p:nvSpPr>
        <p:spPr>
          <a:xfrm>
            <a:off x="619125" y="365125"/>
            <a:ext cx="10953750" cy="949325"/>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C1AD31-9BFE-48E4-AE73-6EEBC5E3AE18}"/>
              </a:ext>
            </a:extLst>
          </p:cNvPr>
          <p:cNvSpPr>
            <a:spLocks noGrp="1"/>
          </p:cNvSpPr>
          <p:nvPr>
            <p:ph type="body" idx="1"/>
          </p:nvPr>
        </p:nvSpPr>
        <p:spPr>
          <a:xfrm>
            <a:off x="619125" y="1600200"/>
            <a:ext cx="10953750" cy="45767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0B0F867-EA5F-4199-BF9E-6776B32D89D3}"/>
              </a:ext>
            </a:extLst>
          </p:cNvPr>
          <p:cNvSpPr>
            <a:spLocks noGrp="1"/>
          </p:cNvSpPr>
          <p:nvPr>
            <p:ph type="sldNum" sz="quarter" idx="4"/>
          </p:nvPr>
        </p:nvSpPr>
        <p:spPr>
          <a:xfrm>
            <a:off x="11170919" y="6356350"/>
            <a:ext cx="40195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2F96A63-128F-4CF8-9818-BF4B3BBAE61A}" type="slidenum">
              <a:rPr lang="en-US" smtClean="0"/>
              <a:pPr/>
              <a:t>‹#›</a:t>
            </a:fld>
            <a:endParaRPr lang="en-US" dirty="0"/>
          </a:p>
        </p:txBody>
      </p:sp>
    </p:spTree>
    <p:extLst>
      <p:ext uri="{BB962C8B-B14F-4D97-AF65-F5344CB8AC3E}">
        <p14:creationId xmlns:p14="http://schemas.microsoft.com/office/powerpoint/2010/main" val="376022940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994DF-ADF5-4654-842B-587675D22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F7621A6-876D-41BC-8B87-01E316CD4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A5828A-5509-4EB6-9E36-ABF4BED57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B0F72-7821-4D5E-8A98-3D9903E89883}" type="datetimeFigureOut">
              <a:rPr lang="en-IN" smtClean="0"/>
              <a:t>10-01-2024</a:t>
            </a:fld>
            <a:endParaRPr lang="en-IN"/>
          </a:p>
        </p:txBody>
      </p:sp>
      <p:sp>
        <p:nvSpPr>
          <p:cNvPr id="5" name="Footer Placeholder 4">
            <a:extLst>
              <a:ext uri="{FF2B5EF4-FFF2-40B4-BE49-F238E27FC236}">
                <a16:creationId xmlns:a16="http://schemas.microsoft.com/office/drawing/2014/main" id="{8941CE33-9350-4A09-B8DD-0292BB3CC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D3264D9-D0FF-4244-980E-77A3B5403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4E168-F385-44E7-AE8E-4388AED9D72A}" type="slidenum">
              <a:rPr lang="en-IN" smtClean="0"/>
              <a:t>‹#›</a:t>
            </a:fld>
            <a:endParaRPr lang="en-IN"/>
          </a:p>
        </p:txBody>
      </p:sp>
    </p:spTree>
    <p:extLst>
      <p:ext uri="{BB962C8B-B14F-4D97-AF65-F5344CB8AC3E}">
        <p14:creationId xmlns:p14="http://schemas.microsoft.com/office/powerpoint/2010/main" val="18186303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8E2F3-BADE-4138-BABC-FD2A78E6EBCD}" type="datetimeFigureOut">
              <a:rPr lang="en-IN" smtClean="0"/>
              <a:t>10-01-2024</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30491-4953-4451-B157-26D9EA80B683}" type="slidenum">
              <a:rPr lang="en-IN" smtClean="0"/>
              <a:t>‹#›</a:t>
            </a:fld>
            <a:endParaRPr lang="en-IN"/>
          </a:p>
        </p:txBody>
      </p:sp>
    </p:spTree>
    <p:extLst>
      <p:ext uri="{BB962C8B-B14F-4D97-AF65-F5344CB8AC3E}">
        <p14:creationId xmlns:p14="http://schemas.microsoft.com/office/powerpoint/2010/main" val="275805891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50EAF-7A6D-4EA6-BD2E-EE2B624E1B28}" type="datetimeFigureOut">
              <a:rPr lang="en-IN" smtClean="0"/>
              <a:t>10-01-2024</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458D7-2E06-49FA-9EB2-78BB2A0CB736}" type="slidenum">
              <a:rPr lang="en-IN" smtClean="0"/>
              <a:t>‹#›</a:t>
            </a:fld>
            <a:endParaRPr lang="en-IN"/>
          </a:p>
        </p:txBody>
      </p:sp>
    </p:spTree>
    <p:extLst>
      <p:ext uri="{BB962C8B-B14F-4D97-AF65-F5344CB8AC3E}">
        <p14:creationId xmlns:p14="http://schemas.microsoft.com/office/powerpoint/2010/main" val="366848302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228B5-DCBB-4825-BEF3-0E892E476621}" type="datetimeFigureOut">
              <a:rPr lang="en-IN" smtClean="0"/>
              <a:t>10-01-2024</a:t>
            </a:fld>
            <a:endParaRPr lang="en-I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2DD92-1B99-434B-8050-7DA47E2450E5}" type="slidenum">
              <a:rPr lang="en-IN" smtClean="0"/>
              <a:t>‹#›</a:t>
            </a:fld>
            <a:endParaRPr lang="en-IN"/>
          </a:p>
        </p:txBody>
      </p:sp>
    </p:spTree>
    <p:extLst>
      <p:ext uri="{BB962C8B-B14F-4D97-AF65-F5344CB8AC3E}">
        <p14:creationId xmlns:p14="http://schemas.microsoft.com/office/powerpoint/2010/main" val="43457536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17.xml.rels><?xml version="1.0" encoding="UTF-8" standalone="yes"?>
<Relationships xmlns="http://schemas.openxmlformats.org/package/2006/relationships"><Relationship Id="rId3" Type="http://schemas.microsoft.com/office/2007/relationships/hdphoto" Target="../media/hdphoto2.wdp" /><Relationship Id="rId7" Type="http://schemas.microsoft.com/office/2007/relationships/hdphoto" Target="../media/hdphoto4.wdp" /><Relationship Id="rId2" Type="http://schemas.openxmlformats.org/officeDocument/2006/relationships/image" Target="../media/image5.png" /><Relationship Id="rId1" Type="http://schemas.openxmlformats.org/officeDocument/2006/relationships/slideLayout" Target="../slideLayouts/slideLayout99.xml" /><Relationship Id="rId6" Type="http://schemas.openxmlformats.org/officeDocument/2006/relationships/image" Target="../media/image7.png" /><Relationship Id="rId5" Type="http://schemas.microsoft.com/office/2007/relationships/hdphoto" Target="../media/hdphoto3.wdp" /><Relationship Id="rId4" Type="http://schemas.openxmlformats.org/officeDocument/2006/relationships/image" Target="../media/image6.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6.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 /></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56.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2.xml.rels><?xml version="1.0" encoding="UTF-8" standalone="yes"?>
<Relationships xmlns="http://schemas.openxmlformats.org/package/2006/relationships"><Relationship Id="rId2" Type="http://schemas.openxmlformats.org/officeDocument/2006/relationships/image" Target="../media/image8.emf" /><Relationship Id="rId1" Type="http://schemas.openxmlformats.org/officeDocument/2006/relationships/slideLayout" Target="../slideLayouts/slideLayout133.xml" /></Relationships>
</file>

<file path=ppt/slides/_rels/slide3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3.xml" /><Relationship Id="rId1" Type="http://schemas.openxmlformats.org/officeDocument/2006/relationships/slideLayout" Target="../slideLayouts/slideLayout56.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7.xml" /></Relationships>
</file>

<file path=ppt/slides/_rels/slide36.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7.xml" /></Relationships>
</file>

<file path=ppt/slides/_rels/slide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7305-2444-4AB9-95A8-48171FCCA1F9}"/>
              </a:ext>
            </a:extLst>
          </p:cNvPr>
          <p:cNvSpPr>
            <a:spLocks noGrp="1"/>
          </p:cNvSpPr>
          <p:nvPr>
            <p:ph type="ctrTitle"/>
          </p:nvPr>
        </p:nvSpPr>
        <p:spPr>
          <a:xfrm>
            <a:off x="477520" y="5334000"/>
            <a:ext cx="11236960" cy="853439"/>
          </a:xfrm>
        </p:spPr>
        <p:txBody>
          <a:bodyPr>
            <a:normAutofit fontScale="90000"/>
          </a:bodyPr>
          <a:lstStyle/>
          <a:p>
            <a:r>
              <a:rPr lang="en-US" sz="4400" dirty="0">
                <a:solidFill>
                  <a:srgbClr val="002060"/>
                </a:solidFill>
                <a:latin typeface="Roboto" panose="02000000000000000000" pitchFamily="2" charset="0"/>
                <a:ea typeface="Roboto" panose="02000000000000000000" pitchFamily="2" charset="0"/>
                <a:cs typeface="Helvetica" panose="020B0604020202020204" pitchFamily="34" charset="0"/>
              </a:rPr>
              <a:t>UGANDA CLIMATE SMART AGRICULTURAL TRANSFORMATION PROJECT(UCSATP</a:t>
            </a:r>
            <a:r>
              <a:rPr lang="en-US" dirty="0">
                <a:solidFill>
                  <a:srgbClr val="002060"/>
                </a:solidFill>
                <a:latin typeface="Helvetica" panose="020B0604020202020204" pitchFamily="34" charset="0"/>
                <a:cs typeface="Helvetica" panose="020B0604020202020204" pitchFamily="34" charset="0"/>
              </a:rPr>
              <a:t>)</a:t>
            </a:r>
            <a:br>
              <a:rPr lang="en-US" dirty="0">
                <a:solidFill>
                  <a:srgbClr val="002060"/>
                </a:solidFill>
                <a:latin typeface="Helvetica" panose="020B0604020202020204" pitchFamily="34" charset="0"/>
                <a:cs typeface="Helvetica" panose="020B0604020202020204" pitchFamily="34" charset="0"/>
              </a:rPr>
            </a:br>
            <a:r>
              <a:rPr lang="en-US" dirty="0">
                <a:solidFill>
                  <a:schemeClr val="accent1">
                    <a:lumMod val="75000"/>
                  </a:schemeClr>
                </a:solidFill>
                <a:latin typeface="Helvetica" panose="020B0604020202020204" pitchFamily="34" charset="0"/>
                <a:cs typeface="Helvetica" panose="020B0604020202020204" pitchFamily="34" charset="0"/>
              </a:rPr>
              <a:t>     </a:t>
            </a:r>
            <a:br>
              <a:rPr lang="en-US" dirty="0">
                <a:solidFill>
                  <a:schemeClr val="accent1">
                    <a:lumMod val="75000"/>
                  </a:schemeClr>
                </a:solidFill>
                <a:latin typeface="Helvetica" panose="020B0604020202020204" pitchFamily="34" charset="0"/>
                <a:cs typeface="Helvetica" panose="020B0604020202020204" pitchFamily="34" charset="0"/>
              </a:rPr>
            </a:br>
            <a:r>
              <a:rPr lang="en-US" sz="4400" dirty="0">
                <a:latin typeface="Roboto" panose="02000000000000000000" pitchFamily="2" charset="0"/>
                <a:ea typeface="Roboto" panose="02000000000000000000" pitchFamily="2" charset="0"/>
                <a:cs typeface="Helvetica" panose="020B0604020202020204" pitchFamily="34" charset="0"/>
              </a:rPr>
              <a:t>NATIONAL STAKEHOLDERS WORKSHOP</a:t>
            </a:r>
            <a:br>
              <a:rPr lang="en-US" sz="4400" dirty="0">
                <a:solidFill>
                  <a:schemeClr val="accent1">
                    <a:lumMod val="75000"/>
                  </a:schemeClr>
                </a:solidFill>
                <a:latin typeface="Roboto" panose="02000000000000000000" pitchFamily="2" charset="0"/>
                <a:ea typeface="Roboto" panose="02000000000000000000" pitchFamily="2" charset="0"/>
                <a:cs typeface="Helvetica" panose="020B0604020202020204" pitchFamily="34" charset="0"/>
              </a:rPr>
            </a:br>
            <a:r>
              <a:rPr lang="en-US" sz="4400" dirty="0">
                <a:solidFill>
                  <a:schemeClr val="accent1">
                    <a:lumMod val="75000"/>
                  </a:schemeClr>
                </a:solidFill>
                <a:latin typeface="Roboto" panose="02000000000000000000" pitchFamily="2" charset="0"/>
                <a:ea typeface="Roboto" panose="02000000000000000000" pitchFamily="2" charset="0"/>
                <a:cs typeface="Helvetica" panose="020B0604020202020204" pitchFamily="34" charset="0"/>
              </a:rPr>
              <a:t>January 9th 2024</a:t>
            </a:r>
            <a:endParaRPr lang="en-GB" sz="4400" dirty="0">
              <a:solidFill>
                <a:schemeClr val="accent1">
                  <a:lumMod val="75000"/>
                </a:schemeClr>
              </a:solidFill>
              <a:latin typeface="Roboto" panose="02000000000000000000" pitchFamily="2" charset="0"/>
              <a:ea typeface="Roboto" panose="02000000000000000000" pitchFamily="2" charset="0"/>
              <a:cs typeface="Helvetica" panose="020B0604020202020204" pitchFamily="34" charset="0"/>
            </a:endParaRPr>
          </a:p>
        </p:txBody>
      </p:sp>
      <p:pic>
        <p:nvPicPr>
          <p:cNvPr id="4" name="Picture 3">
            <a:extLst>
              <a:ext uri="{FF2B5EF4-FFF2-40B4-BE49-F238E27FC236}">
                <a16:creationId xmlns:a16="http://schemas.microsoft.com/office/drawing/2014/main" id="{408BE00A-3EE0-4673-BDB0-2A73544A913F}"/>
              </a:ext>
            </a:extLst>
          </p:cNvPr>
          <p:cNvPicPr>
            <a:picLocks noChangeAspect="1"/>
          </p:cNvPicPr>
          <p:nvPr/>
        </p:nvPicPr>
        <p:blipFill>
          <a:blip r:embed="rId2"/>
          <a:stretch>
            <a:fillRect/>
          </a:stretch>
        </p:blipFill>
        <p:spPr>
          <a:xfrm>
            <a:off x="4653280" y="10160"/>
            <a:ext cx="2336800" cy="2506568"/>
          </a:xfrm>
          <a:prstGeom prst="rect">
            <a:avLst/>
          </a:prstGeom>
        </p:spPr>
      </p:pic>
    </p:spTree>
    <p:extLst>
      <p:ext uri="{BB962C8B-B14F-4D97-AF65-F5344CB8AC3E}">
        <p14:creationId xmlns:p14="http://schemas.microsoft.com/office/powerpoint/2010/main" val="338198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127"/>
            <a:ext cx="10972800" cy="907207"/>
          </a:xfrm>
        </p:spPr>
        <p:txBody>
          <a:bodyPr>
            <a:noAutofit/>
          </a:bodyPr>
          <a:lstStyle/>
          <a:p>
            <a:pPr algn="ctr" defTabSz="1219170">
              <a:buClr>
                <a:srgbClr val="000000"/>
              </a:buClr>
            </a:pPr>
            <a:r>
              <a:rPr lang="en-US" sz="3000" b="1" kern="0" dirty="0">
                <a:solidFill>
                  <a:srgbClr val="000000"/>
                </a:solidFill>
                <a:latin typeface="Roboto"/>
                <a:ea typeface="Roboto"/>
                <a:cs typeface="Roboto"/>
                <a:sym typeface="Roboto"/>
              </a:rPr>
              <a:t>Component 1: Strengthening Climate-Smart Agricultural Research, Seed, and Agro-Climatic Information Systems </a:t>
            </a:r>
          </a:p>
        </p:txBody>
      </p:sp>
      <p:grpSp>
        <p:nvGrpSpPr>
          <p:cNvPr id="51" name="Group 50"/>
          <p:cNvGrpSpPr/>
          <p:nvPr/>
        </p:nvGrpSpPr>
        <p:grpSpPr>
          <a:xfrm>
            <a:off x="301402" y="983335"/>
            <a:ext cx="11890596" cy="5645026"/>
            <a:chOff x="380987" y="1877213"/>
            <a:chExt cx="8701577" cy="3491886"/>
          </a:xfrm>
        </p:grpSpPr>
        <p:grpSp>
          <p:nvGrpSpPr>
            <p:cNvPr id="4" name="Group 3"/>
            <p:cNvGrpSpPr/>
            <p:nvPr/>
          </p:nvGrpSpPr>
          <p:grpSpPr>
            <a:xfrm>
              <a:off x="380987" y="1877216"/>
              <a:ext cx="2025267" cy="3491883"/>
              <a:chOff x="576219" y="1640118"/>
              <a:chExt cx="2672677" cy="4608121"/>
            </a:xfrm>
          </p:grpSpPr>
          <p:grpSp>
            <p:nvGrpSpPr>
              <p:cNvPr id="38" name="Group 37"/>
              <p:cNvGrpSpPr/>
              <p:nvPr/>
            </p:nvGrpSpPr>
            <p:grpSpPr>
              <a:xfrm>
                <a:off x="576219" y="2175574"/>
                <a:ext cx="2672677" cy="4072665"/>
                <a:chOff x="576219" y="2175574"/>
                <a:chExt cx="2672677" cy="4072665"/>
              </a:xfrm>
            </p:grpSpPr>
            <p:sp>
              <p:nvSpPr>
                <p:cNvPr id="44" name="Rounded Rectangle 2"/>
                <p:cNvSpPr/>
                <p:nvPr/>
              </p:nvSpPr>
              <p:spPr>
                <a:xfrm>
                  <a:off x="576219" y="2180653"/>
                  <a:ext cx="2551563" cy="4067586"/>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FB771E"/>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45" name="Group 44"/>
                <p:cNvGrpSpPr/>
                <p:nvPr/>
              </p:nvGrpSpPr>
              <p:grpSpPr>
                <a:xfrm>
                  <a:off x="687123" y="2175574"/>
                  <a:ext cx="2561773" cy="2359791"/>
                  <a:chOff x="703760" y="2175574"/>
                  <a:chExt cx="2561773" cy="2359791"/>
                </a:xfrm>
              </p:grpSpPr>
              <p:sp>
                <p:nvSpPr>
                  <p:cNvPr id="46" name="TextBox 45"/>
                  <p:cNvSpPr txBox="1"/>
                  <p:nvPr/>
                </p:nvSpPr>
                <p:spPr>
                  <a:xfrm>
                    <a:off x="731987" y="2175574"/>
                    <a:ext cx="2407336" cy="1281339"/>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1.1: Supporting CSA Research and Innovations. </a:t>
                    </a:r>
                  </a:p>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will provide;</a:t>
                    </a:r>
                  </a:p>
                </p:txBody>
              </p:sp>
              <p:sp>
                <p:nvSpPr>
                  <p:cNvPr id="47" name="Rectangle 46"/>
                  <p:cNvSpPr/>
                  <p:nvPr/>
                </p:nvSpPr>
                <p:spPr>
                  <a:xfrm>
                    <a:off x="703760" y="4234392"/>
                    <a:ext cx="2561773" cy="300973"/>
                  </a:xfrm>
                  <a:prstGeom prst="rect">
                    <a:avLst/>
                  </a:prstGeom>
                </p:spPr>
                <p:txBody>
                  <a:bodyPr wrap="square">
                    <a:spAutoFit/>
                  </a:bodyPr>
                  <a:lstStyle/>
                  <a:p>
                    <a:pPr defTabSz="514350">
                      <a:lnSpc>
                        <a:spcPct val="150000"/>
                      </a:lnSpc>
                      <a:defRPr/>
                    </a:pPr>
                    <a:endParaRPr lang="en-US" sz="1000" kern="0" dirty="0">
                      <a:solidFill>
                        <a:prstClr val="black">
                          <a:lumMod val="65000"/>
                          <a:lumOff val="35000"/>
                        </a:prstClr>
                      </a:solidFill>
                      <a:latin typeface="Arial" panose="020B0604020202020204" pitchFamily="34" charset="0"/>
                      <a:cs typeface="Arial" panose="020B0604020202020204" pitchFamily="34" charset="0"/>
                    </a:endParaRPr>
                  </a:p>
                </p:txBody>
              </p:sp>
            </p:grpSp>
          </p:grpSp>
          <p:sp>
            <p:nvSpPr>
              <p:cNvPr id="42" name="Freeform 41"/>
              <p:cNvSpPr/>
              <p:nvPr/>
            </p:nvSpPr>
            <p:spPr>
              <a:xfrm>
                <a:off x="1109075" y="1640118"/>
                <a:ext cx="576886" cy="540537"/>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flip="none" rotWithShape="1">
                <a:gsLst>
                  <a:gs pos="0">
                    <a:srgbClr val="FB771E"/>
                  </a:gs>
                  <a:gs pos="100000">
                    <a:srgbClr val="DA5B04"/>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nvGrpSpPr>
            <p:cNvPr id="5" name="Group 4"/>
            <p:cNvGrpSpPr/>
            <p:nvPr/>
          </p:nvGrpSpPr>
          <p:grpSpPr>
            <a:xfrm>
              <a:off x="2523947" y="1877214"/>
              <a:ext cx="2005667" cy="3491885"/>
              <a:chOff x="3404212" y="1640115"/>
              <a:chExt cx="2646811" cy="4608122"/>
            </a:xfrm>
          </p:grpSpPr>
          <p:grpSp>
            <p:nvGrpSpPr>
              <p:cNvPr id="28" name="Group 27"/>
              <p:cNvGrpSpPr/>
              <p:nvPr/>
            </p:nvGrpSpPr>
            <p:grpSpPr>
              <a:xfrm>
                <a:off x="3404212" y="2192108"/>
                <a:ext cx="2646811" cy="4056129"/>
                <a:chOff x="3404212" y="2192108"/>
                <a:chExt cx="2646811" cy="4056129"/>
              </a:xfrm>
            </p:grpSpPr>
            <p:sp>
              <p:nvSpPr>
                <p:cNvPr id="34" name="Rounded Rectangle 2"/>
                <p:cNvSpPr/>
                <p:nvPr/>
              </p:nvSpPr>
              <p:spPr>
                <a:xfrm>
                  <a:off x="3404212" y="2192108"/>
                  <a:ext cx="2492375" cy="4056129"/>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EB2D2D"/>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35" name="Group 34"/>
                <p:cNvGrpSpPr/>
                <p:nvPr/>
              </p:nvGrpSpPr>
              <p:grpSpPr>
                <a:xfrm>
                  <a:off x="3489250" y="2194852"/>
                  <a:ext cx="2561773" cy="2340513"/>
                  <a:chOff x="3489250" y="2194852"/>
                  <a:chExt cx="2561773" cy="2340513"/>
                </a:xfrm>
              </p:grpSpPr>
              <p:sp>
                <p:nvSpPr>
                  <p:cNvPr id="36" name="TextBox 35"/>
                  <p:cNvSpPr txBox="1"/>
                  <p:nvPr/>
                </p:nvSpPr>
                <p:spPr>
                  <a:xfrm>
                    <a:off x="3489250" y="2194852"/>
                    <a:ext cx="2407336" cy="879350"/>
                  </a:xfrm>
                  <a:prstGeom prst="rect">
                    <a:avLst/>
                  </a:prstGeom>
                  <a:noFill/>
                </p:spPr>
                <p:txBody>
                  <a:bodyPr wrap="square" rtlCol="0">
                    <a:spAutoFit/>
                  </a:bodyPr>
                  <a:lstStyle/>
                  <a:p>
                    <a:pPr defTabSz="685800">
                      <a:defRPr/>
                    </a:pPr>
                    <a:r>
                      <a:rPr lang="en-US" sz="16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Sub</a:t>
                    </a:r>
                    <a:r>
                      <a:rPr lang="en-US" sz="1600" b="1" dirty="0">
                        <a:solidFill>
                          <a:srgbClr val="000000"/>
                        </a:solidFill>
                        <a:effectLst/>
                        <a:latin typeface="Roboto" panose="02000000000000000000" pitchFamily="2" charset="0"/>
                        <a:ea typeface="Roboto" panose="02000000000000000000" pitchFamily="2" charset="0"/>
                      </a:rPr>
                      <a:t>-component 1.2: Building Competitive and Sustainable Seed Systems </a:t>
                    </a:r>
                    <a:endPar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
                <p:nvSpPr>
                  <p:cNvPr id="37" name="Rectangle 36"/>
                  <p:cNvSpPr/>
                  <p:nvPr/>
                </p:nvSpPr>
                <p:spPr>
                  <a:xfrm>
                    <a:off x="3489250" y="4234392"/>
                    <a:ext cx="2561773" cy="300973"/>
                  </a:xfrm>
                  <a:prstGeom prst="rect">
                    <a:avLst/>
                  </a:prstGeom>
                </p:spPr>
                <p:txBody>
                  <a:bodyPr wrap="square">
                    <a:spAutoFit/>
                  </a:bodyPr>
                  <a:lstStyle/>
                  <a:p>
                    <a:pPr defTabSz="514350">
                      <a:lnSpc>
                        <a:spcPct val="150000"/>
                      </a:lnSpc>
                      <a:defRPr/>
                    </a:pPr>
                    <a:r>
                      <a:rPr lang="en-US" sz="1000" kern="0" dirty="0">
                        <a:solidFill>
                          <a:prstClr val="black">
                            <a:lumMod val="65000"/>
                            <a:lumOff val="35000"/>
                          </a:prstClr>
                        </a:solidFill>
                        <a:latin typeface="Arial" panose="020B0604020202020204" pitchFamily="34" charset="0"/>
                        <a:cs typeface="Arial" panose="020B0604020202020204" pitchFamily="34" charset="0"/>
                      </a:rPr>
                      <a:t>. </a:t>
                    </a:r>
                  </a:p>
                </p:txBody>
              </p:sp>
            </p:grpSp>
          </p:grpSp>
          <p:sp>
            <p:nvSpPr>
              <p:cNvPr id="32" name="Freeform 31"/>
              <p:cNvSpPr/>
              <p:nvPr/>
            </p:nvSpPr>
            <p:spPr>
              <a:xfrm>
                <a:off x="4079320" y="1640115"/>
                <a:ext cx="523648" cy="540538"/>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flip="none" rotWithShape="1">
                <a:gsLst>
                  <a:gs pos="0">
                    <a:srgbClr val="EC3838"/>
                  </a:gs>
                  <a:gs pos="100000">
                    <a:srgbClr val="D91515"/>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nvGrpSpPr>
            <p:cNvPr id="7" name="Group 6"/>
            <p:cNvGrpSpPr/>
            <p:nvPr/>
          </p:nvGrpSpPr>
          <p:grpSpPr>
            <a:xfrm>
              <a:off x="6792337" y="1877213"/>
              <a:ext cx="2290227" cy="3491885"/>
              <a:chOff x="9037063" y="1640114"/>
              <a:chExt cx="3022335" cy="4608123"/>
            </a:xfrm>
          </p:grpSpPr>
          <p:grpSp>
            <p:nvGrpSpPr>
              <p:cNvPr id="8" name="Group 7"/>
              <p:cNvGrpSpPr/>
              <p:nvPr/>
            </p:nvGrpSpPr>
            <p:grpSpPr>
              <a:xfrm>
                <a:off x="9037063" y="2180653"/>
                <a:ext cx="3022335" cy="4067584"/>
                <a:chOff x="9037063" y="2180653"/>
                <a:chExt cx="3022335" cy="4067584"/>
              </a:xfrm>
            </p:grpSpPr>
            <p:sp>
              <p:nvSpPr>
                <p:cNvPr id="14" name="Rounded Rectangle 2"/>
                <p:cNvSpPr/>
                <p:nvPr/>
              </p:nvSpPr>
              <p:spPr>
                <a:xfrm>
                  <a:off x="9229130" y="2180653"/>
                  <a:ext cx="2725823" cy="4067584"/>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009BBA"/>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15" name="Group 14"/>
                <p:cNvGrpSpPr/>
                <p:nvPr/>
              </p:nvGrpSpPr>
              <p:grpSpPr>
                <a:xfrm>
                  <a:off x="9037063" y="2229891"/>
                  <a:ext cx="3022335" cy="2305474"/>
                  <a:chOff x="9110458" y="2229891"/>
                  <a:chExt cx="3022335" cy="2305474"/>
                </a:xfrm>
              </p:grpSpPr>
              <p:sp>
                <p:nvSpPr>
                  <p:cNvPr id="16" name="TextBox 15"/>
                  <p:cNvSpPr txBox="1"/>
                  <p:nvPr/>
                </p:nvSpPr>
                <p:spPr>
                  <a:xfrm>
                    <a:off x="9257888" y="2229891"/>
                    <a:ext cx="2874905" cy="879350"/>
                  </a:xfrm>
                  <a:prstGeom prst="rect">
                    <a:avLst/>
                  </a:prstGeom>
                  <a:noFill/>
                </p:spPr>
                <p:txBody>
                  <a:bodyPr wrap="square" rtlCol="0">
                    <a:spAutoFit/>
                  </a:bodyPr>
                  <a:lstStyle/>
                  <a:p>
                    <a:pPr defTabSz="685800">
                      <a:defRPr/>
                    </a:pPr>
                    <a:r>
                      <a:rPr lang="en-US" sz="16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Sub</a:t>
                    </a:r>
                    <a:r>
                      <a:rPr lang="en-US" sz="1600" b="1" dirty="0">
                        <a:solidFill>
                          <a:srgbClr val="000000"/>
                        </a:solidFill>
                        <a:effectLst/>
                        <a:latin typeface="Roboto" panose="02000000000000000000" pitchFamily="2" charset="0"/>
                        <a:ea typeface="Roboto" panose="02000000000000000000" pitchFamily="2" charset="0"/>
                      </a:rPr>
                      <a:t>-component 1.4. Strengthening Institutional Capacity for Development and Dissemination of CSA TIMPs </a:t>
                    </a:r>
                    <a:endPar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
                <p:nvSpPr>
                  <p:cNvPr id="17" name="Rectangle 16"/>
                  <p:cNvSpPr/>
                  <p:nvPr/>
                </p:nvSpPr>
                <p:spPr>
                  <a:xfrm>
                    <a:off x="9110458" y="4234392"/>
                    <a:ext cx="2561773" cy="300973"/>
                  </a:xfrm>
                  <a:prstGeom prst="rect">
                    <a:avLst/>
                  </a:prstGeom>
                </p:spPr>
                <p:txBody>
                  <a:bodyPr wrap="square">
                    <a:spAutoFit/>
                  </a:bodyPr>
                  <a:lstStyle/>
                  <a:p>
                    <a:pPr defTabSz="514350">
                      <a:lnSpc>
                        <a:spcPct val="150000"/>
                      </a:lnSpc>
                      <a:defRPr/>
                    </a:pPr>
                    <a:r>
                      <a:rPr lang="en-US" sz="1000" kern="0" dirty="0">
                        <a:solidFill>
                          <a:prstClr val="black">
                            <a:lumMod val="65000"/>
                            <a:lumOff val="35000"/>
                          </a:prstClr>
                        </a:solidFill>
                        <a:latin typeface="Arial" panose="020B0604020202020204" pitchFamily="34" charset="0"/>
                        <a:cs typeface="Arial" panose="020B0604020202020204" pitchFamily="34" charset="0"/>
                      </a:rPr>
                      <a:t>. </a:t>
                    </a:r>
                  </a:p>
                </p:txBody>
              </p:sp>
            </p:grpSp>
          </p:grpSp>
          <p:sp>
            <p:nvSpPr>
              <p:cNvPr id="12" name="Freeform 11"/>
              <p:cNvSpPr/>
              <p:nvPr/>
            </p:nvSpPr>
            <p:spPr>
              <a:xfrm>
                <a:off x="9437101" y="1640114"/>
                <a:ext cx="499598" cy="540537"/>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00AACC"/>
                  </a:gs>
                  <a:gs pos="100000">
                    <a:srgbClr val="00809A"/>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nvGrpSpPr>
            <p:cNvPr id="50" name="Group 49"/>
            <p:cNvGrpSpPr/>
            <p:nvPr/>
          </p:nvGrpSpPr>
          <p:grpSpPr>
            <a:xfrm>
              <a:off x="4514596" y="1877214"/>
              <a:ext cx="2217220" cy="3491885"/>
              <a:chOff x="4514596" y="1877214"/>
              <a:chExt cx="2217220" cy="3491885"/>
            </a:xfrm>
          </p:grpSpPr>
          <p:grpSp>
            <p:nvGrpSpPr>
              <p:cNvPr id="18" name="Group 17"/>
              <p:cNvGrpSpPr/>
              <p:nvPr/>
            </p:nvGrpSpPr>
            <p:grpSpPr>
              <a:xfrm>
                <a:off x="4514596" y="2286816"/>
                <a:ext cx="2217220" cy="3082283"/>
                <a:chOff x="6031202" y="2180654"/>
                <a:chExt cx="2925989" cy="4067583"/>
              </a:xfrm>
            </p:grpSpPr>
            <p:sp>
              <p:nvSpPr>
                <p:cNvPr id="24" name="Rounded Rectangle 2"/>
                <p:cNvSpPr/>
                <p:nvPr/>
              </p:nvSpPr>
              <p:spPr>
                <a:xfrm>
                  <a:off x="6082286" y="2180654"/>
                  <a:ext cx="2874905" cy="4067583"/>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7CBA01"/>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25" name="Group 24"/>
                <p:cNvGrpSpPr/>
                <p:nvPr/>
              </p:nvGrpSpPr>
              <p:grpSpPr>
                <a:xfrm>
                  <a:off x="6031202" y="2184917"/>
                  <a:ext cx="2776312" cy="2350449"/>
                  <a:chOff x="6089285" y="2184933"/>
                  <a:chExt cx="2776312" cy="2350449"/>
                </a:xfrm>
              </p:grpSpPr>
              <p:sp>
                <p:nvSpPr>
                  <p:cNvPr id="26" name="TextBox 25"/>
                  <p:cNvSpPr txBox="1"/>
                  <p:nvPr/>
                </p:nvSpPr>
                <p:spPr>
                  <a:xfrm>
                    <a:off x="6089285" y="2184933"/>
                    <a:ext cx="2725823" cy="879350"/>
                  </a:xfrm>
                  <a:prstGeom prst="rect">
                    <a:avLst/>
                  </a:prstGeom>
                  <a:noFill/>
                </p:spPr>
                <p:txBody>
                  <a:bodyPr wrap="square" rtlCol="0">
                    <a:spAutoFit/>
                  </a:bodyPr>
                  <a:lstStyle/>
                  <a:p>
                    <a:pPr lvl="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1.3. Strengthening Agro-Climate Monitoring and Information Systems </a:t>
                    </a:r>
                  </a:p>
                </p:txBody>
              </p:sp>
              <p:sp>
                <p:nvSpPr>
                  <p:cNvPr id="27" name="Rectangle 26"/>
                  <p:cNvSpPr/>
                  <p:nvPr/>
                </p:nvSpPr>
                <p:spPr>
                  <a:xfrm>
                    <a:off x="6303824" y="4234409"/>
                    <a:ext cx="2561773" cy="300973"/>
                  </a:xfrm>
                  <a:prstGeom prst="rect">
                    <a:avLst/>
                  </a:prstGeom>
                </p:spPr>
                <p:txBody>
                  <a:bodyPr wrap="square">
                    <a:spAutoFit/>
                  </a:bodyPr>
                  <a:lstStyle/>
                  <a:p>
                    <a:pPr defTabSz="514350">
                      <a:lnSpc>
                        <a:spcPct val="150000"/>
                      </a:lnSpc>
                      <a:defRPr/>
                    </a:pPr>
                    <a:r>
                      <a:rPr lang="en-US" sz="1000" kern="0" dirty="0">
                        <a:solidFill>
                          <a:prstClr val="black">
                            <a:lumMod val="65000"/>
                            <a:lumOff val="35000"/>
                          </a:prstClr>
                        </a:solidFill>
                        <a:latin typeface="Arial" panose="020B0604020202020204" pitchFamily="34" charset="0"/>
                        <a:cs typeface="Arial" panose="020B0604020202020204" pitchFamily="34" charset="0"/>
                      </a:rPr>
                      <a:t>. </a:t>
                    </a:r>
                  </a:p>
                </p:txBody>
              </p:sp>
            </p:grpSp>
          </p:grpSp>
          <p:sp>
            <p:nvSpPr>
              <p:cNvPr id="22" name="Freeform 21"/>
              <p:cNvSpPr/>
              <p:nvPr/>
            </p:nvSpPr>
            <p:spPr>
              <a:xfrm>
                <a:off x="4991905" y="1877214"/>
                <a:ext cx="378579" cy="409602"/>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7CBA01"/>
                  </a:gs>
                  <a:gs pos="100000">
                    <a:srgbClr val="6DA30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sp>
        <p:nvSpPr>
          <p:cNvPr id="52" name="TextBox 51">
            <a:extLst>
              <a:ext uri="{FF2B5EF4-FFF2-40B4-BE49-F238E27FC236}">
                <a16:creationId xmlns:a16="http://schemas.microsoft.com/office/drawing/2014/main" id="{684C9142-F49D-4986-A6BD-B298E634F695}"/>
              </a:ext>
            </a:extLst>
          </p:cNvPr>
          <p:cNvSpPr txBox="1"/>
          <p:nvPr/>
        </p:nvSpPr>
        <p:spPr>
          <a:xfrm>
            <a:off x="380053" y="3968764"/>
            <a:ext cx="2450911" cy="1077218"/>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Key actors: </a:t>
            </a: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NARS Scientists,  Graduate Training of Scientists </a:t>
            </a:r>
          </a:p>
          <a:p>
            <a:pPr defTabSz="685800">
              <a:defRPr/>
            </a:pP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(Msc, PhD)</a:t>
            </a:r>
          </a:p>
        </p:txBody>
      </p:sp>
      <p:sp>
        <p:nvSpPr>
          <p:cNvPr id="53" name="TextBox 52">
            <a:extLst>
              <a:ext uri="{FF2B5EF4-FFF2-40B4-BE49-F238E27FC236}">
                <a16:creationId xmlns:a16="http://schemas.microsoft.com/office/drawing/2014/main" id="{DD5200F8-88B0-41CF-A630-FB7120C98251}"/>
              </a:ext>
            </a:extLst>
          </p:cNvPr>
          <p:cNvSpPr txBox="1"/>
          <p:nvPr/>
        </p:nvSpPr>
        <p:spPr>
          <a:xfrm>
            <a:off x="332532" y="5289885"/>
            <a:ext cx="2605684" cy="1323439"/>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Instrument: </a:t>
            </a: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Competitive Research Grants to help adapt TIMPS to local conditions and address emerging research issues.</a:t>
            </a:r>
          </a:p>
        </p:txBody>
      </p:sp>
      <p:sp>
        <p:nvSpPr>
          <p:cNvPr id="55" name="TextBox 54">
            <a:extLst>
              <a:ext uri="{FF2B5EF4-FFF2-40B4-BE49-F238E27FC236}">
                <a16:creationId xmlns:a16="http://schemas.microsoft.com/office/drawing/2014/main" id="{5402305E-C995-4C64-831D-46FDCD46AB47}"/>
              </a:ext>
            </a:extLst>
          </p:cNvPr>
          <p:cNvSpPr txBox="1"/>
          <p:nvPr/>
        </p:nvSpPr>
        <p:spPr>
          <a:xfrm>
            <a:off x="3294472" y="2829105"/>
            <a:ext cx="2492747" cy="1077218"/>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Supports </a:t>
            </a: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multiplication of seed and strengthening seed systems</a:t>
            </a:r>
          </a:p>
        </p:txBody>
      </p:sp>
      <p:sp>
        <p:nvSpPr>
          <p:cNvPr id="56" name="TextBox 55">
            <a:extLst>
              <a:ext uri="{FF2B5EF4-FFF2-40B4-BE49-F238E27FC236}">
                <a16:creationId xmlns:a16="http://schemas.microsoft.com/office/drawing/2014/main" id="{62A30F2E-D6A4-4DC9-9E51-6609E3B64452}"/>
              </a:ext>
            </a:extLst>
          </p:cNvPr>
          <p:cNvSpPr txBox="1"/>
          <p:nvPr/>
        </p:nvSpPr>
        <p:spPr>
          <a:xfrm>
            <a:off x="3381461" y="3964991"/>
            <a:ext cx="2492747" cy="1323439"/>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Key actors:</a:t>
            </a: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 MAAIF, ANGRCs, NAGRC&amp;CB, ZARD’s, private sector, farmer groups and large-scale farmers</a:t>
            </a:r>
          </a:p>
        </p:txBody>
      </p:sp>
      <p:sp>
        <p:nvSpPr>
          <p:cNvPr id="59" name="TextBox 58">
            <a:extLst>
              <a:ext uri="{FF2B5EF4-FFF2-40B4-BE49-F238E27FC236}">
                <a16:creationId xmlns:a16="http://schemas.microsoft.com/office/drawing/2014/main" id="{FCD31936-98ED-459F-BA6C-5A3CA4A499B3}"/>
              </a:ext>
            </a:extLst>
          </p:cNvPr>
          <p:cNvSpPr txBox="1"/>
          <p:nvPr/>
        </p:nvSpPr>
        <p:spPr>
          <a:xfrm>
            <a:off x="5994180" y="2884975"/>
            <a:ext cx="2977521" cy="1077218"/>
          </a:xfrm>
          <a:prstGeom prst="rect">
            <a:avLst/>
          </a:prstGeom>
          <a:noFill/>
        </p:spPr>
        <p:txBody>
          <a:bodyPr wrap="square" rtlCol="0">
            <a:spAutoFit/>
          </a:bodyPr>
          <a:lstStyle/>
          <a:p>
            <a:pPr lvl="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Support: </a:t>
            </a: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Improve agro- meteorological forecasting, monitoring, data use, and soil testing </a:t>
            </a:r>
          </a:p>
        </p:txBody>
      </p:sp>
      <p:sp>
        <p:nvSpPr>
          <p:cNvPr id="60" name="TextBox 59">
            <a:extLst>
              <a:ext uri="{FF2B5EF4-FFF2-40B4-BE49-F238E27FC236}">
                <a16:creationId xmlns:a16="http://schemas.microsoft.com/office/drawing/2014/main" id="{2EB0ED0D-4ADE-49F8-B026-C433D7F9306C}"/>
              </a:ext>
            </a:extLst>
          </p:cNvPr>
          <p:cNvSpPr txBox="1"/>
          <p:nvPr/>
        </p:nvSpPr>
        <p:spPr>
          <a:xfrm>
            <a:off x="6021375" y="3973242"/>
            <a:ext cx="3035542" cy="615553"/>
          </a:xfrm>
          <a:prstGeom prst="rect">
            <a:avLst/>
          </a:prstGeom>
          <a:noFill/>
        </p:spPr>
        <p:txBody>
          <a:bodyPr wrap="square" rtlCol="0">
            <a:spAutoFit/>
          </a:bodyPr>
          <a:lstStyle/>
          <a:p>
            <a:pPr lvl="0">
              <a:defRPr/>
            </a:pPr>
            <a:r>
              <a:rPr lang="en-US" b="1" dirty="0">
                <a:solidFill>
                  <a:srgbClr val="000000"/>
                </a:solidFill>
                <a:latin typeface="Calibri" panose="020F0502020204030204" pitchFamily="34" charset="0"/>
                <a:ea typeface="Times New Roman" panose="02020603050405020304" pitchFamily="18" charset="0"/>
              </a:rPr>
              <a:t>Key Actors: </a:t>
            </a: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Verdana" panose="020B0604030504040204" pitchFamily="34" charset="0"/>
              </a:rPr>
              <a:t>MAAIF,  UNMA, NARO, and the ZARDIs</a:t>
            </a:r>
            <a:endParaRPr lang="en-US" sz="1600"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
        <p:nvSpPr>
          <p:cNvPr id="63" name="TextBox 62">
            <a:extLst>
              <a:ext uri="{FF2B5EF4-FFF2-40B4-BE49-F238E27FC236}">
                <a16:creationId xmlns:a16="http://schemas.microsoft.com/office/drawing/2014/main" id="{83953B19-A7AA-4119-B1B3-9969010EA541}"/>
              </a:ext>
            </a:extLst>
          </p:cNvPr>
          <p:cNvSpPr txBox="1"/>
          <p:nvPr/>
        </p:nvSpPr>
        <p:spPr>
          <a:xfrm>
            <a:off x="6047810" y="5192234"/>
            <a:ext cx="2976907" cy="1477328"/>
          </a:xfrm>
          <a:prstGeom prst="rect">
            <a:avLst/>
          </a:prstGeom>
          <a:noFill/>
        </p:spPr>
        <p:txBody>
          <a:bodyPr wrap="square" rtlCol="0">
            <a:spAutoFit/>
          </a:bodyPr>
          <a:lstStyle/>
          <a:p>
            <a:pPr lvl="0">
              <a:defRPr/>
            </a:pPr>
            <a:r>
              <a:rPr lang="en-US" b="1" dirty="0">
                <a:solidFill>
                  <a:srgbClr val="000000"/>
                </a:solidFill>
                <a:latin typeface="Calibri" panose="020F0502020204030204" pitchFamily="34" charset="0"/>
                <a:ea typeface="Times New Roman" panose="02020603050405020304" pitchFamily="18" charset="0"/>
              </a:rPr>
              <a:t>Instrument:</a:t>
            </a:r>
            <a:r>
              <a:rPr lang="en-US" dirty="0">
                <a:solidFill>
                  <a:srgbClr val="000000"/>
                </a:solidFill>
                <a:latin typeface="Calibri" panose="020F0502020204030204" pitchFamily="34" charset="0"/>
                <a:ea typeface="Times New Roman" panose="02020603050405020304" pitchFamily="18" charset="0"/>
              </a:rPr>
              <a:t> direct financing to support </a:t>
            </a:r>
            <a:r>
              <a:rPr lang="en-US" sz="1800" dirty="0">
                <a:solidFill>
                  <a:srgbClr val="000000"/>
                </a:solidFill>
                <a:effectLst/>
                <a:latin typeface="Calibri" panose="020F0502020204030204" pitchFamily="34" charset="0"/>
                <a:ea typeface="Times New Roman" panose="02020603050405020304" pitchFamily="18" charset="0"/>
              </a:rPr>
              <a:t>real time delivery of weather information and advisories as well as soil information and advisories</a:t>
            </a:r>
            <a:endParaRPr lang="en-US" sz="1600"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
        <p:nvSpPr>
          <p:cNvPr id="66" name="TextBox 65">
            <a:extLst>
              <a:ext uri="{FF2B5EF4-FFF2-40B4-BE49-F238E27FC236}">
                <a16:creationId xmlns:a16="http://schemas.microsoft.com/office/drawing/2014/main" id="{6E490D0E-8BDD-47E5-B8C6-644BA86D399C}"/>
              </a:ext>
            </a:extLst>
          </p:cNvPr>
          <p:cNvSpPr txBox="1"/>
          <p:nvPr/>
        </p:nvSpPr>
        <p:spPr>
          <a:xfrm>
            <a:off x="9215092" y="2891034"/>
            <a:ext cx="2976906" cy="1077218"/>
          </a:xfrm>
          <a:prstGeom prst="rect">
            <a:avLst/>
          </a:prstGeom>
          <a:noFill/>
        </p:spPr>
        <p:txBody>
          <a:bodyPr wrap="square" rtlCol="0">
            <a:spAutoFit/>
          </a:bodyPr>
          <a:lstStyle/>
          <a:p>
            <a:pPr defTabSz="685800">
              <a:defRPr/>
            </a:pPr>
            <a:r>
              <a:rPr lang="en-US" sz="16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Support: </a:t>
            </a:r>
            <a:r>
              <a:rPr lang="en-US" sz="1600" dirty="0">
                <a:solidFill>
                  <a:srgbClr val="000000"/>
                </a:solidFill>
                <a:latin typeface="Roboto" panose="02000000000000000000" pitchFamily="2" charset="0"/>
                <a:ea typeface="Roboto" panose="02000000000000000000" pitchFamily="2" charset="0"/>
                <a:cs typeface="Times New Roman" panose="02020603050405020304" pitchFamily="18" charset="0"/>
              </a:rPr>
              <a:t>Refurbishment and </a:t>
            </a:r>
            <a:r>
              <a:rPr lang="en-US"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upgrade infrastructure for breed seed and improved seed production &amp; Animal feeds</a:t>
            </a:r>
            <a:endParaRPr lang="en-US" sz="1600"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
        <p:nvSpPr>
          <p:cNvPr id="67" name="TextBox 66">
            <a:extLst>
              <a:ext uri="{FF2B5EF4-FFF2-40B4-BE49-F238E27FC236}">
                <a16:creationId xmlns:a16="http://schemas.microsoft.com/office/drawing/2014/main" id="{4095BD82-4A48-4DA3-984F-1795C2C762EF}"/>
              </a:ext>
            </a:extLst>
          </p:cNvPr>
          <p:cNvSpPr txBox="1"/>
          <p:nvPr/>
        </p:nvSpPr>
        <p:spPr>
          <a:xfrm>
            <a:off x="9215091" y="4005598"/>
            <a:ext cx="2976907" cy="584775"/>
          </a:xfrm>
          <a:prstGeom prst="rect">
            <a:avLst/>
          </a:prstGeom>
          <a:noFill/>
        </p:spPr>
        <p:txBody>
          <a:bodyPr wrap="square" rtlCol="0">
            <a:spAutoFit/>
          </a:bodyPr>
          <a:lstStyle/>
          <a:p>
            <a:pPr algn="just" defTabSz="685800">
              <a:defRPr/>
            </a:pPr>
            <a:r>
              <a:rPr lang="en-US" sz="1600" b="1" dirty="0">
                <a:solidFill>
                  <a:srgbClr val="000000"/>
                </a:solidFill>
                <a:latin typeface="Roboto" panose="02000000000000000000" pitchFamily="2" charset="0"/>
                <a:ea typeface="Roboto" panose="02000000000000000000" pitchFamily="2" charset="0"/>
              </a:rPr>
              <a:t>Key actors:</a:t>
            </a:r>
            <a:r>
              <a:rPr lang="en-US" sz="1600" dirty="0">
                <a:solidFill>
                  <a:srgbClr val="000000"/>
                </a:solidFill>
                <a:effectLst/>
                <a:latin typeface="Roboto" panose="02000000000000000000" pitchFamily="2" charset="0"/>
                <a:ea typeface="Roboto" panose="02000000000000000000" pitchFamily="2" charset="0"/>
              </a:rPr>
              <a:t> NARO, MAAIF, ANGRCs, NAGRC&amp;CB, ZARD’s,</a:t>
            </a:r>
            <a:endParaRPr lang="en-US" sz="1600"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
        <p:nvSpPr>
          <p:cNvPr id="49" name="TextBox 48">
            <a:extLst>
              <a:ext uri="{FF2B5EF4-FFF2-40B4-BE49-F238E27FC236}">
                <a16:creationId xmlns:a16="http://schemas.microsoft.com/office/drawing/2014/main" id="{DFCCC5E0-0FD5-4535-B25C-A432C5580250}"/>
              </a:ext>
            </a:extLst>
          </p:cNvPr>
          <p:cNvSpPr txBox="1"/>
          <p:nvPr/>
        </p:nvSpPr>
        <p:spPr>
          <a:xfrm>
            <a:off x="3377796" y="5297253"/>
            <a:ext cx="2450911" cy="1323439"/>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Instrument: </a:t>
            </a: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Matching grants to support sustainable seed multiplication and production  </a:t>
            </a:r>
          </a:p>
        </p:txBody>
      </p:sp>
      <p:sp>
        <p:nvSpPr>
          <p:cNvPr id="54" name="TextBox 53">
            <a:extLst>
              <a:ext uri="{FF2B5EF4-FFF2-40B4-BE49-F238E27FC236}">
                <a16:creationId xmlns:a16="http://schemas.microsoft.com/office/drawing/2014/main" id="{5823CAEC-D96E-4C39-9B4B-563577E934E6}"/>
              </a:ext>
            </a:extLst>
          </p:cNvPr>
          <p:cNvSpPr txBox="1"/>
          <p:nvPr/>
        </p:nvSpPr>
        <p:spPr>
          <a:xfrm>
            <a:off x="376073" y="3282143"/>
            <a:ext cx="2492747" cy="584775"/>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Supports: </a:t>
            </a: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Adaptive and Active research </a:t>
            </a:r>
          </a:p>
        </p:txBody>
      </p:sp>
      <p:sp>
        <p:nvSpPr>
          <p:cNvPr id="61" name="TextBox 60">
            <a:extLst>
              <a:ext uri="{FF2B5EF4-FFF2-40B4-BE49-F238E27FC236}">
                <a16:creationId xmlns:a16="http://schemas.microsoft.com/office/drawing/2014/main" id="{50758866-F0C1-4E88-8B79-6F38C70550CD}"/>
              </a:ext>
            </a:extLst>
          </p:cNvPr>
          <p:cNvSpPr txBox="1"/>
          <p:nvPr/>
        </p:nvSpPr>
        <p:spPr>
          <a:xfrm>
            <a:off x="9184126" y="5220150"/>
            <a:ext cx="2976907" cy="1477328"/>
          </a:xfrm>
          <a:prstGeom prst="rect">
            <a:avLst/>
          </a:prstGeom>
          <a:noFill/>
        </p:spPr>
        <p:txBody>
          <a:bodyPr wrap="square" rtlCol="0">
            <a:spAutoFit/>
          </a:bodyPr>
          <a:lstStyle/>
          <a:p>
            <a:pPr lvl="0">
              <a:defRPr/>
            </a:pPr>
            <a:r>
              <a:rPr lang="en-US" b="1" dirty="0">
                <a:solidFill>
                  <a:srgbClr val="000000"/>
                </a:solidFill>
                <a:latin typeface="Calibri" panose="020F0502020204030204" pitchFamily="34" charset="0"/>
                <a:ea typeface="Times New Roman" panose="02020603050405020304" pitchFamily="18" charset="0"/>
              </a:rPr>
              <a:t>Instrument:</a:t>
            </a:r>
            <a:r>
              <a:rPr lang="en-US" dirty="0">
                <a:solidFill>
                  <a:srgbClr val="000000"/>
                </a:solidFill>
                <a:latin typeface="Calibri" panose="020F0502020204030204" pitchFamily="34" charset="0"/>
                <a:ea typeface="Times New Roman" panose="02020603050405020304" pitchFamily="18" charset="0"/>
              </a:rPr>
              <a:t> direct financing to support breeding programs to sustainably produce crop, livestock and fisheries seed and PPS for  feeds</a:t>
            </a:r>
            <a:endParaRPr lang="en-US" sz="1600"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Tree>
    <p:extLst>
      <p:ext uri="{BB962C8B-B14F-4D97-AF65-F5344CB8AC3E}">
        <p14:creationId xmlns:p14="http://schemas.microsoft.com/office/powerpoint/2010/main" val="4244301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898060" y="841303"/>
            <a:ext cx="10472078" cy="4129810"/>
            <a:chOff x="876453" y="1914932"/>
            <a:chExt cx="10472078" cy="2963560"/>
          </a:xfrm>
        </p:grpSpPr>
        <p:sp>
          <p:nvSpPr>
            <p:cNvPr id="5" name="TextBox 4">
              <a:extLst>
                <a:ext uri="{FF2B5EF4-FFF2-40B4-BE49-F238E27FC236}">
                  <a16:creationId xmlns:a16="http://schemas.microsoft.com/office/drawing/2014/main" id="{DD7069D1-E934-47A8-811B-6DABE70F351E}"/>
                </a:ext>
              </a:extLst>
            </p:cNvPr>
            <p:cNvSpPr txBox="1"/>
            <p:nvPr/>
          </p:nvSpPr>
          <p:spPr>
            <a:xfrm>
              <a:off x="876454" y="1914932"/>
              <a:ext cx="806953" cy="646331"/>
            </a:xfrm>
            <a:prstGeom prst="rect">
              <a:avLst/>
            </a:prstGeom>
            <a:noFill/>
          </p:spPr>
          <p:txBody>
            <a:bodyPr wrap="square" rtlCol="0">
              <a:spAutoFit/>
            </a:bodyPr>
            <a:lstStyle/>
            <a:p>
              <a:pPr algn="ctr"/>
              <a:r>
                <a:rPr lang="en-US" altLang="ko-KR" sz="3600" b="1" dirty="0">
                  <a:solidFill>
                    <a:schemeClr val="accent1"/>
                  </a:solidFill>
                  <a:latin typeface="Georgia Pro Cond" panose="02040506050405020303" pitchFamily="18" charset="0"/>
                </a:rPr>
                <a:t>01</a:t>
              </a:r>
              <a:endParaRPr lang="ko-KR" altLang="en-US" sz="3600" b="1" dirty="0">
                <a:solidFill>
                  <a:schemeClr val="accent1"/>
                </a:solidFill>
                <a:latin typeface="Georgia Pro Cond" panose="02040506050405020303" pitchFamily="18" charset="0"/>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876454" y="2805886"/>
              <a:ext cx="806953" cy="646331"/>
            </a:xfrm>
            <a:prstGeom prst="rect">
              <a:avLst/>
            </a:prstGeom>
            <a:noFill/>
          </p:spPr>
          <p:txBody>
            <a:bodyPr wrap="square" rtlCol="0">
              <a:spAutoFit/>
            </a:bodyPr>
            <a:lstStyle/>
            <a:p>
              <a:pPr algn="ctr"/>
              <a:r>
                <a:rPr lang="en-US" altLang="ko-KR" sz="3600" b="1" dirty="0">
                  <a:solidFill>
                    <a:schemeClr val="accent2"/>
                  </a:solidFill>
                  <a:latin typeface="Georgia Pro Cond" panose="02040506050405020303" pitchFamily="18" charset="0"/>
                </a:rPr>
                <a:t>02</a:t>
              </a:r>
              <a:endParaRPr lang="ko-KR" altLang="en-US" sz="3600" b="1" dirty="0">
                <a:solidFill>
                  <a:schemeClr val="accent2"/>
                </a:solidFill>
                <a:latin typeface="Georgia Pro Cond" panose="02040506050405020303" pitchFamily="18" charset="0"/>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76454" y="3696840"/>
              <a:ext cx="806953" cy="646331"/>
            </a:xfrm>
            <a:prstGeom prst="rect">
              <a:avLst/>
            </a:prstGeom>
            <a:noFill/>
          </p:spPr>
          <p:txBody>
            <a:bodyPr wrap="square" rtlCol="0">
              <a:spAutoFit/>
            </a:bodyPr>
            <a:lstStyle/>
            <a:p>
              <a:pPr algn="ctr"/>
              <a:r>
                <a:rPr lang="en-US" altLang="ko-KR" sz="3600" b="1" dirty="0">
                  <a:solidFill>
                    <a:schemeClr val="accent3"/>
                  </a:solidFill>
                  <a:latin typeface="Georgia Pro Cond" panose="02040506050405020303" pitchFamily="18" charset="0"/>
                </a:rPr>
                <a:t>03</a:t>
              </a:r>
              <a:endParaRPr lang="ko-KR" altLang="en-US" sz="3600" b="1" dirty="0">
                <a:solidFill>
                  <a:schemeClr val="accent3"/>
                </a:solidFill>
                <a:latin typeface="Georgia Pro Cond" panose="02040506050405020303" pitchFamily="18" charset="0"/>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876453" y="4232161"/>
              <a:ext cx="806953" cy="646331"/>
            </a:xfrm>
            <a:prstGeom prst="rect">
              <a:avLst/>
            </a:prstGeom>
            <a:noFill/>
          </p:spPr>
          <p:txBody>
            <a:bodyPr wrap="square" rtlCol="0">
              <a:spAutoFit/>
            </a:bodyPr>
            <a:lstStyle/>
            <a:p>
              <a:pPr algn="ctr"/>
              <a:r>
                <a:rPr lang="en-US" altLang="ko-KR" sz="3600" b="1" dirty="0">
                  <a:solidFill>
                    <a:schemeClr val="accent4"/>
                  </a:solidFill>
                  <a:latin typeface="Georgia Pro Cond" panose="02040506050405020303" pitchFamily="18" charset="0"/>
                </a:rPr>
                <a:t>04</a:t>
              </a:r>
              <a:endParaRPr lang="ko-KR" altLang="en-US" sz="3600" b="1" dirty="0">
                <a:solidFill>
                  <a:schemeClr val="accent4"/>
                </a:solidFill>
                <a:latin typeface="Georgia Pro Cond" panose="02040506050405020303" pitchFamily="18" charset="0"/>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2264394" y="1993682"/>
              <a:ext cx="9007938" cy="662584"/>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Develop, adapt, validate and deploy climate resilient and superior varieties, breeds and strains and other context specific CSA technologies, innovations and management practices for the selected value chains</a:t>
              </a:r>
              <a:endParaRPr lang="en-IN" dirty="0">
                <a:latin typeface="Roboto" panose="02000000000000000000" pitchFamily="2" charset="0"/>
                <a:ea typeface="Roboto" panose="02000000000000000000" pitchFamily="2" charset="0"/>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2208513" y="2797760"/>
              <a:ext cx="9140018" cy="662584"/>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Characterize Cattle breed (indigenous, crosses and pure breeds) to define genetic attributes of cattle  genetic resource Uganda and the environments to which they are adapted or known to be partially or not adapted to at all.. </a:t>
              </a:r>
              <a:endParaRPr lang="en-IN" dirty="0">
                <a:latin typeface="Roboto" panose="02000000000000000000" pitchFamily="2" charset="0"/>
                <a:ea typeface="Roboto" panose="02000000000000000000" pitchFamily="2" charset="0"/>
              </a:endParaRPr>
            </a:p>
          </p:txBody>
        </p:sp>
        <p:sp>
          <p:nvSpPr>
            <p:cNvPr id="39" name="TextBox 38">
              <a:extLst>
                <a:ext uri="{FF2B5EF4-FFF2-40B4-BE49-F238E27FC236}">
                  <a16:creationId xmlns:a16="http://schemas.microsoft.com/office/drawing/2014/main" id="{ADE24298-F223-418D-8F57-962FBBB4199A}"/>
                </a:ext>
              </a:extLst>
            </p:cNvPr>
            <p:cNvSpPr txBox="1"/>
            <p:nvPr/>
          </p:nvSpPr>
          <p:spPr>
            <a:xfrm>
              <a:off x="2208513" y="3771869"/>
              <a:ext cx="9007937" cy="265033"/>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Conducting of Adaptive and Applied Research in CSA selected  value chains</a:t>
              </a:r>
              <a:endParaRPr lang="en-IN" dirty="0">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2208513" y="4269025"/>
              <a:ext cx="9007937" cy="463808"/>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Facilitate professional development in specialized disciplines (livestock, crop, fisheries and climate science) 20 PhD, 40 MSc in CSA and other specialized areas</a:t>
              </a:r>
              <a:endParaRPr lang="en-IN" dirty="0">
                <a:latin typeface="Roboto" panose="02000000000000000000" pitchFamily="2" charset="0"/>
                <a:ea typeface="Roboto" panose="02000000000000000000" pitchFamily="2" charset="0"/>
              </a:endParaRP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0" y="113631"/>
            <a:ext cx="12192000" cy="830997"/>
          </a:xfrm>
          <a:prstGeom prst="rect">
            <a:avLst/>
          </a:prstGeom>
          <a:noFill/>
        </p:spPr>
        <p:txBody>
          <a:bodyPr wrap="square" rtlCol="0">
            <a:spAutoFit/>
          </a:bodyPr>
          <a:lstStyle/>
          <a:p>
            <a:pPr algn="ctr"/>
            <a:r>
              <a:rPr lang="en-IN" sz="2400" b="1" dirty="0">
                <a:latin typeface="Roboto" panose="02000000000000000000" pitchFamily="2" charset="0"/>
                <a:ea typeface="Roboto" panose="02000000000000000000" pitchFamily="2" charset="0"/>
                <a:cs typeface="+mj-cs"/>
              </a:rPr>
              <a:t>Key Investments in Subcomponent 1.1</a:t>
            </a:r>
            <a:r>
              <a:rPr lang="en-US" sz="2400" b="1" dirty="0">
                <a:latin typeface="Roboto" panose="02000000000000000000" pitchFamily="2" charset="0"/>
                <a:ea typeface="Roboto" panose="02000000000000000000" pitchFamily="2" charset="0"/>
                <a:cs typeface="+mj-cs"/>
              </a:rPr>
              <a:t>Supporting Climate-Smart Agricultural Research and Innovations Include </a:t>
            </a:r>
            <a:endParaRPr lang="en-IN" sz="2400" b="1" dirty="0">
              <a:latin typeface="Roboto" panose="02000000000000000000" pitchFamily="2" charset="0"/>
              <a:ea typeface="Roboto" panose="02000000000000000000" pitchFamily="2" charset="0"/>
              <a:cs typeface="+mj-cs"/>
            </a:endParaRPr>
          </a:p>
        </p:txBody>
      </p:sp>
      <p:grpSp>
        <p:nvGrpSpPr>
          <p:cNvPr id="13" name="Group 12">
            <a:extLst>
              <a:ext uri="{FF2B5EF4-FFF2-40B4-BE49-F238E27FC236}">
                <a16:creationId xmlns:a16="http://schemas.microsoft.com/office/drawing/2014/main" id="{CEE7F773-148F-4367-8782-63E3C0F7BFE1}"/>
              </a:ext>
            </a:extLst>
          </p:cNvPr>
          <p:cNvGrpSpPr/>
          <p:nvPr/>
        </p:nvGrpSpPr>
        <p:grpSpPr>
          <a:xfrm>
            <a:off x="772160" y="5116016"/>
            <a:ext cx="11247119" cy="768116"/>
            <a:chOff x="1097280" y="705345"/>
            <a:chExt cx="9387435" cy="768116"/>
          </a:xfrm>
          <a:solidFill>
            <a:schemeClr val="tx1">
              <a:lumMod val="75000"/>
              <a:lumOff val="25000"/>
            </a:schemeClr>
          </a:solidFill>
        </p:grpSpPr>
        <p:sp>
          <p:nvSpPr>
            <p:cNvPr id="14" name="Rectangle 13">
              <a:extLst>
                <a:ext uri="{FF2B5EF4-FFF2-40B4-BE49-F238E27FC236}">
                  <a16:creationId xmlns:a16="http://schemas.microsoft.com/office/drawing/2014/main" id="{E9DCCE69-7F08-4529-BF0B-22A4DFF91A0C}"/>
                </a:ext>
              </a:extLst>
            </p:cNvPr>
            <p:cNvSpPr/>
            <p:nvPr/>
          </p:nvSpPr>
          <p:spPr>
            <a:xfrm>
              <a:off x="1097280" y="705345"/>
              <a:ext cx="9387435" cy="765027"/>
            </a:xfrm>
            <a:prstGeom prst="rect">
              <a:avLst/>
            </a:pr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EB57D21-9962-4DF3-B4F5-E6D1CBD54D52}"/>
                </a:ext>
              </a:extLst>
            </p:cNvPr>
            <p:cNvSpPr/>
            <p:nvPr/>
          </p:nvSpPr>
          <p:spPr>
            <a:xfrm>
              <a:off x="1097280" y="765575"/>
              <a:ext cx="8859115" cy="707886"/>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boto"/>
                  <a:ea typeface="+mn-ea"/>
                  <a:cs typeface="+mn-cs"/>
                </a:rPr>
                <a:t>The Investments in the subcomponent address the presidential directive dated 31st May 2022 Page1 on Seed production, Multiplication distribution and Certification.</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60123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709761" y="963740"/>
            <a:ext cx="10727909" cy="3915632"/>
            <a:chOff x="759342" y="1877936"/>
            <a:chExt cx="10542944" cy="1628540"/>
          </a:xfrm>
        </p:grpSpPr>
        <p:sp>
          <p:nvSpPr>
            <p:cNvPr id="5" name="TextBox 4">
              <a:extLst>
                <a:ext uri="{FF2B5EF4-FFF2-40B4-BE49-F238E27FC236}">
                  <a16:creationId xmlns:a16="http://schemas.microsoft.com/office/drawing/2014/main" id="{DD7069D1-E934-47A8-811B-6DABE70F351E}"/>
                </a:ext>
              </a:extLst>
            </p:cNvPr>
            <p:cNvSpPr txBox="1"/>
            <p:nvPr/>
          </p:nvSpPr>
          <p:spPr>
            <a:xfrm>
              <a:off x="762889" y="1877936"/>
              <a:ext cx="806953" cy="563483"/>
            </a:xfrm>
            <a:prstGeom prst="rect">
              <a:avLst/>
            </a:prstGeom>
            <a:noFill/>
          </p:spPr>
          <p:txBody>
            <a:bodyPr wrap="square" rtlCol="0">
              <a:spAutoFit/>
            </a:bodyPr>
            <a:lstStyle/>
            <a:p>
              <a:pPr algn="ctr"/>
              <a:r>
                <a:rPr lang="en-US" altLang="ko-KR" sz="3600" b="1" dirty="0">
                  <a:latin typeface="Georgia Pro Cond" panose="02040506050405020303" pitchFamily="18" charset="0"/>
                </a:rPr>
                <a:t>01</a:t>
              </a:r>
              <a:endParaRPr lang="ko-KR" altLang="en-US" sz="3600" b="1" dirty="0">
                <a:latin typeface="Georgia Pro Cond" panose="02040506050405020303" pitchFamily="18" charset="0"/>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789341" y="2107398"/>
              <a:ext cx="806953" cy="646331"/>
            </a:xfrm>
            <a:prstGeom prst="rect">
              <a:avLst/>
            </a:prstGeom>
            <a:noFill/>
          </p:spPr>
          <p:txBody>
            <a:bodyPr wrap="square" rtlCol="0">
              <a:spAutoFit/>
            </a:bodyPr>
            <a:lstStyle/>
            <a:p>
              <a:pPr algn="ctr"/>
              <a:r>
                <a:rPr lang="en-US" altLang="ko-KR" sz="3600" b="1" dirty="0">
                  <a:solidFill>
                    <a:schemeClr val="accent2"/>
                  </a:solidFill>
                  <a:latin typeface="Georgia Pro Cond" panose="02040506050405020303" pitchFamily="18" charset="0"/>
                </a:rPr>
                <a:t>02</a:t>
              </a:r>
              <a:endParaRPr lang="ko-KR" altLang="en-US" sz="3600" b="1" dirty="0">
                <a:solidFill>
                  <a:schemeClr val="accent2"/>
                </a:solidFill>
                <a:latin typeface="Georgia Pro Cond" panose="02040506050405020303" pitchFamily="18" charset="0"/>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759342" y="2396624"/>
              <a:ext cx="806953" cy="646331"/>
            </a:xfrm>
            <a:prstGeom prst="rect">
              <a:avLst/>
            </a:prstGeom>
            <a:noFill/>
          </p:spPr>
          <p:txBody>
            <a:bodyPr wrap="square" rtlCol="0">
              <a:spAutoFit/>
            </a:bodyPr>
            <a:lstStyle/>
            <a:p>
              <a:pPr algn="ctr"/>
              <a:r>
                <a:rPr lang="en-US" altLang="ko-KR" sz="3600" b="1" dirty="0">
                  <a:solidFill>
                    <a:schemeClr val="accent3"/>
                  </a:solidFill>
                  <a:latin typeface="Georgia Pro Cond" panose="02040506050405020303" pitchFamily="18" charset="0"/>
                </a:rPr>
                <a:t>03</a:t>
              </a:r>
              <a:endParaRPr lang="ko-KR" altLang="en-US" sz="3600" b="1" dirty="0">
                <a:solidFill>
                  <a:schemeClr val="accent3"/>
                </a:solidFill>
                <a:latin typeface="Georgia Pro Cond" panose="02040506050405020303" pitchFamily="18" charset="0"/>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789341" y="2736536"/>
              <a:ext cx="806953" cy="646331"/>
            </a:xfrm>
            <a:prstGeom prst="rect">
              <a:avLst/>
            </a:prstGeom>
            <a:noFill/>
          </p:spPr>
          <p:txBody>
            <a:bodyPr wrap="square" rtlCol="0">
              <a:spAutoFit/>
            </a:bodyPr>
            <a:lstStyle/>
            <a:p>
              <a:pPr algn="ctr"/>
              <a:r>
                <a:rPr lang="en-US" altLang="ko-KR" sz="3600" b="1" dirty="0">
                  <a:solidFill>
                    <a:schemeClr val="accent4"/>
                  </a:solidFill>
                  <a:latin typeface="Georgia Pro Cond" panose="02040506050405020303" pitchFamily="18" charset="0"/>
                </a:rPr>
                <a:t>04</a:t>
              </a:r>
              <a:endParaRPr lang="ko-KR" altLang="en-US" sz="3600" b="1" dirty="0">
                <a:solidFill>
                  <a:schemeClr val="accent4"/>
                </a:solidFill>
                <a:latin typeface="Georgia Pro Cond" panose="02040506050405020303" pitchFamily="18" charset="0"/>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1539474" y="1893519"/>
              <a:ext cx="9732444" cy="153608"/>
            </a:xfrm>
            <a:prstGeom prst="rect">
              <a:avLst/>
            </a:prstGeom>
            <a:noFill/>
            <a:ln>
              <a:solidFill>
                <a:srgbClr val="00B0F0"/>
              </a:solidFill>
            </a:ln>
          </p:spPr>
          <p:txBody>
            <a:bodyPr wrap="square">
              <a:spAutoFit/>
            </a:bodyPr>
            <a:lstStyle/>
            <a:p>
              <a:r>
                <a:rPr lang="en-US" dirty="0">
                  <a:latin typeface="Roboto" panose="02000000000000000000" pitchFamily="2" charset="0"/>
                  <a:ea typeface="Roboto" panose="02000000000000000000" pitchFamily="2" charset="0"/>
                </a:rPr>
                <a:t>Establish a national fish brood stock center at </a:t>
              </a:r>
              <a:r>
                <a:rPr lang="en-US" dirty="0" err="1">
                  <a:latin typeface="Roboto" panose="02000000000000000000" pitchFamily="2" charset="0"/>
                  <a:ea typeface="Roboto" panose="02000000000000000000" pitchFamily="2" charset="0"/>
                </a:rPr>
                <a:t>Kajjansi</a:t>
              </a:r>
              <a:r>
                <a:rPr lang="en-US" dirty="0">
                  <a:latin typeface="Roboto" panose="02000000000000000000" pitchFamily="2" charset="0"/>
                  <a:ea typeface="Roboto" panose="02000000000000000000" pitchFamily="2" charset="0"/>
                </a:rPr>
                <a:t> and at the 9 </a:t>
              </a:r>
              <a:r>
                <a:rPr lang="en-US" dirty="0" err="1">
                  <a:latin typeface="Roboto" panose="02000000000000000000" pitchFamily="2" charset="0"/>
                  <a:ea typeface="Roboto" panose="02000000000000000000" pitchFamily="2" charset="0"/>
                </a:rPr>
                <a:t>Zardis</a:t>
              </a:r>
              <a:endParaRPr lang="en-IN" dirty="0">
                <a:latin typeface="Roboto" panose="02000000000000000000" pitchFamily="2" charset="0"/>
                <a:ea typeface="Roboto" panose="02000000000000000000" pitchFamily="2" charset="0"/>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1569842" y="2108574"/>
              <a:ext cx="9732444" cy="153608"/>
            </a:xfrm>
            <a:prstGeom prst="rect">
              <a:avLst/>
            </a:prstGeom>
            <a:noFill/>
            <a:ln>
              <a:solidFill>
                <a:srgbClr val="0070C0"/>
              </a:solidFill>
            </a:ln>
          </p:spPr>
          <p:txBody>
            <a:bodyPr wrap="square">
              <a:spAutoFit/>
            </a:bodyPr>
            <a:lstStyle/>
            <a:p>
              <a:r>
                <a:rPr lang="en-US" sz="1400" dirty="0">
                  <a:latin typeface="Georgia Pro Light" panose="02040302050405020303" pitchFamily="18" charset="0"/>
                </a:rPr>
                <a:t>"</a:t>
              </a:r>
              <a:r>
                <a:rPr lang="en-US" dirty="0">
                  <a:latin typeface="Roboto" panose="02000000000000000000" pitchFamily="2" charset="0"/>
                  <a:ea typeface="Roboto" panose="02000000000000000000" pitchFamily="2" charset="0"/>
                </a:rPr>
                <a:t>150 candidate varieties evaluated for DUS; 150 candidate varieties evaluated for NPTs"</a:t>
              </a:r>
            </a:p>
          </p:txBody>
        </p:sp>
        <p:sp>
          <p:nvSpPr>
            <p:cNvPr id="39" name="TextBox 38">
              <a:extLst>
                <a:ext uri="{FF2B5EF4-FFF2-40B4-BE49-F238E27FC236}">
                  <a16:creationId xmlns:a16="http://schemas.microsoft.com/office/drawing/2014/main" id="{ADE24298-F223-418D-8F57-962FBBB4199A}"/>
                </a:ext>
              </a:extLst>
            </p:cNvPr>
            <p:cNvSpPr txBox="1"/>
            <p:nvPr/>
          </p:nvSpPr>
          <p:spPr>
            <a:xfrm>
              <a:off x="1566295" y="2364618"/>
              <a:ext cx="9722136" cy="268814"/>
            </a:xfrm>
            <a:prstGeom prst="rect">
              <a:avLst/>
            </a:prstGeom>
            <a:noFill/>
            <a:ln>
              <a:solidFill>
                <a:srgbClr val="002060"/>
              </a:solidFill>
            </a:ln>
          </p:spPr>
          <p:txBody>
            <a:bodyPr wrap="square">
              <a:spAutoFit/>
            </a:bodyPr>
            <a:lstStyle/>
            <a:p>
              <a:r>
                <a:rPr lang="en-US" dirty="0">
                  <a:latin typeface="Roboto" panose="02000000000000000000" pitchFamily="2" charset="0"/>
                  <a:ea typeface="Roboto" panose="02000000000000000000" pitchFamily="2" charset="0"/>
                </a:rPr>
                <a:t>1 Seed Tracking and Tracing System deployed, 5000 seed actors able to access and use the STTS, and Assorted ICT required to manage and use the system procured </a:t>
              </a:r>
              <a:endParaRPr lang="en-IN" dirty="0">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1539472" y="3122456"/>
              <a:ext cx="9722136" cy="384020"/>
            </a:xfrm>
            <a:prstGeom prst="rect">
              <a:avLst/>
            </a:prstGeom>
            <a:noFill/>
            <a:ln>
              <a:solidFill>
                <a:schemeClr val="accent4">
                  <a:lumMod val="75000"/>
                </a:schemeClr>
              </a:solidFill>
            </a:ln>
          </p:spPr>
          <p:txBody>
            <a:bodyPr wrap="square">
              <a:spAutoFit/>
            </a:bodyPr>
            <a:lstStyle/>
            <a:p>
              <a:r>
                <a:rPr lang="en-US" dirty="0">
                  <a:latin typeface="Roboto" panose="02000000000000000000" pitchFamily="2" charset="0"/>
                  <a:ea typeface="Roboto" panose="02000000000000000000" pitchFamily="2" charset="0"/>
                </a:rPr>
                <a:t>Establishment of 144 sub-county-based AI sub centres (delivery of AI inputs to the community, synchronization and artificial insemination, train 2 AI technicians per sub county, AI kits,  and Assorted Reproductive Hormones)</a:t>
              </a: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0" y="287304"/>
            <a:ext cx="12192000" cy="553998"/>
          </a:xfrm>
          <a:prstGeom prst="rect">
            <a:avLst/>
          </a:prstGeom>
          <a:noFill/>
        </p:spPr>
        <p:txBody>
          <a:bodyPr wrap="square" rtlCol="0">
            <a:spAutoFit/>
          </a:bodyPr>
          <a:lstStyle/>
          <a:p>
            <a:pPr algn="ctr"/>
            <a:r>
              <a:rPr lang="en-IN" sz="3000" b="1" dirty="0">
                <a:latin typeface="Roboto" panose="02000000000000000000" pitchFamily="2" charset="0"/>
                <a:ea typeface="Roboto" panose="02000000000000000000" pitchFamily="2" charset="0"/>
                <a:cs typeface="+mj-cs"/>
              </a:rPr>
              <a:t>Sub-component 1.2: Key Investments </a:t>
            </a:r>
          </a:p>
        </p:txBody>
      </p:sp>
      <p:sp>
        <p:nvSpPr>
          <p:cNvPr id="29" name="TextBox 28">
            <a:extLst>
              <a:ext uri="{FF2B5EF4-FFF2-40B4-BE49-F238E27FC236}">
                <a16:creationId xmlns:a16="http://schemas.microsoft.com/office/drawing/2014/main" id="{FD480776-2383-4302-A955-7810BE7E65A1}"/>
              </a:ext>
            </a:extLst>
          </p:cNvPr>
          <p:cNvSpPr txBox="1"/>
          <p:nvPr/>
        </p:nvSpPr>
        <p:spPr>
          <a:xfrm>
            <a:off x="1503577" y="2927773"/>
            <a:ext cx="9903192" cy="923330"/>
          </a:xfrm>
          <a:prstGeom prst="rect">
            <a:avLst/>
          </a:prstGeom>
          <a:noFill/>
          <a:ln>
            <a:solidFill>
              <a:srgbClr val="7030A0"/>
            </a:solidFill>
          </a:ln>
        </p:spPr>
        <p:txBody>
          <a:bodyPr wrap="square">
            <a:spAutoFit/>
          </a:bodyPr>
          <a:lstStyle/>
          <a:p>
            <a:r>
              <a:rPr lang="en-US" dirty="0">
                <a:latin typeface="Roboto" panose="02000000000000000000" pitchFamily="2" charset="0"/>
                <a:ea typeface="Roboto" panose="02000000000000000000" pitchFamily="2" charset="0"/>
              </a:rPr>
              <a:t>Enhance animal disease detection, diagnosis and response through an efficient national animal laboratory system. A national laboratory system for collection, processing, dispatch, analysis of samples and dissemination of results </a:t>
            </a:r>
          </a:p>
        </p:txBody>
      </p:sp>
      <p:sp>
        <p:nvSpPr>
          <p:cNvPr id="30" name="TextBox 29">
            <a:extLst>
              <a:ext uri="{FF2B5EF4-FFF2-40B4-BE49-F238E27FC236}">
                <a16:creationId xmlns:a16="http://schemas.microsoft.com/office/drawing/2014/main" id="{A9144831-D3DE-4B2E-82ED-9B8B4866CDAD}"/>
              </a:ext>
            </a:extLst>
          </p:cNvPr>
          <p:cNvSpPr txBox="1"/>
          <p:nvPr/>
        </p:nvSpPr>
        <p:spPr>
          <a:xfrm>
            <a:off x="1534480" y="5093467"/>
            <a:ext cx="9903190" cy="369332"/>
          </a:xfrm>
          <a:prstGeom prst="rect">
            <a:avLst/>
          </a:prstGeom>
          <a:noFill/>
          <a:ln>
            <a:solidFill>
              <a:schemeClr val="accent1">
                <a:lumMod val="75000"/>
              </a:schemeClr>
            </a:solidFill>
          </a:ln>
        </p:spPr>
        <p:txBody>
          <a:bodyPr wrap="square">
            <a:spAutoFit/>
          </a:bodyPr>
          <a:lstStyle/>
          <a:p>
            <a:r>
              <a:rPr lang="en-US" dirty="0">
                <a:latin typeface="Roboto" panose="02000000000000000000" pitchFamily="2" charset="0"/>
                <a:ea typeface="Roboto" panose="02000000000000000000" pitchFamily="2" charset="0"/>
              </a:rPr>
              <a:t>Support to inspection, verification, and certification made for the 5 years of the project</a:t>
            </a:r>
          </a:p>
        </p:txBody>
      </p:sp>
      <p:sp>
        <p:nvSpPr>
          <p:cNvPr id="15" name="TextBox 14">
            <a:extLst>
              <a:ext uri="{FF2B5EF4-FFF2-40B4-BE49-F238E27FC236}">
                <a16:creationId xmlns:a16="http://schemas.microsoft.com/office/drawing/2014/main" id="{34F9A5ED-233A-4D0D-AE2B-4EA19D7B88E7}"/>
              </a:ext>
            </a:extLst>
          </p:cNvPr>
          <p:cNvSpPr txBox="1"/>
          <p:nvPr/>
        </p:nvSpPr>
        <p:spPr>
          <a:xfrm>
            <a:off x="723918" y="3961574"/>
            <a:ext cx="806953" cy="646331"/>
          </a:xfrm>
          <a:prstGeom prst="rect">
            <a:avLst/>
          </a:prstGeom>
          <a:noFill/>
        </p:spPr>
        <p:txBody>
          <a:bodyPr wrap="square" rtlCol="0">
            <a:spAutoFit/>
          </a:bodyPr>
          <a:lstStyle/>
          <a:p>
            <a:pPr algn="ctr"/>
            <a:r>
              <a:rPr lang="en-US" altLang="ko-KR" sz="3600" b="1" dirty="0">
                <a:solidFill>
                  <a:srgbClr val="00B050"/>
                </a:solidFill>
                <a:latin typeface="Georgia Pro Cond" panose="02040506050405020303" pitchFamily="18" charset="0"/>
              </a:rPr>
              <a:t>05</a:t>
            </a:r>
            <a:endParaRPr lang="ko-KR" altLang="en-US" sz="3600" b="1" dirty="0">
              <a:solidFill>
                <a:srgbClr val="00B050"/>
              </a:solidFill>
              <a:latin typeface="Georgia Pro Cond" panose="02040506050405020303" pitchFamily="18" charset="0"/>
            </a:endParaRPr>
          </a:p>
        </p:txBody>
      </p:sp>
      <p:sp>
        <p:nvSpPr>
          <p:cNvPr id="16" name="TextBox 15">
            <a:extLst>
              <a:ext uri="{FF2B5EF4-FFF2-40B4-BE49-F238E27FC236}">
                <a16:creationId xmlns:a16="http://schemas.microsoft.com/office/drawing/2014/main" id="{0F74425F-A662-4420-B915-BA08307873C7}"/>
              </a:ext>
            </a:extLst>
          </p:cNvPr>
          <p:cNvSpPr txBox="1"/>
          <p:nvPr/>
        </p:nvSpPr>
        <p:spPr>
          <a:xfrm>
            <a:off x="740286" y="4944283"/>
            <a:ext cx="806953" cy="646331"/>
          </a:xfrm>
          <a:prstGeom prst="rect">
            <a:avLst/>
          </a:prstGeom>
          <a:noFill/>
        </p:spPr>
        <p:txBody>
          <a:bodyPr wrap="square" rtlCol="0">
            <a:spAutoFit/>
          </a:bodyPr>
          <a:lstStyle/>
          <a:p>
            <a:pPr algn="ctr"/>
            <a:r>
              <a:rPr lang="en-US" altLang="ko-KR" sz="3600" b="1" dirty="0">
                <a:solidFill>
                  <a:srgbClr val="FFC000"/>
                </a:solidFill>
                <a:latin typeface="Georgia Pro Cond" panose="02040506050405020303" pitchFamily="18" charset="0"/>
              </a:rPr>
              <a:t>06</a:t>
            </a:r>
            <a:endParaRPr lang="ko-KR" altLang="en-US" sz="3600" b="1" dirty="0">
              <a:solidFill>
                <a:srgbClr val="FFC000"/>
              </a:solidFill>
              <a:latin typeface="Georgia Pro Cond" panose="02040506050405020303" pitchFamily="18" charset="0"/>
            </a:endParaRPr>
          </a:p>
        </p:txBody>
      </p:sp>
      <p:sp>
        <p:nvSpPr>
          <p:cNvPr id="20" name="Rectangle 19">
            <a:extLst>
              <a:ext uri="{FF2B5EF4-FFF2-40B4-BE49-F238E27FC236}">
                <a16:creationId xmlns:a16="http://schemas.microsoft.com/office/drawing/2014/main" id="{1B8211D3-E58A-4D8D-89E1-42E9AF01AAD4}"/>
              </a:ext>
            </a:extLst>
          </p:cNvPr>
          <p:cNvSpPr/>
          <p:nvPr/>
        </p:nvSpPr>
        <p:spPr>
          <a:xfrm>
            <a:off x="699272" y="5739798"/>
            <a:ext cx="10724300" cy="1015663"/>
          </a:xfrm>
          <a:prstGeom prst="rect">
            <a:avLst/>
          </a:prstGeom>
          <a:solidFill>
            <a:schemeClr val="tx1">
              <a:lumMod val="75000"/>
              <a:lumOff val="2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boto"/>
                <a:ea typeface="+mn-ea"/>
                <a:cs typeface="+mn-cs"/>
              </a:rPr>
              <a:t>The Investments in these sub-components address the presidential directive dated May 31</a:t>
            </a:r>
            <a:r>
              <a:rPr kumimoji="0" lang="en-US" sz="2000" b="1" i="0" u="none" strike="noStrike" kern="1200" cap="none" spc="0" normalizeH="0" baseline="30000" noProof="0" dirty="0">
                <a:ln>
                  <a:noFill/>
                </a:ln>
                <a:solidFill>
                  <a:prstClr val="white"/>
                </a:solidFill>
                <a:effectLst/>
                <a:uLnTx/>
                <a:uFillTx/>
                <a:latin typeface="Roboto"/>
                <a:ea typeface="+mn-ea"/>
                <a:cs typeface="+mn-cs"/>
              </a:rPr>
              <a:t>st</a:t>
            </a:r>
            <a:r>
              <a:rPr kumimoji="0" lang="en-US" sz="2000" b="1" i="0" u="none" strike="noStrike" kern="1200" cap="none" spc="0" normalizeH="0" baseline="0" noProof="0" dirty="0">
                <a:ln>
                  <a:noFill/>
                </a:ln>
                <a:solidFill>
                  <a:prstClr val="white"/>
                </a:solidFill>
                <a:effectLst/>
                <a:uLnTx/>
                <a:uFillTx/>
                <a:latin typeface="Roboto"/>
                <a:ea typeface="+mn-ea"/>
                <a:cs typeface="+mn-cs"/>
              </a:rPr>
              <a:t>  2022 Page 2-3 on 1) </a:t>
            </a:r>
            <a:r>
              <a:rPr lang="en-US" sz="2000" b="1" dirty="0">
                <a:solidFill>
                  <a:prstClr val="white"/>
                </a:solidFill>
                <a:latin typeface="Roboto"/>
              </a:rPr>
              <a:t>Animal breeding  and use of the Artificial Insemination services at the subcounty</a:t>
            </a:r>
            <a:r>
              <a:rPr kumimoji="0" lang="en-US" sz="2000" b="1" i="0" u="none" strike="noStrike" kern="1200" cap="none" spc="0" normalizeH="0" baseline="0" noProof="0" dirty="0">
                <a:ln>
                  <a:noFill/>
                </a:ln>
                <a:solidFill>
                  <a:prstClr val="white"/>
                </a:solidFill>
                <a:effectLst/>
                <a:uLnTx/>
                <a:uFillTx/>
                <a:latin typeface="Roboto"/>
                <a:ea typeface="+mn-ea"/>
                <a:cs typeface="+mn-cs"/>
              </a:rPr>
              <a:t> and 2) Disease Control</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71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826940" y="719895"/>
            <a:ext cx="10538117" cy="3820539"/>
            <a:chOff x="876453" y="1892462"/>
            <a:chExt cx="10538117" cy="2038895"/>
          </a:xfrm>
        </p:grpSpPr>
        <p:sp>
          <p:nvSpPr>
            <p:cNvPr id="5" name="TextBox 4">
              <a:extLst>
                <a:ext uri="{FF2B5EF4-FFF2-40B4-BE49-F238E27FC236}">
                  <a16:creationId xmlns:a16="http://schemas.microsoft.com/office/drawing/2014/main" id="{DD7069D1-E934-47A8-811B-6DABE70F351E}"/>
                </a:ext>
              </a:extLst>
            </p:cNvPr>
            <p:cNvSpPr txBox="1"/>
            <p:nvPr/>
          </p:nvSpPr>
          <p:spPr>
            <a:xfrm>
              <a:off x="876454" y="1914932"/>
              <a:ext cx="806953" cy="646331"/>
            </a:xfrm>
            <a:prstGeom prst="rect">
              <a:avLst/>
            </a:prstGeom>
            <a:noFill/>
          </p:spPr>
          <p:txBody>
            <a:bodyPr wrap="square" rtlCol="0">
              <a:spAutoFit/>
            </a:bodyPr>
            <a:lstStyle/>
            <a:p>
              <a:pPr algn="ctr"/>
              <a:r>
                <a:rPr lang="en-US" altLang="ko-KR" sz="3600" b="1" dirty="0">
                  <a:solidFill>
                    <a:schemeClr val="accent1"/>
                  </a:solidFill>
                  <a:latin typeface="Georgia Pro Cond" panose="02040506050405020303" pitchFamily="18" charset="0"/>
                </a:rPr>
                <a:t>01</a:t>
              </a:r>
              <a:endParaRPr lang="ko-KR" altLang="en-US" sz="3600" b="1" dirty="0">
                <a:solidFill>
                  <a:schemeClr val="accent1"/>
                </a:solidFill>
                <a:latin typeface="Georgia Pro Cond" panose="02040506050405020303" pitchFamily="18" charset="0"/>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905068" y="2318862"/>
              <a:ext cx="806953" cy="646331"/>
            </a:xfrm>
            <a:prstGeom prst="rect">
              <a:avLst/>
            </a:prstGeom>
            <a:noFill/>
          </p:spPr>
          <p:txBody>
            <a:bodyPr wrap="square" rtlCol="0">
              <a:spAutoFit/>
            </a:bodyPr>
            <a:lstStyle/>
            <a:p>
              <a:pPr algn="ctr"/>
              <a:r>
                <a:rPr lang="en-US" altLang="ko-KR" sz="3600" b="1" dirty="0">
                  <a:solidFill>
                    <a:schemeClr val="accent2"/>
                  </a:solidFill>
                  <a:latin typeface="Georgia Pro Cond" panose="02040506050405020303" pitchFamily="18" charset="0"/>
                </a:rPr>
                <a:t>02</a:t>
              </a:r>
              <a:endParaRPr lang="ko-KR" altLang="en-US" sz="3600" b="1" dirty="0">
                <a:solidFill>
                  <a:schemeClr val="accent2"/>
                </a:solidFill>
                <a:latin typeface="Georgia Pro Cond" panose="02040506050405020303" pitchFamily="18" charset="0"/>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76453" y="2694768"/>
              <a:ext cx="806953" cy="646331"/>
            </a:xfrm>
            <a:prstGeom prst="rect">
              <a:avLst/>
            </a:prstGeom>
            <a:noFill/>
          </p:spPr>
          <p:txBody>
            <a:bodyPr wrap="square" rtlCol="0">
              <a:spAutoFit/>
            </a:bodyPr>
            <a:lstStyle/>
            <a:p>
              <a:pPr algn="ctr"/>
              <a:r>
                <a:rPr lang="en-US" altLang="ko-KR" sz="3600" b="1" dirty="0">
                  <a:solidFill>
                    <a:schemeClr val="accent3"/>
                  </a:solidFill>
                  <a:latin typeface="Georgia Pro Cond" panose="02040506050405020303" pitchFamily="18" charset="0"/>
                </a:rPr>
                <a:t>03</a:t>
              </a:r>
              <a:endParaRPr lang="ko-KR" altLang="en-US" sz="3600" b="1" dirty="0">
                <a:solidFill>
                  <a:schemeClr val="accent3"/>
                </a:solidFill>
                <a:latin typeface="Georgia Pro Cond" panose="02040506050405020303" pitchFamily="18" charset="0"/>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1024706" y="3285026"/>
              <a:ext cx="806953" cy="646331"/>
            </a:xfrm>
            <a:prstGeom prst="rect">
              <a:avLst/>
            </a:prstGeom>
            <a:noFill/>
          </p:spPr>
          <p:txBody>
            <a:bodyPr wrap="square" rtlCol="0">
              <a:spAutoFit/>
            </a:bodyPr>
            <a:lstStyle/>
            <a:p>
              <a:pPr algn="ctr"/>
              <a:r>
                <a:rPr lang="en-US" altLang="ko-KR" sz="3600" b="1" dirty="0">
                  <a:solidFill>
                    <a:schemeClr val="accent4"/>
                  </a:solidFill>
                  <a:latin typeface="Georgia Pro Cond" panose="02040506050405020303" pitchFamily="18" charset="0"/>
                </a:rPr>
                <a:t>04</a:t>
              </a:r>
              <a:endParaRPr lang="ko-KR" altLang="en-US" sz="3600" b="1" dirty="0">
                <a:solidFill>
                  <a:schemeClr val="accent4"/>
                </a:solidFill>
                <a:latin typeface="Georgia Pro Cond" panose="02040506050405020303" pitchFamily="18" charset="0"/>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1951300" y="1892462"/>
              <a:ext cx="9434658" cy="445533"/>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Acquire and establish new weather monitoring stations (37 AWS and 30 manual stations) and Rehabilitate and upgrade the existing 30 weather stations </a:t>
              </a:r>
              <a:endParaRPr lang="en-IN" dirty="0">
                <a:latin typeface="Roboto" panose="02000000000000000000" pitchFamily="2" charset="0"/>
                <a:ea typeface="Roboto" panose="02000000000000000000" pitchFamily="2" charset="0"/>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1951300" y="2215692"/>
              <a:ext cx="9434658" cy="492751"/>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Upgrade and operationalize Weather Information Dissemination System (WIDS) using ICT platforms such as cell phones, websites, etc to disseminate agro-meteorological information. </a:t>
              </a:r>
              <a:endParaRPr lang="en-IN" dirty="0">
                <a:latin typeface="Roboto" panose="02000000000000000000" pitchFamily="2" charset="0"/>
                <a:ea typeface="Roboto" panose="02000000000000000000" pitchFamily="2" charset="0"/>
              </a:endParaRPr>
            </a:p>
          </p:txBody>
        </p:sp>
        <p:sp>
          <p:nvSpPr>
            <p:cNvPr id="39" name="TextBox 38">
              <a:extLst>
                <a:ext uri="{FF2B5EF4-FFF2-40B4-BE49-F238E27FC236}">
                  <a16:creationId xmlns:a16="http://schemas.microsoft.com/office/drawing/2014/main" id="{ADE24298-F223-418D-8F57-962FBBB4199A}"/>
                </a:ext>
              </a:extLst>
            </p:cNvPr>
            <p:cNvSpPr txBox="1"/>
            <p:nvPr/>
          </p:nvSpPr>
          <p:spPr>
            <a:xfrm>
              <a:off x="1979912" y="2697646"/>
              <a:ext cx="9434657" cy="640576"/>
            </a:xfrm>
            <a:prstGeom prst="rect">
              <a:avLst/>
            </a:prstGeom>
            <a:noFill/>
          </p:spPr>
          <p:txBody>
            <a:bodyPr wrap="square">
              <a:spAutoFit/>
            </a:bodyPr>
            <a:lstStyle/>
            <a:p>
              <a:pPr algn="just"/>
              <a:r>
                <a:rPr lang="en-US" dirty="0">
                  <a:latin typeface="Roboto" panose="02000000000000000000" pitchFamily="2" charset="0"/>
                  <a:ea typeface="Roboto" panose="02000000000000000000" pitchFamily="2" charset="0"/>
                </a:rPr>
                <a:t>Build capacity of district extension staff, district farmers associations, farmers groups, women groups, youth groups, community leaders, NGOs, CBOs,CSOs, media and seed companies as weather information dissemination champions in the interpretation of weather forecast</a:t>
              </a:r>
              <a:endParaRPr lang="en-IN" dirty="0">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1979913" y="3321672"/>
              <a:ext cx="9434657" cy="492751"/>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Set up climate information champions to participate in the multistakeholder platforms for development of area specific advisories that support farmers in planning and decision making across all the 18 Zones</a:t>
              </a:r>
              <a:endParaRPr lang="en-IN" dirty="0">
                <a:latin typeface="Roboto" panose="02000000000000000000" pitchFamily="2" charset="0"/>
                <a:ea typeface="Roboto" panose="02000000000000000000" pitchFamily="2" charset="0"/>
              </a:endParaRP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0" y="190791"/>
            <a:ext cx="12192000" cy="553998"/>
          </a:xfrm>
          <a:prstGeom prst="rect">
            <a:avLst/>
          </a:prstGeom>
          <a:noFill/>
        </p:spPr>
        <p:txBody>
          <a:bodyPr wrap="square" rtlCol="0">
            <a:spAutoFit/>
          </a:bodyPr>
          <a:lstStyle/>
          <a:p>
            <a:pPr algn="ctr"/>
            <a:r>
              <a:rPr lang="en-IN" sz="3000" b="1" dirty="0">
                <a:latin typeface="Roboto" panose="02000000000000000000" pitchFamily="2" charset="0"/>
                <a:ea typeface="Roboto" panose="02000000000000000000" pitchFamily="2" charset="0"/>
                <a:cs typeface="+mj-cs"/>
              </a:rPr>
              <a:t>The Key investments in Subcomponent 1.3</a:t>
            </a:r>
          </a:p>
        </p:txBody>
      </p:sp>
      <p:sp>
        <p:nvSpPr>
          <p:cNvPr id="29" name="TextBox 28">
            <a:extLst>
              <a:ext uri="{FF2B5EF4-FFF2-40B4-BE49-F238E27FC236}">
                <a16:creationId xmlns:a16="http://schemas.microsoft.com/office/drawing/2014/main" id="{665706D1-C15E-4999-A239-658968A5FB53}"/>
              </a:ext>
            </a:extLst>
          </p:cNvPr>
          <p:cNvSpPr txBox="1"/>
          <p:nvPr/>
        </p:nvSpPr>
        <p:spPr>
          <a:xfrm>
            <a:off x="1930400" y="4339782"/>
            <a:ext cx="9434657" cy="646331"/>
          </a:xfrm>
          <a:prstGeom prst="rect">
            <a:avLst/>
          </a:prstGeom>
          <a:noFill/>
        </p:spPr>
        <p:txBody>
          <a:bodyPr wrap="square">
            <a:spAutoFit/>
          </a:bodyPr>
          <a:lstStyle/>
          <a:p>
            <a:r>
              <a:rPr lang="en-US" dirty="0">
                <a:latin typeface="Roboto" panose="02000000000000000000" pitchFamily="2" charset="0"/>
                <a:ea typeface="Roboto" panose="02000000000000000000" pitchFamily="2" charset="0"/>
              </a:rPr>
              <a:t>Establish soil organic carbon monitoring reporting and verification system to track implementation, adoption and impact of TIMPs</a:t>
            </a:r>
            <a:endParaRPr lang="en-IN" dirty="0">
              <a:latin typeface="Roboto" panose="02000000000000000000" pitchFamily="2" charset="0"/>
              <a:ea typeface="Roboto" panose="02000000000000000000" pitchFamily="2" charset="0"/>
            </a:endParaRPr>
          </a:p>
        </p:txBody>
      </p:sp>
      <p:sp>
        <p:nvSpPr>
          <p:cNvPr id="30" name="TextBox 29">
            <a:extLst>
              <a:ext uri="{FF2B5EF4-FFF2-40B4-BE49-F238E27FC236}">
                <a16:creationId xmlns:a16="http://schemas.microsoft.com/office/drawing/2014/main" id="{A57BD7C0-1B4E-4F44-8DA9-F3437C28537A}"/>
              </a:ext>
            </a:extLst>
          </p:cNvPr>
          <p:cNvSpPr txBox="1"/>
          <p:nvPr/>
        </p:nvSpPr>
        <p:spPr>
          <a:xfrm>
            <a:off x="975192" y="4339782"/>
            <a:ext cx="806953" cy="646331"/>
          </a:xfrm>
          <a:prstGeom prst="rect">
            <a:avLst/>
          </a:prstGeom>
          <a:noFill/>
        </p:spPr>
        <p:txBody>
          <a:bodyPr wrap="square" rtlCol="0">
            <a:spAutoFit/>
          </a:bodyPr>
          <a:lstStyle/>
          <a:p>
            <a:pPr algn="ctr"/>
            <a:r>
              <a:rPr lang="en-US" altLang="ko-KR" sz="3600" b="1" dirty="0">
                <a:solidFill>
                  <a:srgbClr val="002060"/>
                </a:solidFill>
                <a:latin typeface="Georgia Pro Cond" panose="02040506050405020303" pitchFamily="18" charset="0"/>
              </a:rPr>
              <a:t>05</a:t>
            </a:r>
            <a:endParaRPr lang="ko-KR" altLang="en-US" sz="3600" b="1" dirty="0">
              <a:solidFill>
                <a:srgbClr val="002060"/>
              </a:solidFill>
              <a:latin typeface="Georgia Pro Cond" panose="02040506050405020303" pitchFamily="18" charset="0"/>
            </a:endParaRPr>
          </a:p>
        </p:txBody>
      </p:sp>
      <p:sp>
        <p:nvSpPr>
          <p:cNvPr id="14" name="Rectangle 13">
            <a:extLst>
              <a:ext uri="{FF2B5EF4-FFF2-40B4-BE49-F238E27FC236}">
                <a16:creationId xmlns:a16="http://schemas.microsoft.com/office/drawing/2014/main" id="{37210119-9B91-433F-AA05-3D90A8826AA6}"/>
              </a:ext>
            </a:extLst>
          </p:cNvPr>
          <p:cNvSpPr/>
          <p:nvPr/>
        </p:nvSpPr>
        <p:spPr>
          <a:xfrm>
            <a:off x="975192" y="5314540"/>
            <a:ext cx="10724300" cy="1015663"/>
          </a:xfrm>
          <a:prstGeom prst="rect">
            <a:avLst/>
          </a:prstGeom>
          <a:solidFill>
            <a:schemeClr val="tx1">
              <a:lumMod val="75000"/>
              <a:lumOff val="2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boto"/>
                <a:ea typeface="+mn-ea"/>
                <a:cs typeface="+mn-cs"/>
              </a:rPr>
              <a:t>The Investments in these sub-component address the presidential directive dated 31</a:t>
            </a:r>
            <a:r>
              <a:rPr kumimoji="0" lang="en-US" sz="2000" b="1" i="0" u="none" strike="noStrike" kern="1200" cap="none" spc="0" normalizeH="0" baseline="30000" noProof="0" dirty="0">
                <a:ln>
                  <a:noFill/>
                </a:ln>
                <a:solidFill>
                  <a:prstClr val="white"/>
                </a:solidFill>
                <a:effectLst/>
                <a:uLnTx/>
                <a:uFillTx/>
                <a:latin typeface="Roboto"/>
                <a:ea typeface="+mn-ea"/>
                <a:cs typeface="+mn-cs"/>
              </a:rPr>
              <a:t>st</a:t>
            </a:r>
            <a:r>
              <a:rPr kumimoji="0" lang="en-US" sz="2000" b="1" i="0" u="none" strike="noStrike" kern="1200" cap="none" spc="0" normalizeH="0" baseline="0" noProof="0" dirty="0">
                <a:ln>
                  <a:noFill/>
                </a:ln>
                <a:solidFill>
                  <a:prstClr val="white"/>
                </a:solidFill>
                <a:effectLst/>
                <a:uLnTx/>
                <a:uFillTx/>
                <a:latin typeface="Roboto"/>
                <a:ea typeface="+mn-ea"/>
                <a:cs typeface="+mn-cs"/>
              </a:rPr>
              <a:t>  May 2022 Page 4 on Farmer Education and Mobilization. It’s a key steps to precision agriculture or farming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369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796459" y="737770"/>
            <a:ext cx="11161861" cy="4921350"/>
            <a:chOff x="876452" y="1806702"/>
            <a:chExt cx="10599081" cy="3964952"/>
          </a:xfrm>
        </p:grpSpPr>
        <p:sp>
          <p:nvSpPr>
            <p:cNvPr id="5" name="TextBox 4">
              <a:extLst>
                <a:ext uri="{FF2B5EF4-FFF2-40B4-BE49-F238E27FC236}">
                  <a16:creationId xmlns:a16="http://schemas.microsoft.com/office/drawing/2014/main" id="{DD7069D1-E934-47A8-811B-6DABE70F351E}"/>
                </a:ext>
              </a:extLst>
            </p:cNvPr>
            <p:cNvSpPr txBox="1"/>
            <p:nvPr/>
          </p:nvSpPr>
          <p:spPr>
            <a:xfrm>
              <a:off x="894904" y="1806702"/>
              <a:ext cx="806953" cy="646331"/>
            </a:xfrm>
            <a:prstGeom prst="rect">
              <a:avLst/>
            </a:prstGeom>
            <a:noFill/>
            <a:ln>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rPr>
                <a:t>01</a:t>
              </a:r>
              <a:endParaRPr kumimoji="0" lang="ko-KR" altLang="en-US"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876453" y="2417690"/>
              <a:ext cx="806953" cy="646331"/>
            </a:xfrm>
            <a:prstGeom prst="rect">
              <a:avLst/>
            </a:prstGeom>
            <a:noFill/>
            <a:ln>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rPr>
                <a:t>02</a:t>
              </a:r>
              <a:endParaRPr kumimoji="0" lang="ko-KR" altLang="en-US"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76452" y="3019445"/>
              <a:ext cx="806953" cy="646331"/>
            </a:xfrm>
            <a:prstGeom prst="rect">
              <a:avLst/>
            </a:prstGeom>
            <a:noFill/>
            <a:ln>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rPr>
                <a:t>03</a:t>
              </a:r>
              <a:endParaRPr kumimoji="0" lang="ko-KR" altLang="en-US"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892747" y="3645617"/>
              <a:ext cx="806953" cy="646331"/>
            </a:xfrm>
            <a:prstGeom prst="rect">
              <a:avLst/>
            </a:prstGeom>
            <a:noFill/>
            <a:ln>
              <a:solidFill>
                <a:srgbClr val="92D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rPr>
                <a:t>04</a:t>
              </a:r>
              <a:endParaRPr kumimoji="0" lang="ko-KR" altLang="en-US"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2051031" y="1858209"/>
              <a:ext cx="9424502" cy="77616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Develop and refurbish  infrastructure for technology multiplication of animal genetic resources at 4 Animal Genetic Resources Centers (AnGRCs) (Serere, Rubona, Aswa, Maruzi)</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2051031" y="2446302"/>
              <a:ext cx="9363539" cy="54331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Procure 12 Mobile Assisted Reproductive Technology (ART) laboratory and equipment to support Community Breeding</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9" name="TextBox 38">
              <a:extLst>
                <a:ext uri="{FF2B5EF4-FFF2-40B4-BE49-F238E27FC236}">
                  <a16:creationId xmlns:a16="http://schemas.microsoft.com/office/drawing/2014/main" id="{ADE24298-F223-418D-8F57-962FBBB4199A}"/>
                </a:ext>
              </a:extLst>
            </p:cNvPr>
            <p:cNvSpPr txBox="1"/>
            <p:nvPr/>
          </p:nvSpPr>
          <p:spPr>
            <a:xfrm>
              <a:off x="2132312" y="3205728"/>
              <a:ext cx="9140019" cy="2587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2051030" y="3656052"/>
              <a:ext cx="9363539" cy="520725"/>
            </a:xfrm>
            <a:prstGeom prst="rect">
              <a:avLst/>
            </a:prstGeom>
            <a:noFill/>
            <a:ln>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Refurbish 4 regional feed equipment for formulating feed at </a:t>
              </a:r>
              <a:r>
                <a:rPr lang="en-US" dirty="0">
                  <a:solidFill>
                    <a:prstClr val="black"/>
                  </a:solidFill>
                  <a:latin typeface="Roboto" panose="02000000000000000000" pitchFamily="2" charset="0"/>
                  <a:ea typeface="Roboto" panose="02000000000000000000" pitchFamily="2" charset="0"/>
                </a:rPr>
                <a:t>regions</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and Develop 4private seed hatcheries at the regions under </a:t>
              </a:r>
              <a:r>
                <a:rPr kumimoji="0" lang="en-US"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ppp</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arrangements</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41" name="Shape 3619">
              <a:extLst>
                <a:ext uri="{FF2B5EF4-FFF2-40B4-BE49-F238E27FC236}">
                  <a16:creationId xmlns:a16="http://schemas.microsoft.com/office/drawing/2014/main" id="{1A1E7461-C018-469F-B626-122F8DB06F07}"/>
                </a:ext>
              </a:extLst>
            </p:cNvPr>
            <p:cNvSpPr/>
            <p:nvPr/>
          </p:nvSpPr>
          <p:spPr>
            <a:xfrm>
              <a:off x="3742022" y="5399021"/>
              <a:ext cx="455445" cy="372633"/>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Shape 3664">
              <a:extLst>
                <a:ext uri="{FF2B5EF4-FFF2-40B4-BE49-F238E27FC236}">
                  <a16:creationId xmlns:a16="http://schemas.microsoft.com/office/drawing/2014/main" id="{53A44A64-BA81-4526-ADD1-A47B44C2A4A6}"/>
                </a:ext>
              </a:extLst>
            </p:cNvPr>
            <p:cNvSpPr/>
            <p:nvPr/>
          </p:nvSpPr>
          <p:spPr>
            <a:xfrm>
              <a:off x="3742022" y="3129627"/>
              <a:ext cx="455445" cy="455443"/>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bg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0" y="287304"/>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Sub component 1.4 Key Planned Investments</a:t>
            </a:r>
          </a:p>
        </p:txBody>
      </p:sp>
      <p:sp>
        <p:nvSpPr>
          <p:cNvPr id="29" name="TextBox 28">
            <a:extLst>
              <a:ext uri="{FF2B5EF4-FFF2-40B4-BE49-F238E27FC236}">
                <a16:creationId xmlns:a16="http://schemas.microsoft.com/office/drawing/2014/main" id="{C0BF1D35-EE49-4936-A9ED-D43EF1EE3A17}"/>
              </a:ext>
            </a:extLst>
          </p:cNvPr>
          <p:cNvSpPr txBox="1"/>
          <p:nvPr/>
        </p:nvSpPr>
        <p:spPr>
          <a:xfrm>
            <a:off x="1971038" y="2201860"/>
            <a:ext cx="9363539" cy="646331"/>
          </a:xfrm>
          <a:prstGeom prst="rect">
            <a:avLst/>
          </a:prstGeom>
          <a:noFill/>
          <a:ln>
            <a:solidFill>
              <a:schemeClr val="accent3">
                <a:lumMod val="60000"/>
                <a:lumOff val="40000"/>
              </a:schemeClr>
            </a:solidFill>
          </a:ln>
        </p:spPr>
        <p:txBody>
          <a:bodyPr wrap="square">
            <a:spAutoFit/>
          </a:bodyPr>
          <a:lstStyle/>
          <a:p>
            <a:r>
              <a:rPr lang="en-US" dirty="0">
                <a:latin typeface="Roboto" panose="02000000000000000000" pitchFamily="2" charset="0"/>
                <a:ea typeface="Roboto" panose="02000000000000000000" pitchFamily="2" charset="0"/>
              </a:rPr>
              <a:t>Construct and/or operationalize 3 Regional livestock cattle pests and disease diagnostic laboratories and 69 District Laboratories</a:t>
            </a:r>
            <a:r>
              <a:rPr lang="en-US" dirty="0"/>
              <a:t>.</a:t>
            </a:r>
            <a:endParaRPr lang="en-GB" dirty="0"/>
          </a:p>
        </p:txBody>
      </p:sp>
      <p:sp>
        <p:nvSpPr>
          <p:cNvPr id="30" name="TextBox 29">
            <a:extLst>
              <a:ext uri="{FF2B5EF4-FFF2-40B4-BE49-F238E27FC236}">
                <a16:creationId xmlns:a16="http://schemas.microsoft.com/office/drawing/2014/main" id="{EEAA1BEF-4F78-400E-8574-A87DAD4CF9F3}"/>
              </a:ext>
            </a:extLst>
          </p:cNvPr>
          <p:cNvSpPr txBox="1"/>
          <p:nvPr/>
        </p:nvSpPr>
        <p:spPr>
          <a:xfrm>
            <a:off x="796459" y="3664737"/>
            <a:ext cx="806953" cy="64633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tx1"/>
                </a:solidFill>
                <a:effectLst/>
                <a:uLnTx/>
                <a:uFillTx/>
                <a:latin typeface="Georgia Pro Cond" panose="02040506050405020303" pitchFamily="18" charset="0"/>
                <a:ea typeface="맑은 고딕" panose="020B0503020000020004" pitchFamily="34" charset="-127"/>
                <a:cs typeface="+mn-cs"/>
              </a:rPr>
              <a:t>05</a:t>
            </a:r>
            <a:endParaRPr kumimoji="0" lang="ko-KR" altLang="en-US" sz="3600" b="1" i="0" u="none" strike="noStrike" kern="1200" cap="none" spc="0" normalizeH="0" baseline="0" noProof="0" dirty="0">
              <a:ln>
                <a:noFill/>
              </a:ln>
              <a:solidFill>
                <a:schemeClr val="tx1"/>
              </a:solidFill>
              <a:effectLst/>
              <a:uLnTx/>
              <a:uFillTx/>
              <a:latin typeface="Georgia Pro Cond" panose="02040506050405020303" pitchFamily="18" charset="0"/>
              <a:ea typeface="맑은 고딕" panose="020B0503020000020004" pitchFamily="34" charset="-127"/>
              <a:cs typeface="+mn-cs"/>
            </a:endParaRPr>
          </a:p>
        </p:txBody>
      </p:sp>
      <p:sp>
        <p:nvSpPr>
          <p:cNvPr id="31" name="TextBox 30">
            <a:extLst>
              <a:ext uri="{FF2B5EF4-FFF2-40B4-BE49-F238E27FC236}">
                <a16:creationId xmlns:a16="http://schemas.microsoft.com/office/drawing/2014/main" id="{F4B8D880-EB11-4AC5-9FDD-ED302EF629C7}"/>
              </a:ext>
            </a:extLst>
          </p:cNvPr>
          <p:cNvSpPr txBox="1"/>
          <p:nvPr/>
        </p:nvSpPr>
        <p:spPr>
          <a:xfrm>
            <a:off x="887902" y="4486274"/>
            <a:ext cx="806953" cy="646331"/>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rPr>
              <a:t>06</a:t>
            </a:r>
            <a:endParaRPr kumimoji="0" lang="ko-KR" altLang="en-US"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endParaRPr>
          </a:p>
        </p:txBody>
      </p:sp>
      <p:sp>
        <p:nvSpPr>
          <p:cNvPr id="32" name="TextBox 31">
            <a:extLst>
              <a:ext uri="{FF2B5EF4-FFF2-40B4-BE49-F238E27FC236}">
                <a16:creationId xmlns:a16="http://schemas.microsoft.com/office/drawing/2014/main" id="{E0B2740C-0B33-4269-BA76-2DDE328B3D09}"/>
              </a:ext>
            </a:extLst>
          </p:cNvPr>
          <p:cNvSpPr txBox="1"/>
          <p:nvPr/>
        </p:nvSpPr>
        <p:spPr>
          <a:xfrm>
            <a:off x="1971037" y="3668534"/>
            <a:ext cx="9363539" cy="923330"/>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Establish/Rehabilitate 7 mother gardens to support production of early generation seed of targeted value chains (coffee, banana, mangoes and citrus, cassava, cocoa and cashewnut) at ZARDIs.</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3" name="TextBox 32">
            <a:extLst>
              <a:ext uri="{FF2B5EF4-FFF2-40B4-BE49-F238E27FC236}">
                <a16:creationId xmlns:a16="http://schemas.microsoft.com/office/drawing/2014/main" id="{14C19AA9-D6DB-4C0D-B654-080B8DB1DDB4}"/>
              </a:ext>
            </a:extLst>
          </p:cNvPr>
          <p:cNvSpPr txBox="1"/>
          <p:nvPr/>
        </p:nvSpPr>
        <p:spPr>
          <a:xfrm>
            <a:off x="1971037" y="4672785"/>
            <a:ext cx="9363539" cy="646331"/>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Expand and maintain 7 irrigation facilities to support off-season seed production for target value chains at the ZARDIs</a:t>
            </a:r>
          </a:p>
        </p:txBody>
      </p:sp>
      <p:sp>
        <p:nvSpPr>
          <p:cNvPr id="34" name="TextBox 33">
            <a:extLst>
              <a:ext uri="{FF2B5EF4-FFF2-40B4-BE49-F238E27FC236}">
                <a16:creationId xmlns:a16="http://schemas.microsoft.com/office/drawing/2014/main" id="{E0617AA6-8620-452B-8B7D-6A3E282B054A}"/>
              </a:ext>
            </a:extLst>
          </p:cNvPr>
          <p:cNvSpPr txBox="1"/>
          <p:nvPr/>
        </p:nvSpPr>
        <p:spPr>
          <a:xfrm>
            <a:off x="887901" y="5151619"/>
            <a:ext cx="806953" cy="646331"/>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accent1">
                    <a:lumMod val="50000"/>
                  </a:schemeClr>
                </a:solidFill>
                <a:effectLst/>
                <a:uLnTx/>
                <a:uFillTx/>
                <a:latin typeface="Georgia Pro Cond" panose="02040506050405020303" pitchFamily="18" charset="0"/>
                <a:ea typeface="맑은 고딕" panose="020B0503020000020004" pitchFamily="34" charset="-127"/>
                <a:cs typeface="+mn-cs"/>
              </a:rPr>
              <a:t>07</a:t>
            </a:r>
            <a:endParaRPr kumimoji="0" lang="ko-KR" altLang="en-US" sz="3600" b="1" i="0" u="none" strike="noStrike" kern="1200" cap="none" spc="0" normalizeH="0" baseline="0" noProof="0" dirty="0">
              <a:ln>
                <a:noFill/>
              </a:ln>
              <a:solidFill>
                <a:schemeClr val="accent1">
                  <a:lumMod val="50000"/>
                </a:schemeClr>
              </a:solidFill>
              <a:effectLst/>
              <a:uLnTx/>
              <a:uFillTx/>
              <a:latin typeface="Georgia Pro Cond" panose="02040506050405020303" pitchFamily="18" charset="0"/>
              <a:ea typeface="맑은 고딕" panose="020B0503020000020004" pitchFamily="34" charset="-127"/>
              <a:cs typeface="+mn-cs"/>
            </a:endParaRPr>
          </a:p>
        </p:txBody>
      </p:sp>
      <p:sp>
        <p:nvSpPr>
          <p:cNvPr id="35" name="TextBox 34">
            <a:extLst>
              <a:ext uri="{FF2B5EF4-FFF2-40B4-BE49-F238E27FC236}">
                <a16:creationId xmlns:a16="http://schemas.microsoft.com/office/drawing/2014/main" id="{D3D7A43F-3B32-47CA-919F-7250C9B705D7}"/>
              </a:ext>
            </a:extLst>
          </p:cNvPr>
          <p:cNvSpPr txBox="1"/>
          <p:nvPr/>
        </p:nvSpPr>
        <p:spPr>
          <a:xfrm>
            <a:off x="1940558" y="5371228"/>
            <a:ext cx="9363539" cy="369332"/>
          </a:xfrm>
          <a:prstGeom prst="rect">
            <a:avLst/>
          </a:prstGeom>
          <a:noFill/>
          <a:ln>
            <a:solidFill>
              <a:schemeClr val="accent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Construct  data center to support  early warning system and advisory services </a:t>
            </a:r>
          </a:p>
        </p:txBody>
      </p:sp>
      <p:sp>
        <p:nvSpPr>
          <p:cNvPr id="21" name="Rectangle 20">
            <a:extLst>
              <a:ext uri="{FF2B5EF4-FFF2-40B4-BE49-F238E27FC236}">
                <a16:creationId xmlns:a16="http://schemas.microsoft.com/office/drawing/2014/main" id="{0908AE59-12C6-44A6-B58F-F47F23D9B996}"/>
              </a:ext>
            </a:extLst>
          </p:cNvPr>
          <p:cNvSpPr/>
          <p:nvPr/>
        </p:nvSpPr>
        <p:spPr>
          <a:xfrm>
            <a:off x="610276" y="5832854"/>
            <a:ext cx="10724300" cy="1323439"/>
          </a:xfrm>
          <a:prstGeom prst="rect">
            <a:avLst/>
          </a:prstGeom>
          <a:solidFill>
            <a:schemeClr val="tx1">
              <a:lumMod val="75000"/>
              <a:lumOff val="2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boto"/>
                <a:ea typeface="+mn-ea"/>
                <a:cs typeface="+mn-cs"/>
              </a:rPr>
              <a:t>The Investments in these sub-component address the 31</a:t>
            </a:r>
            <a:r>
              <a:rPr kumimoji="0" lang="en-US" sz="2000" b="1" i="0" u="none" strike="noStrike" kern="1200" cap="none" spc="0" normalizeH="0" baseline="30000" noProof="0" dirty="0">
                <a:ln>
                  <a:noFill/>
                </a:ln>
                <a:solidFill>
                  <a:prstClr val="white"/>
                </a:solidFill>
                <a:effectLst/>
                <a:uLnTx/>
                <a:uFillTx/>
                <a:latin typeface="Roboto"/>
                <a:ea typeface="+mn-ea"/>
                <a:cs typeface="+mn-cs"/>
              </a:rPr>
              <a:t>st</a:t>
            </a:r>
            <a:r>
              <a:rPr kumimoji="0" lang="en-US" sz="2000" b="1" i="0" u="none" strike="noStrike" kern="1200" cap="none" spc="0" normalizeH="0" baseline="0" noProof="0" dirty="0">
                <a:ln>
                  <a:noFill/>
                </a:ln>
                <a:solidFill>
                  <a:prstClr val="white"/>
                </a:solidFill>
                <a:effectLst/>
                <a:uLnTx/>
                <a:uFillTx/>
                <a:latin typeface="Roboto"/>
                <a:ea typeface="+mn-ea"/>
                <a:cs typeface="+mn-cs"/>
              </a:rPr>
              <a:t>  May 2022 presidential directive on  the policy proposals for the development of the agricultural sector specially on seed production, multiplication distribution and Certification; Animal breeding  and use of the artificial Insemination services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9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6B17B2-8EA3-4F2F-B35D-DE983FB9AB85}"/>
              </a:ext>
            </a:extLst>
          </p:cNvPr>
          <p:cNvGrpSpPr/>
          <p:nvPr/>
        </p:nvGrpSpPr>
        <p:grpSpPr>
          <a:xfrm>
            <a:off x="1210378" y="1821979"/>
            <a:ext cx="9746773" cy="4055423"/>
            <a:chOff x="1210378" y="1401290"/>
            <a:chExt cx="9746773" cy="4055423"/>
          </a:xfrm>
        </p:grpSpPr>
        <p:grpSp>
          <p:nvGrpSpPr>
            <p:cNvPr id="7" name="Group 6">
              <a:extLst>
                <a:ext uri="{FF2B5EF4-FFF2-40B4-BE49-F238E27FC236}">
                  <a16:creationId xmlns:a16="http://schemas.microsoft.com/office/drawing/2014/main" id="{44166ABE-2AD6-428F-847F-54FDC5841BEB}"/>
                </a:ext>
              </a:extLst>
            </p:cNvPr>
            <p:cNvGrpSpPr/>
            <p:nvPr/>
          </p:nvGrpSpPr>
          <p:grpSpPr>
            <a:xfrm>
              <a:off x="1210378" y="1401290"/>
              <a:ext cx="4210084" cy="981198"/>
              <a:chOff x="1206845" y="1815951"/>
              <a:chExt cx="3982672" cy="928197"/>
            </a:xfrm>
          </p:grpSpPr>
          <p:sp>
            <p:nvSpPr>
              <p:cNvPr id="4" name="Regular Pentagon 36">
                <a:extLst>
                  <a:ext uri="{FF2B5EF4-FFF2-40B4-BE49-F238E27FC236}">
                    <a16:creationId xmlns:a16="http://schemas.microsoft.com/office/drawing/2014/main" id="{F6B283B5-CEF4-4F8B-BE74-E900A5D5026B}"/>
                  </a:ext>
                </a:extLst>
              </p:cNvPr>
              <p:cNvSpPr/>
              <p:nvPr/>
            </p:nvSpPr>
            <p:spPr>
              <a:xfrm>
                <a:off x="1206845" y="1815951"/>
                <a:ext cx="878061" cy="83624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D400B916-4761-4038-8A50-114B3EF67F86}"/>
                  </a:ext>
                </a:extLst>
              </p:cNvPr>
              <p:cNvSpPr txBox="1"/>
              <p:nvPr/>
            </p:nvSpPr>
            <p:spPr>
              <a:xfrm>
                <a:off x="1236492" y="2090506"/>
                <a:ext cx="818766" cy="400110"/>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01</a:t>
                </a:r>
              </a:p>
            </p:txBody>
          </p:sp>
          <p:sp>
            <p:nvSpPr>
              <p:cNvPr id="6" name="TextBox 5">
                <a:extLst>
                  <a:ext uri="{FF2B5EF4-FFF2-40B4-BE49-F238E27FC236}">
                    <a16:creationId xmlns:a16="http://schemas.microsoft.com/office/drawing/2014/main" id="{B174964E-7A15-4FF2-8C6E-1009E5FB5968}"/>
                  </a:ext>
                </a:extLst>
              </p:cNvPr>
              <p:cNvSpPr txBox="1"/>
              <p:nvPr/>
            </p:nvSpPr>
            <p:spPr>
              <a:xfrm>
                <a:off x="2358038" y="1928924"/>
                <a:ext cx="2831479" cy="815224"/>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Competitive Research Grants</a:t>
                </a:r>
              </a:p>
            </p:txBody>
          </p:sp>
        </p:grpSp>
        <p:grpSp>
          <p:nvGrpSpPr>
            <p:cNvPr id="8" name="Group 7">
              <a:extLst>
                <a:ext uri="{FF2B5EF4-FFF2-40B4-BE49-F238E27FC236}">
                  <a16:creationId xmlns:a16="http://schemas.microsoft.com/office/drawing/2014/main" id="{1605F74F-A4E7-4CD2-B3E5-5AEFD39298C4}"/>
                </a:ext>
              </a:extLst>
            </p:cNvPr>
            <p:cNvGrpSpPr/>
            <p:nvPr/>
          </p:nvGrpSpPr>
          <p:grpSpPr>
            <a:xfrm>
              <a:off x="1234850" y="3016909"/>
              <a:ext cx="4091348" cy="1000991"/>
              <a:chOff x="1229995" y="618742"/>
              <a:chExt cx="3870350" cy="946922"/>
            </a:xfrm>
          </p:grpSpPr>
          <p:sp>
            <p:nvSpPr>
              <p:cNvPr id="9" name="Regular Pentagon 36">
                <a:extLst>
                  <a:ext uri="{FF2B5EF4-FFF2-40B4-BE49-F238E27FC236}">
                    <a16:creationId xmlns:a16="http://schemas.microsoft.com/office/drawing/2014/main" id="{319510DF-9C48-4CA3-B72E-BEA4E93A23AB}"/>
                  </a:ext>
                </a:extLst>
              </p:cNvPr>
              <p:cNvSpPr/>
              <p:nvPr/>
            </p:nvSpPr>
            <p:spPr>
              <a:xfrm>
                <a:off x="1229995" y="729416"/>
                <a:ext cx="878061" cy="836248"/>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TextBox 9">
                <a:extLst>
                  <a:ext uri="{FF2B5EF4-FFF2-40B4-BE49-F238E27FC236}">
                    <a16:creationId xmlns:a16="http://schemas.microsoft.com/office/drawing/2014/main" id="{6E2E6E76-937F-4B4B-B393-E57B27DAAAE3}"/>
                  </a:ext>
                </a:extLst>
              </p:cNvPr>
              <p:cNvSpPr txBox="1"/>
              <p:nvPr/>
            </p:nvSpPr>
            <p:spPr>
              <a:xfrm>
                <a:off x="1289290" y="947485"/>
                <a:ext cx="818766" cy="400110"/>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02</a:t>
                </a:r>
              </a:p>
            </p:txBody>
          </p:sp>
          <p:sp>
            <p:nvSpPr>
              <p:cNvPr id="11" name="TextBox 10">
                <a:extLst>
                  <a:ext uri="{FF2B5EF4-FFF2-40B4-BE49-F238E27FC236}">
                    <a16:creationId xmlns:a16="http://schemas.microsoft.com/office/drawing/2014/main" id="{AF745C40-6C99-4A9B-AE64-203CF9135394}"/>
                  </a:ext>
                </a:extLst>
              </p:cNvPr>
              <p:cNvSpPr txBox="1"/>
              <p:nvPr/>
            </p:nvSpPr>
            <p:spPr>
              <a:xfrm>
                <a:off x="2268866" y="618742"/>
                <a:ext cx="2831479" cy="815225"/>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Graduate research assistantship</a:t>
                </a:r>
              </a:p>
            </p:txBody>
          </p:sp>
        </p:grpSp>
        <p:grpSp>
          <p:nvGrpSpPr>
            <p:cNvPr id="16" name="Group 15">
              <a:extLst>
                <a:ext uri="{FF2B5EF4-FFF2-40B4-BE49-F238E27FC236}">
                  <a16:creationId xmlns:a16="http://schemas.microsoft.com/office/drawing/2014/main" id="{10B41EAE-39AF-4E1A-A077-DB2225D2853C}"/>
                </a:ext>
              </a:extLst>
            </p:cNvPr>
            <p:cNvGrpSpPr/>
            <p:nvPr/>
          </p:nvGrpSpPr>
          <p:grpSpPr>
            <a:xfrm>
              <a:off x="1234849" y="4572715"/>
              <a:ext cx="4115821" cy="883998"/>
              <a:chOff x="-4030773" y="4816069"/>
              <a:chExt cx="3893499" cy="836248"/>
            </a:xfrm>
          </p:grpSpPr>
          <p:sp>
            <p:nvSpPr>
              <p:cNvPr id="17" name="Regular Pentagon 36">
                <a:extLst>
                  <a:ext uri="{FF2B5EF4-FFF2-40B4-BE49-F238E27FC236}">
                    <a16:creationId xmlns:a16="http://schemas.microsoft.com/office/drawing/2014/main" id="{44D1E295-D548-418C-91BC-9D7AA0C96321}"/>
                  </a:ext>
                </a:extLst>
              </p:cNvPr>
              <p:cNvSpPr/>
              <p:nvPr/>
            </p:nvSpPr>
            <p:spPr>
              <a:xfrm>
                <a:off x="-4030773" y="4816069"/>
                <a:ext cx="878061" cy="836248"/>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TextBox 17">
                <a:extLst>
                  <a:ext uri="{FF2B5EF4-FFF2-40B4-BE49-F238E27FC236}">
                    <a16:creationId xmlns:a16="http://schemas.microsoft.com/office/drawing/2014/main" id="{07EBAF57-1C2C-4D8E-A767-B7B978AFD4E1}"/>
                  </a:ext>
                </a:extLst>
              </p:cNvPr>
              <p:cNvSpPr txBox="1"/>
              <p:nvPr/>
            </p:nvSpPr>
            <p:spPr>
              <a:xfrm>
                <a:off x="-3971478" y="5116877"/>
                <a:ext cx="818766" cy="378498"/>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03</a:t>
                </a:r>
              </a:p>
            </p:txBody>
          </p:sp>
          <p:sp>
            <p:nvSpPr>
              <p:cNvPr id="19" name="TextBox 18">
                <a:extLst>
                  <a:ext uri="{FF2B5EF4-FFF2-40B4-BE49-F238E27FC236}">
                    <a16:creationId xmlns:a16="http://schemas.microsoft.com/office/drawing/2014/main" id="{0E717A18-C7C1-468A-A51A-E59B336AE9AF}"/>
                  </a:ext>
                </a:extLst>
              </p:cNvPr>
              <p:cNvSpPr txBox="1"/>
              <p:nvPr/>
            </p:nvSpPr>
            <p:spPr>
              <a:xfrm>
                <a:off x="-2968753" y="5066390"/>
                <a:ext cx="2831479" cy="407612"/>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Matching grants </a:t>
                </a:r>
              </a:p>
            </p:txBody>
          </p:sp>
        </p:grpSp>
        <p:grpSp>
          <p:nvGrpSpPr>
            <p:cNvPr id="20" name="Group 19">
              <a:extLst>
                <a:ext uri="{FF2B5EF4-FFF2-40B4-BE49-F238E27FC236}">
                  <a16:creationId xmlns:a16="http://schemas.microsoft.com/office/drawing/2014/main" id="{8C25A8FA-04D2-4277-97FF-F19D2DB3E2DD}"/>
                </a:ext>
              </a:extLst>
            </p:cNvPr>
            <p:cNvGrpSpPr/>
            <p:nvPr/>
          </p:nvGrpSpPr>
          <p:grpSpPr>
            <a:xfrm>
              <a:off x="6802879" y="4421571"/>
              <a:ext cx="4154272" cy="883998"/>
              <a:chOff x="1236492" y="1947528"/>
              <a:chExt cx="3929873" cy="836248"/>
            </a:xfrm>
          </p:grpSpPr>
          <p:sp>
            <p:nvSpPr>
              <p:cNvPr id="21" name="Regular Pentagon 36">
                <a:extLst>
                  <a:ext uri="{FF2B5EF4-FFF2-40B4-BE49-F238E27FC236}">
                    <a16:creationId xmlns:a16="http://schemas.microsoft.com/office/drawing/2014/main" id="{348C4A90-DEF9-4E9B-BC26-F6B063E6270D}"/>
                  </a:ext>
                </a:extLst>
              </p:cNvPr>
              <p:cNvSpPr/>
              <p:nvPr/>
            </p:nvSpPr>
            <p:spPr>
              <a:xfrm>
                <a:off x="1296018" y="1947528"/>
                <a:ext cx="878061" cy="83624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2" name="TextBox 21">
                <a:extLst>
                  <a:ext uri="{FF2B5EF4-FFF2-40B4-BE49-F238E27FC236}">
                    <a16:creationId xmlns:a16="http://schemas.microsoft.com/office/drawing/2014/main" id="{801A32FF-1E6E-4519-9FA2-16266D0802CD}"/>
                  </a:ext>
                </a:extLst>
              </p:cNvPr>
              <p:cNvSpPr txBox="1"/>
              <p:nvPr/>
            </p:nvSpPr>
            <p:spPr>
              <a:xfrm>
                <a:off x="1236492" y="2090506"/>
                <a:ext cx="818766" cy="378498"/>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06</a:t>
                </a:r>
              </a:p>
            </p:txBody>
          </p:sp>
          <p:sp>
            <p:nvSpPr>
              <p:cNvPr id="23" name="TextBox 22">
                <a:extLst>
                  <a:ext uri="{FF2B5EF4-FFF2-40B4-BE49-F238E27FC236}">
                    <a16:creationId xmlns:a16="http://schemas.microsoft.com/office/drawing/2014/main" id="{7CEA765D-0B93-4BD1-954E-788C8FB06168}"/>
                  </a:ext>
                </a:extLst>
              </p:cNvPr>
              <p:cNvSpPr txBox="1"/>
              <p:nvPr/>
            </p:nvSpPr>
            <p:spPr>
              <a:xfrm>
                <a:off x="2334886" y="2265197"/>
                <a:ext cx="2831479" cy="407612"/>
              </a:xfrm>
              <a:prstGeom prst="rect">
                <a:avLst/>
              </a:prstGeom>
              <a:noFill/>
            </p:spPr>
            <p:txBody>
              <a:bodyPr wrap="square" lIns="0" tIns="0" rIns="0" bIns="0" rtlCol="0">
                <a:spAutoFit/>
              </a:bodyPr>
              <a:lstStyle/>
              <a:p>
                <a:pPr>
                  <a:spcBef>
                    <a:spcPts val="600"/>
                  </a:spcBef>
                </a:pPr>
                <a:r>
                  <a:rPr lang="en-US" sz="2800" b="1" dirty="0">
                    <a:solidFill>
                      <a:prstClr val="black"/>
                    </a:solidFill>
                    <a:latin typeface="Roboto" panose="02000000000000000000" pitchFamily="2" charset="0"/>
                    <a:ea typeface="Roboto" panose="02000000000000000000" pitchFamily="2" charset="0"/>
                  </a:rPr>
                  <a:t>Internships</a:t>
                </a:r>
              </a:p>
            </p:txBody>
          </p:sp>
        </p:grpSp>
      </p:grpSp>
      <p:sp>
        <p:nvSpPr>
          <p:cNvPr id="29" name="TextBox 28">
            <a:extLst>
              <a:ext uri="{FF2B5EF4-FFF2-40B4-BE49-F238E27FC236}">
                <a16:creationId xmlns:a16="http://schemas.microsoft.com/office/drawing/2014/main" id="{9DB0C41D-7AC9-493A-832F-5C7590D7BB69}"/>
              </a:ext>
            </a:extLst>
          </p:cNvPr>
          <p:cNvSpPr txBox="1"/>
          <p:nvPr/>
        </p:nvSpPr>
        <p:spPr>
          <a:xfrm>
            <a:off x="894080" y="224374"/>
            <a:ext cx="11030293" cy="553998"/>
          </a:xfrm>
          <a:prstGeom prst="rect">
            <a:avLst/>
          </a:prstGeom>
          <a:noFill/>
        </p:spPr>
        <p:txBody>
          <a:bodyPr wrap="square" rtlCol="0">
            <a:spAutoFit/>
          </a:bodyPr>
          <a:lstStyle/>
          <a:p>
            <a:pPr algn="ctr">
              <a:defRPr/>
            </a:pPr>
            <a:r>
              <a:rPr lang="en-IN" sz="3000" b="1" dirty="0">
                <a:solidFill>
                  <a:prstClr val="black"/>
                </a:solidFill>
                <a:latin typeface="Roboto" panose="02000000000000000000" pitchFamily="2" charset="0"/>
                <a:ea typeface="Roboto" panose="02000000000000000000" pitchFamily="2" charset="0"/>
              </a:rPr>
              <a:t>Effective Delivery mechanism of the Subcomponent</a:t>
            </a:r>
          </a:p>
        </p:txBody>
      </p:sp>
      <p:grpSp>
        <p:nvGrpSpPr>
          <p:cNvPr id="30" name="Group 29">
            <a:extLst>
              <a:ext uri="{FF2B5EF4-FFF2-40B4-BE49-F238E27FC236}">
                <a16:creationId xmlns:a16="http://schemas.microsoft.com/office/drawing/2014/main" id="{FADC8D97-15DB-4751-889C-81AEE772F675}"/>
              </a:ext>
            </a:extLst>
          </p:cNvPr>
          <p:cNvGrpSpPr/>
          <p:nvPr/>
        </p:nvGrpSpPr>
        <p:grpSpPr>
          <a:xfrm>
            <a:off x="1" y="0"/>
            <a:ext cx="530859" cy="531291"/>
            <a:chOff x="0" y="0"/>
            <a:chExt cx="571079" cy="487561"/>
          </a:xfrm>
        </p:grpSpPr>
        <p:sp>
          <p:nvSpPr>
            <p:cNvPr id="31" name="Rectangle 30">
              <a:extLst>
                <a:ext uri="{FF2B5EF4-FFF2-40B4-BE49-F238E27FC236}">
                  <a16:creationId xmlns:a16="http://schemas.microsoft.com/office/drawing/2014/main" id="{261CF772-1D64-4DAA-A913-5D0A140DA4B9}"/>
                </a:ext>
              </a:extLst>
            </p:cNvPr>
            <p:cNvSpPr/>
            <p:nvPr/>
          </p:nvSpPr>
          <p:spPr>
            <a:xfrm>
              <a:off x="0" y="0"/>
              <a:ext cx="429491" cy="3740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5355CAE-56C8-4B4E-8C14-BD05E823AF04}"/>
                </a:ext>
              </a:extLst>
            </p:cNvPr>
            <p:cNvSpPr/>
            <p:nvPr/>
          </p:nvSpPr>
          <p:spPr>
            <a:xfrm flipV="1">
              <a:off x="287902" y="240923"/>
              <a:ext cx="283177" cy="2466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gular Pentagon 36">
            <a:extLst>
              <a:ext uri="{FF2B5EF4-FFF2-40B4-BE49-F238E27FC236}">
                <a16:creationId xmlns:a16="http://schemas.microsoft.com/office/drawing/2014/main" id="{1FAD8F9E-A769-4EBE-81EF-4F72BE63A009}"/>
              </a:ext>
            </a:extLst>
          </p:cNvPr>
          <p:cNvSpPr/>
          <p:nvPr/>
        </p:nvSpPr>
        <p:spPr>
          <a:xfrm>
            <a:off x="6802879" y="1821978"/>
            <a:ext cx="928199" cy="88399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Regular Pentagon 36">
            <a:extLst>
              <a:ext uri="{FF2B5EF4-FFF2-40B4-BE49-F238E27FC236}">
                <a16:creationId xmlns:a16="http://schemas.microsoft.com/office/drawing/2014/main" id="{2F8A597E-CE9D-4533-BAE1-344E504C3F2D}"/>
              </a:ext>
            </a:extLst>
          </p:cNvPr>
          <p:cNvSpPr/>
          <p:nvPr/>
        </p:nvSpPr>
        <p:spPr>
          <a:xfrm>
            <a:off x="6802879" y="3354275"/>
            <a:ext cx="928199" cy="883997"/>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TextBox 25">
            <a:extLst>
              <a:ext uri="{FF2B5EF4-FFF2-40B4-BE49-F238E27FC236}">
                <a16:creationId xmlns:a16="http://schemas.microsoft.com/office/drawing/2014/main" id="{28D5B7EB-5C15-45FF-A9DA-C89BEDBF66AF}"/>
              </a:ext>
            </a:extLst>
          </p:cNvPr>
          <p:cNvSpPr txBox="1"/>
          <p:nvPr/>
        </p:nvSpPr>
        <p:spPr>
          <a:xfrm>
            <a:off x="7794003" y="1835125"/>
            <a:ext cx="2993159" cy="1292662"/>
          </a:xfrm>
          <a:prstGeom prst="rect">
            <a:avLst/>
          </a:prstGeom>
          <a:noFill/>
        </p:spPr>
        <p:txBody>
          <a:bodyPr wrap="square" lIns="0" tIns="0" rIns="0" bIns="0" rtlCol="0">
            <a:spAutoFit/>
          </a:bodyPr>
          <a:lstStyle/>
          <a:p>
            <a:pPr>
              <a:spcBef>
                <a:spcPts val="600"/>
              </a:spcBef>
            </a:pPr>
            <a:r>
              <a:rPr lang="en-US" sz="2800" b="1" dirty="0">
                <a:solidFill>
                  <a:prstClr val="black"/>
                </a:solidFill>
                <a:latin typeface="Roboto" panose="02000000000000000000" pitchFamily="2" charset="0"/>
                <a:ea typeface="Roboto" panose="02000000000000000000" pitchFamily="2" charset="0"/>
              </a:rPr>
              <a:t>Direct financing for national level infrastructure </a:t>
            </a:r>
          </a:p>
        </p:txBody>
      </p:sp>
      <p:sp>
        <p:nvSpPr>
          <p:cNvPr id="27" name="TextBox 26">
            <a:extLst>
              <a:ext uri="{FF2B5EF4-FFF2-40B4-BE49-F238E27FC236}">
                <a16:creationId xmlns:a16="http://schemas.microsoft.com/office/drawing/2014/main" id="{E9875956-E021-42BB-9808-2C693943419C}"/>
              </a:ext>
            </a:extLst>
          </p:cNvPr>
          <p:cNvSpPr txBox="1"/>
          <p:nvPr/>
        </p:nvSpPr>
        <p:spPr>
          <a:xfrm>
            <a:off x="6834219" y="2123634"/>
            <a:ext cx="865518" cy="400110"/>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04</a:t>
            </a:r>
          </a:p>
        </p:txBody>
      </p:sp>
      <p:sp>
        <p:nvSpPr>
          <p:cNvPr id="28" name="TextBox 27">
            <a:extLst>
              <a:ext uri="{FF2B5EF4-FFF2-40B4-BE49-F238E27FC236}">
                <a16:creationId xmlns:a16="http://schemas.microsoft.com/office/drawing/2014/main" id="{D35A0B89-D2E8-4F93-ACE1-0BABB014CCAD}"/>
              </a:ext>
            </a:extLst>
          </p:cNvPr>
          <p:cNvSpPr txBox="1"/>
          <p:nvPr/>
        </p:nvSpPr>
        <p:spPr>
          <a:xfrm>
            <a:off x="6802879" y="3668430"/>
            <a:ext cx="865518" cy="400110"/>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05</a:t>
            </a:r>
          </a:p>
        </p:txBody>
      </p:sp>
      <p:sp>
        <p:nvSpPr>
          <p:cNvPr id="33" name="TextBox 32">
            <a:extLst>
              <a:ext uri="{FF2B5EF4-FFF2-40B4-BE49-F238E27FC236}">
                <a16:creationId xmlns:a16="http://schemas.microsoft.com/office/drawing/2014/main" id="{3D1D75D6-9D48-4DFE-B65B-B44F0395F661}"/>
              </a:ext>
            </a:extLst>
          </p:cNvPr>
          <p:cNvSpPr txBox="1"/>
          <p:nvPr/>
        </p:nvSpPr>
        <p:spPr>
          <a:xfrm>
            <a:off x="7901310" y="3338692"/>
            <a:ext cx="2993159" cy="861774"/>
          </a:xfrm>
          <a:prstGeom prst="rect">
            <a:avLst/>
          </a:prstGeom>
          <a:noFill/>
        </p:spPr>
        <p:txBody>
          <a:bodyPr wrap="square" lIns="0" tIns="0" rIns="0" bIns="0" rtlCol="0">
            <a:spAutoFit/>
          </a:bodyPr>
          <a:lstStyle/>
          <a:p>
            <a:pPr>
              <a:spcBef>
                <a:spcPts val="600"/>
              </a:spcBef>
            </a:pPr>
            <a:r>
              <a:rPr lang="en-US" sz="2800" b="1" dirty="0">
                <a:solidFill>
                  <a:prstClr val="black"/>
                </a:solidFill>
                <a:latin typeface="Roboto" panose="02000000000000000000" pitchFamily="2" charset="0"/>
                <a:ea typeface="Roboto" panose="02000000000000000000" pitchFamily="2" charset="0"/>
              </a:rPr>
              <a:t>Public Private partnerships</a:t>
            </a:r>
          </a:p>
        </p:txBody>
      </p:sp>
    </p:spTree>
    <p:extLst>
      <p:ext uri="{BB962C8B-B14F-4D97-AF65-F5344CB8AC3E}">
        <p14:creationId xmlns:p14="http://schemas.microsoft.com/office/powerpoint/2010/main" val="163221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6B17B2-8EA3-4F2F-B35D-DE983FB9AB85}"/>
              </a:ext>
            </a:extLst>
          </p:cNvPr>
          <p:cNvGrpSpPr/>
          <p:nvPr/>
        </p:nvGrpSpPr>
        <p:grpSpPr>
          <a:xfrm>
            <a:off x="1210378" y="1821979"/>
            <a:ext cx="9925276" cy="4335795"/>
            <a:chOff x="1210378" y="1401290"/>
            <a:chExt cx="9925276" cy="4335795"/>
          </a:xfrm>
        </p:grpSpPr>
        <p:grpSp>
          <p:nvGrpSpPr>
            <p:cNvPr id="7" name="Group 6">
              <a:extLst>
                <a:ext uri="{FF2B5EF4-FFF2-40B4-BE49-F238E27FC236}">
                  <a16:creationId xmlns:a16="http://schemas.microsoft.com/office/drawing/2014/main" id="{44166ABE-2AD6-428F-847F-54FDC5841BEB}"/>
                </a:ext>
              </a:extLst>
            </p:cNvPr>
            <p:cNvGrpSpPr/>
            <p:nvPr/>
          </p:nvGrpSpPr>
          <p:grpSpPr>
            <a:xfrm>
              <a:off x="1210378" y="1401290"/>
              <a:ext cx="5000850" cy="1412086"/>
              <a:chOff x="1206845" y="1815951"/>
              <a:chExt cx="4730724" cy="1335810"/>
            </a:xfrm>
          </p:grpSpPr>
          <p:sp>
            <p:nvSpPr>
              <p:cNvPr id="4" name="Regular Pentagon 36">
                <a:extLst>
                  <a:ext uri="{FF2B5EF4-FFF2-40B4-BE49-F238E27FC236}">
                    <a16:creationId xmlns:a16="http://schemas.microsoft.com/office/drawing/2014/main" id="{F6B283B5-CEF4-4F8B-BE74-E900A5D5026B}"/>
                  </a:ext>
                </a:extLst>
              </p:cNvPr>
              <p:cNvSpPr/>
              <p:nvPr/>
            </p:nvSpPr>
            <p:spPr>
              <a:xfrm>
                <a:off x="1206845" y="1815951"/>
                <a:ext cx="878061" cy="83624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D400B916-4761-4038-8A50-114B3EF67F86}"/>
                  </a:ext>
                </a:extLst>
              </p:cNvPr>
              <p:cNvSpPr txBox="1"/>
              <p:nvPr/>
            </p:nvSpPr>
            <p:spPr>
              <a:xfrm>
                <a:off x="1236492" y="2090506"/>
                <a:ext cx="818766" cy="400110"/>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01</a:t>
                </a:r>
              </a:p>
            </p:txBody>
          </p:sp>
          <p:sp>
            <p:nvSpPr>
              <p:cNvPr id="6" name="TextBox 5">
                <a:extLst>
                  <a:ext uri="{FF2B5EF4-FFF2-40B4-BE49-F238E27FC236}">
                    <a16:creationId xmlns:a16="http://schemas.microsoft.com/office/drawing/2014/main" id="{B174964E-7A15-4FF2-8C6E-1009E5FB5968}"/>
                  </a:ext>
                </a:extLst>
              </p:cNvPr>
              <p:cNvSpPr txBox="1"/>
              <p:nvPr/>
            </p:nvSpPr>
            <p:spPr>
              <a:xfrm>
                <a:off x="2358038" y="1928924"/>
                <a:ext cx="3579531" cy="1222837"/>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NARO &amp; Government  - lobby for international research grants </a:t>
                </a:r>
              </a:p>
            </p:txBody>
          </p:sp>
        </p:grpSp>
        <p:grpSp>
          <p:nvGrpSpPr>
            <p:cNvPr id="8" name="Group 7">
              <a:extLst>
                <a:ext uri="{FF2B5EF4-FFF2-40B4-BE49-F238E27FC236}">
                  <a16:creationId xmlns:a16="http://schemas.microsoft.com/office/drawing/2014/main" id="{1605F74F-A4E7-4CD2-B3E5-5AEFD39298C4}"/>
                </a:ext>
              </a:extLst>
            </p:cNvPr>
            <p:cNvGrpSpPr/>
            <p:nvPr/>
          </p:nvGrpSpPr>
          <p:grpSpPr>
            <a:xfrm>
              <a:off x="1234850" y="3133902"/>
              <a:ext cx="4713104" cy="1403022"/>
              <a:chOff x="1229995" y="729416"/>
              <a:chExt cx="4458521" cy="1327237"/>
            </a:xfrm>
          </p:grpSpPr>
          <p:sp>
            <p:nvSpPr>
              <p:cNvPr id="9" name="Regular Pentagon 36">
                <a:extLst>
                  <a:ext uri="{FF2B5EF4-FFF2-40B4-BE49-F238E27FC236}">
                    <a16:creationId xmlns:a16="http://schemas.microsoft.com/office/drawing/2014/main" id="{319510DF-9C48-4CA3-B72E-BEA4E93A23AB}"/>
                  </a:ext>
                </a:extLst>
              </p:cNvPr>
              <p:cNvSpPr/>
              <p:nvPr/>
            </p:nvSpPr>
            <p:spPr>
              <a:xfrm>
                <a:off x="1229995" y="729416"/>
                <a:ext cx="878061" cy="836248"/>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TextBox 9">
                <a:extLst>
                  <a:ext uri="{FF2B5EF4-FFF2-40B4-BE49-F238E27FC236}">
                    <a16:creationId xmlns:a16="http://schemas.microsoft.com/office/drawing/2014/main" id="{6E2E6E76-937F-4B4B-B393-E57B27DAAAE3}"/>
                  </a:ext>
                </a:extLst>
              </p:cNvPr>
              <p:cNvSpPr txBox="1"/>
              <p:nvPr/>
            </p:nvSpPr>
            <p:spPr>
              <a:xfrm>
                <a:off x="1289290" y="947485"/>
                <a:ext cx="818766" cy="400110"/>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02</a:t>
                </a:r>
              </a:p>
            </p:txBody>
          </p:sp>
          <p:sp>
            <p:nvSpPr>
              <p:cNvPr id="11" name="TextBox 10">
                <a:extLst>
                  <a:ext uri="{FF2B5EF4-FFF2-40B4-BE49-F238E27FC236}">
                    <a16:creationId xmlns:a16="http://schemas.microsoft.com/office/drawing/2014/main" id="{AF745C40-6C99-4A9B-AE64-203CF9135394}"/>
                  </a:ext>
                </a:extLst>
              </p:cNvPr>
              <p:cNvSpPr txBox="1"/>
              <p:nvPr/>
            </p:nvSpPr>
            <p:spPr>
              <a:xfrm>
                <a:off x="2269093" y="833815"/>
                <a:ext cx="3419423" cy="1222838"/>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Competitive and collaborative research for graduate research </a:t>
                </a:r>
              </a:p>
            </p:txBody>
          </p:sp>
        </p:grpSp>
        <p:grpSp>
          <p:nvGrpSpPr>
            <p:cNvPr id="16" name="Group 15">
              <a:extLst>
                <a:ext uri="{FF2B5EF4-FFF2-40B4-BE49-F238E27FC236}">
                  <a16:creationId xmlns:a16="http://schemas.microsoft.com/office/drawing/2014/main" id="{10B41EAE-39AF-4E1A-A077-DB2225D2853C}"/>
                </a:ext>
              </a:extLst>
            </p:cNvPr>
            <p:cNvGrpSpPr/>
            <p:nvPr/>
          </p:nvGrpSpPr>
          <p:grpSpPr>
            <a:xfrm>
              <a:off x="1234849" y="4572714"/>
              <a:ext cx="4154273" cy="948925"/>
              <a:chOff x="-4030773" y="4816069"/>
              <a:chExt cx="3929874" cy="897668"/>
            </a:xfrm>
          </p:grpSpPr>
          <p:sp>
            <p:nvSpPr>
              <p:cNvPr id="17" name="Regular Pentagon 36">
                <a:extLst>
                  <a:ext uri="{FF2B5EF4-FFF2-40B4-BE49-F238E27FC236}">
                    <a16:creationId xmlns:a16="http://schemas.microsoft.com/office/drawing/2014/main" id="{44D1E295-D548-418C-91BC-9D7AA0C96321}"/>
                  </a:ext>
                </a:extLst>
              </p:cNvPr>
              <p:cNvSpPr/>
              <p:nvPr/>
            </p:nvSpPr>
            <p:spPr>
              <a:xfrm>
                <a:off x="-4030773" y="4816069"/>
                <a:ext cx="878061" cy="836248"/>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TextBox 17">
                <a:extLst>
                  <a:ext uri="{FF2B5EF4-FFF2-40B4-BE49-F238E27FC236}">
                    <a16:creationId xmlns:a16="http://schemas.microsoft.com/office/drawing/2014/main" id="{07EBAF57-1C2C-4D8E-A767-B7B978AFD4E1}"/>
                  </a:ext>
                </a:extLst>
              </p:cNvPr>
              <p:cNvSpPr txBox="1"/>
              <p:nvPr/>
            </p:nvSpPr>
            <p:spPr>
              <a:xfrm>
                <a:off x="-3971478" y="5116877"/>
                <a:ext cx="818766" cy="378498"/>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03</a:t>
                </a:r>
              </a:p>
            </p:txBody>
          </p:sp>
          <p:sp>
            <p:nvSpPr>
              <p:cNvPr id="19" name="TextBox 18">
                <a:extLst>
                  <a:ext uri="{FF2B5EF4-FFF2-40B4-BE49-F238E27FC236}">
                    <a16:creationId xmlns:a16="http://schemas.microsoft.com/office/drawing/2014/main" id="{0E717A18-C7C1-468A-A51A-E59B336AE9AF}"/>
                  </a:ext>
                </a:extLst>
              </p:cNvPr>
              <p:cNvSpPr txBox="1"/>
              <p:nvPr/>
            </p:nvSpPr>
            <p:spPr>
              <a:xfrm>
                <a:off x="-2932378" y="4898513"/>
                <a:ext cx="2831479" cy="815224"/>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Development seed markets  </a:t>
                </a:r>
              </a:p>
            </p:txBody>
          </p:sp>
        </p:grpSp>
        <p:grpSp>
          <p:nvGrpSpPr>
            <p:cNvPr id="20" name="Group 19">
              <a:extLst>
                <a:ext uri="{FF2B5EF4-FFF2-40B4-BE49-F238E27FC236}">
                  <a16:creationId xmlns:a16="http://schemas.microsoft.com/office/drawing/2014/main" id="{8C25A8FA-04D2-4277-97FF-F19D2DB3E2DD}"/>
                </a:ext>
              </a:extLst>
            </p:cNvPr>
            <p:cNvGrpSpPr/>
            <p:nvPr/>
          </p:nvGrpSpPr>
          <p:grpSpPr>
            <a:xfrm>
              <a:off x="6802879" y="4421572"/>
              <a:ext cx="4332775" cy="1315513"/>
              <a:chOff x="1236492" y="1947528"/>
              <a:chExt cx="4098734" cy="1244454"/>
            </a:xfrm>
          </p:grpSpPr>
          <p:sp>
            <p:nvSpPr>
              <p:cNvPr id="21" name="Regular Pentagon 36">
                <a:extLst>
                  <a:ext uri="{FF2B5EF4-FFF2-40B4-BE49-F238E27FC236}">
                    <a16:creationId xmlns:a16="http://schemas.microsoft.com/office/drawing/2014/main" id="{348C4A90-DEF9-4E9B-BC26-F6B063E6270D}"/>
                  </a:ext>
                </a:extLst>
              </p:cNvPr>
              <p:cNvSpPr/>
              <p:nvPr/>
            </p:nvSpPr>
            <p:spPr>
              <a:xfrm>
                <a:off x="1296018" y="1947528"/>
                <a:ext cx="878061" cy="83624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2" name="TextBox 21">
                <a:extLst>
                  <a:ext uri="{FF2B5EF4-FFF2-40B4-BE49-F238E27FC236}">
                    <a16:creationId xmlns:a16="http://schemas.microsoft.com/office/drawing/2014/main" id="{801A32FF-1E6E-4519-9FA2-16266D0802CD}"/>
                  </a:ext>
                </a:extLst>
              </p:cNvPr>
              <p:cNvSpPr txBox="1"/>
              <p:nvPr/>
            </p:nvSpPr>
            <p:spPr>
              <a:xfrm>
                <a:off x="1236492" y="2090506"/>
                <a:ext cx="818766" cy="378498"/>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06</a:t>
                </a:r>
              </a:p>
            </p:txBody>
          </p:sp>
          <p:sp>
            <p:nvSpPr>
              <p:cNvPr id="23" name="TextBox 22">
                <a:extLst>
                  <a:ext uri="{FF2B5EF4-FFF2-40B4-BE49-F238E27FC236}">
                    <a16:creationId xmlns:a16="http://schemas.microsoft.com/office/drawing/2014/main" id="{7CEA765D-0B93-4BD1-954E-788C8FB06168}"/>
                  </a:ext>
                </a:extLst>
              </p:cNvPr>
              <p:cNvSpPr txBox="1"/>
              <p:nvPr/>
            </p:nvSpPr>
            <p:spPr>
              <a:xfrm>
                <a:off x="2233605" y="1969145"/>
                <a:ext cx="3101621" cy="1222837"/>
              </a:xfrm>
              <a:prstGeom prst="rect">
                <a:avLst/>
              </a:prstGeom>
              <a:noFill/>
            </p:spPr>
            <p:txBody>
              <a:bodyPr wrap="square" lIns="0" tIns="0" rIns="0" bIns="0" rtlCol="0">
                <a:spAutoFit/>
              </a:bodyPr>
              <a:lstStyle/>
              <a:p>
                <a:pPr>
                  <a:spcBef>
                    <a:spcPts val="600"/>
                  </a:spcBef>
                </a:pPr>
                <a:r>
                  <a:rPr lang="en-US" sz="2800" b="1" dirty="0">
                    <a:solidFill>
                      <a:prstClr val="black"/>
                    </a:solidFill>
                    <a:latin typeface="Roboto" panose="02000000000000000000" pitchFamily="2" charset="0"/>
                    <a:ea typeface="Roboto" panose="02000000000000000000" pitchFamily="2" charset="0"/>
                  </a:rPr>
                  <a:t>Continued government support to research</a:t>
                </a:r>
              </a:p>
            </p:txBody>
          </p:sp>
        </p:grpSp>
      </p:grpSp>
      <p:sp>
        <p:nvSpPr>
          <p:cNvPr id="29" name="TextBox 28">
            <a:extLst>
              <a:ext uri="{FF2B5EF4-FFF2-40B4-BE49-F238E27FC236}">
                <a16:creationId xmlns:a16="http://schemas.microsoft.com/office/drawing/2014/main" id="{9DB0C41D-7AC9-493A-832F-5C7590D7BB69}"/>
              </a:ext>
            </a:extLst>
          </p:cNvPr>
          <p:cNvSpPr txBox="1"/>
          <p:nvPr/>
        </p:nvSpPr>
        <p:spPr>
          <a:xfrm>
            <a:off x="0" y="224374"/>
            <a:ext cx="12192000" cy="553998"/>
          </a:xfrm>
          <a:prstGeom prst="rect">
            <a:avLst/>
          </a:prstGeom>
          <a:noFill/>
        </p:spPr>
        <p:txBody>
          <a:bodyPr wrap="square" rtlCol="0">
            <a:spAutoFit/>
          </a:bodyPr>
          <a:lstStyle/>
          <a:p>
            <a:pPr algn="ctr">
              <a:defRPr/>
            </a:pPr>
            <a:r>
              <a:rPr lang="en-IN" sz="3000" b="1" dirty="0">
                <a:solidFill>
                  <a:prstClr val="black"/>
                </a:solidFill>
                <a:latin typeface="Roboto" panose="02000000000000000000" pitchFamily="2" charset="0"/>
                <a:ea typeface="Roboto" panose="02000000000000000000" pitchFamily="2" charset="0"/>
              </a:rPr>
              <a:t>Sustainability-1 </a:t>
            </a:r>
          </a:p>
        </p:txBody>
      </p:sp>
      <p:grpSp>
        <p:nvGrpSpPr>
          <p:cNvPr id="30" name="Group 29">
            <a:extLst>
              <a:ext uri="{FF2B5EF4-FFF2-40B4-BE49-F238E27FC236}">
                <a16:creationId xmlns:a16="http://schemas.microsoft.com/office/drawing/2014/main" id="{FADC8D97-15DB-4751-889C-81AEE772F675}"/>
              </a:ext>
            </a:extLst>
          </p:cNvPr>
          <p:cNvGrpSpPr/>
          <p:nvPr/>
        </p:nvGrpSpPr>
        <p:grpSpPr>
          <a:xfrm>
            <a:off x="1" y="0"/>
            <a:ext cx="530859" cy="531291"/>
            <a:chOff x="0" y="0"/>
            <a:chExt cx="571079" cy="487561"/>
          </a:xfrm>
        </p:grpSpPr>
        <p:sp>
          <p:nvSpPr>
            <p:cNvPr id="31" name="Rectangle 30">
              <a:extLst>
                <a:ext uri="{FF2B5EF4-FFF2-40B4-BE49-F238E27FC236}">
                  <a16:creationId xmlns:a16="http://schemas.microsoft.com/office/drawing/2014/main" id="{261CF772-1D64-4DAA-A913-5D0A140DA4B9}"/>
                </a:ext>
              </a:extLst>
            </p:cNvPr>
            <p:cNvSpPr/>
            <p:nvPr/>
          </p:nvSpPr>
          <p:spPr>
            <a:xfrm>
              <a:off x="0" y="0"/>
              <a:ext cx="429491" cy="3740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5355CAE-56C8-4B4E-8C14-BD05E823AF04}"/>
                </a:ext>
              </a:extLst>
            </p:cNvPr>
            <p:cNvSpPr/>
            <p:nvPr/>
          </p:nvSpPr>
          <p:spPr>
            <a:xfrm flipV="1">
              <a:off x="287902" y="240923"/>
              <a:ext cx="283177" cy="2466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gular Pentagon 36">
            <a:extLst>
              <a:ext uri="{FF2B5EF4-FFF2-40B4-BE49-F238E27FC236}">
                <a16:creationId xmlns:a16="http://schemas.microsoft.com/office/drawing/2014/main" id="{1FAD8F9E-A769-4EBE-81EF-4F72BE63A009}"/>
              </a:ext>
            </a:extLst>
          </p:cNvPr>
          <p:cNvSpPr/>
          <p:nvPr/>
        </p:nvSpPr>
        <p:spPr>
          <a:xfrm>
            <a:off x="6802879" y="1821978"/>
            <a:ext cx="928199" cy="88399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Regular Pentagon 36">
            <a:extLst>
              <a:ext uri="{FF2B5EF4-FFF2-40B4-BE49-F238E27FC236}">
                <a16:creationId xmlns:a16="http://schemas.microsoft.com/office/drawing/2014/main" id="{2F8A597E-CE9D-4533-BAE1-344E504C3F2D}"/>
              </a:ext>
            </a:extLst>
          </p:cNvPr>
          <p:cNvSpPr/>
          <p:nvPr/>
        </p:nvSpPr>
        <p:spPr>
          <a:xfrm>
            <a:off x="6802879" y="3354275"/>
            <a:ext cx="928199" cy="883997"/>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TextBox 25">
            <a:extLst>
              <a:ext uri="{FF2B5EF4-FFF2-40B4-BE49-F238E27FC236}">
                <a16:creationId xmlns:a16="http://schemas.microsoft.com/office/drawing/2014/main" id="{28D5B7EB-5C15-45FF-A9DA-C89BEDBF66AF}"/>
              </a:ext>
            </a:extLst>
          </p:cNvPr>
          <p:cNvSpPr txBox="1"/>
          <p:nvPr/>
        </p:nvSpPr>
        <p:spPr>
          <a:xfrm>
            <a:off x="7794003" y="1835125"/>
            <a:ext cx="3579391" cy="861774"/>
          </a:xfrm>
          <a:prstGeom prst="rect">
            <a:avLst/>
          </a:prstGeom>
          <a:noFill/>
        </p:spPr>
        <p:txBody>
          <a:bodyPr wrap="square" lIns="0" tIns="0" rIns="0" bIns="0" rtlCol="0">
            <a:spAutoFit/>
          </a:bodyPr>
          <a:lstStyle/>
          <a:p>
            <a:pPr>
              <a:spcBef>
                <a:spcPts val="600"/>
              </a:spcBef>
            </a:pPr>
            <a:r>
              <a:rPr lang="en-US" sz="2800" b="1" dirty="0">
                <a:solidFill>
                  <a:prstClr val="black"/>
                </a:solidFill>
                <a:latin typeface="Roboto" panose="02000000000000000000" pitchFamily="2" charset="0"/>
                <a:ea typeface="Roboto" panose="02000000000000000000" pitchFamily="2" charset="0"/>
              </a:rPr>
              <a:t>Better management of infrastructure </a:t>
            </a:r>
          </a:p>
        </p:txBody>
      </p:sp>
      <p:sp>
        <p:nvSpPr>
          <p:cNvPr id="27" name="TextBox 26">
            <a:extLst>
              <a:ext uri="{FF2B5EF4-FFF2-40B4-BE49-F238E27FC236}">
                <a16:creationId xmlns:a16="http://schemas.microsoft.com/office/drawing/2014/main" id="{E9875956-E021-42BB-9808-2C693943419C}"/>
              </a:ext>
            </a:extLst>
          </p:cNvPr>
          <p:cNvSpPr txBox="1"/>
          <p:nvPr/>
        </p:nvSpPr>
        <p:spPr>
          <a:xfrm>
            <a:off x="6834219" y="2123634"/>
            <a:ext cx="865518" cy="400110"/>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04</a:t>
            </a:r>
          </a:p>
        </p:txBody>
      </p:sp>
      <p:sp>
        <p:nvSpPr>
          <p:cNvPr id="28" name="TextBox 27">
            <a:extLst>
              <a:ext uri="{FF2B5EF4-FFF2-40B4-BE49-F238E27FC236}">
                <a16:creationId xmlns:a16="http://schemas.microsoft.com/office/drawing/2014/main" id="{D35A0B89-D2E8-4F93-ACE1-0BABB014CCAD}"/>
              </a:ext>
            </a:extLst>
          </p:cNvPr>
          <p:cNvSpPr txBox="1"/>
          <p:nvPr/>
        </p:nvSpPr>
        <p:spPr>
          <a:xfrm>
            <a:off x="6802879" y="3668430"/>
            <a:ext cx="865518" cy="400110"/>
          </a:xfrm>
          <a:prstGeom prst="rect">
            <a:avLst/>
          </a:prstGeom>
          <a:noFill/>
        </p:spPr>
        <p:txBody>
          <a:bodyPr wrap="square" rtlCol="0">
            <a:spAutoFit/>
          </a:bodyPr>
          <a:lstStyle/>
          <a:p>
            <a:pPr algn="ctr"/>
            <a:r>
              <a:rPr lang="en-US" sz="2000" b="1" dirty="0">
                <a:solidFill>
                  <a:schemeClr val="bg1"/>
                </a:solidFill>
                <a:latin typeface="Georgia Pro Cond" panose="02040506050405020303" pitchFamily="18" charset="0"/>
              </a:rPr>
              <a:t>05</a:t>
            </a:r>
          </a:p>
        </p:txBody>
      </p:sp>
      <p:sp>
        <p:nvSpPr>
          <p:cNvPr id="33" name="TextBox 32">
            <a:extLst>
              <a:ext uri="{FF2B5EF4-FFF2-40B4-BE49-F238E27FC236}">
                <a16:creationId xmlns:a16="http://schemas.microsoft.com/office/drawing/2014/main" id="{3D1D75D6-9D48-4DFE-B65B-B44F0395F661}"/>
              </a:ext>
            </a:extLst>
          </p:cNvPr>
          <p:cNvSpPr txBox="1"/>
          <p:nvPr/>
        </p:nvSpPr>
        <p:spPr>
          <a:xfrm>
            <a:off x="7901310" y="3338692"/>
            <a:ext cx="3167284" cy="1292662"/>
          </a:xfrm>
          <a:prstGeom prst="rect">
            <a:avLst/>
          </a:prstGeom>
          <a:noFill/>
        </p:spPr>
        <p:txBody>
          <a:bodyPr wrap="square" lIns="0" tIns="0" rIns="0" bIns="0" rtlCol="0">
            <a:spAutoFit/>
          </a:bodyPr>
          <a:lstStyle/>
          <a:p>
            <a:pPr>
              <a:spcBef>
                <a:spcPts val="600"/>
              </a:spcBef>
            </a:pPr>
            <a:r>
              <a:rPr lang="en-US" sz="2800" b="1" dirty="0">
                <a:solidFill>
                  <a:prstClr val="black"/>
                </a:solidFill>
                <a:latin typeface="Roboto" panose="02000000000000000000" pitchFamily="2" charset="0"/>
                <a:ea typeface="Roboto" panose="02000000000000000000" pitchFamily="2" charset="0"/>
              </a:rPr>
              <a:t>Development of  fish feed market system </a:t>
            </a:r>
          </a:p>
        </p:txBody>
      </p:sp>
    </p:spTree>
    <p:extLst>
      <p:ext uri="{BB962C8B-B14F-4D97-AF65-F5344CB8AC3E}">
        <p14:creationId xmlns:p14="http://schemas.microsoft.com/office/powerpoint/2010/main" val="237431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E46341-5D5F-452A-84A8-C268255937FC}"/>
              </a:ext>
            </a:extLst>
          </p:cNvPr>
          <p:cNvGrpSpPr/>
          <p:nvPr/>
        </p:nvGrpSpPr>
        <p:grpSpPr>
          <a:xfrm>
            <a:off x="857982" y="2059512"/>
            <a:ext cx="10476035" cy="4798488"/>
            <a:chOff x="-337517" y="1858054"/>
            <a:chExt cx="7665898" cy="4093372"/>
          </a:xfrm>
        </p:grpSpPr>
        <p:grpSp>
          <p:nvGrpSpPr>
            <p:cNvPr id="35" name="Group 34">
              <a:extLst>
                <a:ext uri="{FF2B5EF4-FFF2-40B4-BE49-F238E27FC236}">
                  <a16:creationId xmlns:a16="http://schemas.microsoft.com/office/drawing/2014/main" id="{0A259E66-54A8-48FA-B1DA-799D04504584}"/>
                </a:ext>
              </a:extLst>
            </p:cNvPr>
            <p:cNvGrpSpPr/>
            <p:nvPr/>
          </p:nvGrpSpPr>
          <p:grpSpPr>
            <a:xfrm>
              <a:off x="469899" y="3135489"/>
              <a:ext cx="1772356" cy="587022"/>
              <a:chOff x="680154" y="3251200"/>
              <a:chExt cx="1772356" cy="587022"/>
            </a:xfrm>
          </p:grpSpPr>
          <p:sp>
            <p:nvSpPr>
              <p:cNvPr id="4" name="Rectangle 3">
                <a:extLst>
                  <a:ext uri="{FF2B5EF4-FFF2-40B4-BE49-F238E27FC236}">
                    <a16:creationId xmlns:a16="http://schemas.microsoft.com/office/drawing/2014/main" id="{8C2FCEB4-0145-430F-B766-8ED3551DC8D4}"/>
                  </a:ext>
                </a:extLst>
              </p:cNvPr>
              <p:cNvSpPr/>
              <p:nvPr/>
            </p:nvSpPr>
            <p:spPr>
              <a:xfrm>
                <a:off x="680154" y="3251200"/>
                <a:ext cx="1772356" cy="5870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4" descr="Chain Start icon">
                <a:extLst>
                  <a:ext uri="{FF2B5EF4-FFF2-40B4-BE49-F238E27FC236}">
                    <a16:creationId xmlns:a16="http://schemas.microsoft.com/office/drawing/2014/main" id="{1745EA29-F9B7-4B78-B913-AFFF5786B1AF}"/>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32332" y="3310711"/>
                <a:ext cx="468000" cy="46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F3D214A6-4501-49E2-B588-8CF5E2683CA1}"/>
                </a:ext>
              </a:extLst>
            </p:cNvPr>
            <p:cNvGrpSpPr/>
            <p:nvPr/>
          </p:nvGrpSpPr>
          <p:grpSpPr>
            <a:xfrm>
              <a:off x="5209823" y="3135489"/>
              <a:ext cx="1772356" cy="587022"/>
              <a:chOff x="5420078" y="3251200"/>
              <a:chExt cx="1772356" cy="587022"/>
            </a:xfrm>
          </p:grpSpPr>
          <p:sp>
            <p:nvSpPr>
              <p:cNvPr id="7" name="Rectangle 6">
                <a:extLst>
                  <a:ext uri="{FF2B5EF4-FFF2-40B4-BE49-F238E27FC236}">
                    <a16:creationId xmlns:a16="http://schemas.microsoft.com/office/drawing/2014/main" id="{B3AC1C06-D373-4ADA-AC8E-820DF01CC607}"/>
                  </a:ext>
                </a:extLst>
              </p:cNvPr>
              <p:cNvSpPr/>
              <p:nvPr/>
            </p:nvSpPr>
            <p:spPr>
              <a:xfrm>
                <a:off x="5420078" y="3251200"/>
                <a:ext cx="1772356" cy="5870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6" descr="Chain icon">
                <a:extLst>
                  <a:ext uri="{FF2B5EF4-FFF2-40B4-BE49-F238E27FC236}">
                    <a16:creationId xmlns:a16="http://schemas.microsoft.com/office/drawing/2014/main" id="{558BE401-0655-49ED-98EE-8C26C1ACFA20}"/>
                  </a:ext>
                </a:extLst>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072256" y="3310711"/>
                <a:ext cx="468000" cy="46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A153875F-FB04-48E8-8293-6DDF4DC8C780}"/>
                </a:ext>
              </a:extLst>
            </p:cNvPr>
            <p:cNvGrpSpPr/>
            <p:nvPr/>
          </p:nvGrpSpPr>
          <p:grpSpPr>
            <a:xfrm>
              <a:off x="2839861" y="3135489"/>
              <a:ext cx="1772356" cy="587022"/>
              <a:chOff x="3050116" y="3251200"/>
              <a:chExt cx="1772356" cy="587022"/>
            </a:xfrm>
          </p:grpSpPr>
          <p:sp>
            <p:nvSpPr>
              <p:cNvPr id="6" name="Rectangle 5">
                <a:extLst>
                  <a:ext uri="{FF2B5EF4-FFF2-40B4-BE49-F238E27FC236}">
                    <a16:creationId xmlns:a16="http://schemas.microsoft.com/office/drawing/2014/main" id="{696B7703-663C-46BD-BC3E-4B5A4082D049}"/>
                  </a:ext>
                </a:extLst>
              </p:cNvPr>
              <p:cNvSpPr/>
              <p:nvPr/>
            </p:nvSpPr>
            <p:spPr>
              <a:xfrm>
                <a:off x="3050116" y="3251200"/>
                <a:ext cx="1772356" cy="5870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8" descr="Broken Link icon">
                <a:extLst>
                  <a:ext uri="{FF2B5EF4-FFF2-40B4-BE49-F238E27FC236}">
                    <a16:creationId xmlns:a16="http://schemas.microsoft.com/office/drawing/2014/main" id="{2F242B09-C67A-494F-827C-AB8DA93F9CF4}"/>
                  </a:ext>
                </a:extLst>
              </p:cNvPr>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702294" y="3310711"/>
                <a:ext cx="468000" cy="46800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Freeform: Shape 13">
              <a:extLst>
                <a:ext uri="{FF2B5EF4-FFF2-40B4-BE49-F238E27FC236}">
                  <a16:creationId xmlns:a16="http://schemas.microsoft.com/office/drawing/2014/main" id="{C934437A-A72D-4FF1-908C-B1D4E834327B}"/>
                </a:ext>
              </a:extLst>
            </p:cNvPr>
            <p:cNvSpPr/>
            <p:nvPr/>
          </p:nvSpPr>
          <p:spPr>
            <a:xfrm>
              <a:off x="1984798" y="3261547"/>
              <a:ext cx="1112520" cy="305878"/>
            </a:xfrm>
            <a:custGeom>
              <a:avLst/>
              <a:gdLst>
                <a:gd name="connsiteX0" fmla="*/ 0 w 959555"/>
                <a:gd name="connsiteY0" fmla="*/ 0 h 387955"/>
                <a:gd name="connsiteX1" fmla="*/ 959555 w 959555"/>
                <a:gd name="connsiteY1" fmla="*/ 0 h 387955"/>
                <a:gd name="connsiteX2" fmla="*/ 959555 w 959555"/>
                <a:gd name="connsiteY2" fmla="*/ 387955 h 387955"/>
                <a:gd name="connsiteX3" fmla="*/ 0 w 959555"/>
                <a:gd name="connsiteY3" fmla="*/ 387955 h 387955"/>
                <a:gd name="connsiteX4" fmla="*/ 0 w 959555"/>
                <a:gd name="connsiteY4" fmla="*/ 0 h 387955"/>
                <a:gd name="connsiteX5" fmla="*/ 86430 w 959555"/>
                <a:gd name="connsiteY5" fmla="*/ 61584 h 387955"/>
                <a:gd name="connsiteX6" fmla="*/ 86430 w 959555"/>
                <a:gd name="connsiteY6" fmla="*/ 326371 h 387955"/>
                <a:gd name="connsiteX7" fmla="*/ 873125 w 959555"/>
                <a:gd name="connsiteY7" fmla="*/ 326371 h 387955"/>
                <a:gd name="connsiteX8" fmla="*/ 873125 w 959555"/>
                <a:gd name="connsiteY8" fmla="*/ 61584 h 387955"/>
                <a:gd name="connsiteX9" fmla="*/ 86430 w 959555"/>
                <a:gd name="connsiteY9" fmla="*/ 61584 h 38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55" h="387955">
                  <a:moveTo>
                    <a:pt x="0" y="0"/>
                  </a:moveTo>
                  <a:lnTo>
                    <a:pt x="959555" y="0"/>
                  </a:lnTo>
                  <a:lnTo>
                    <a:pt x="959555" y="387955"/>
                  </a:lnTo>
                  <a:lnTo>
                    <a:pt x="0" y="387955"/>
                  </a:lnTo>
                  <a:lnTo>
                    <a:pt x="0" y="0"/>
                  </a:lnTo>
                  <a:close/>
                  <a:moveTo>
                    <a:pt x="86430" y="61584"/>
                  </a:moveTo>
                  <a:lnTo>
                    <a:pt x="86430" y="326371"/>
                  </a:lnTo>
                  <a:lnTo>
                    <a:pt x="873125" y="326371"/>
                  </a:lnTo>
                  <a:lnTo>
                    <a:pt x="873125" y="61584"/>
                  </a:lnTo>
                  <a:lnTo>
                    <a:pt x="86430" y="61584"/>
                  </a:lnTo>
                  <a:close/>
                </a:path>
              </a:pathLst>
            </a:custGeom>
            <a:solidFill>
              <a:schemeClr val="bg1">
                <a:lumMod val="95000"/>
              </a:schemeClr>
            </a:solidFill>
            <a:ln w="28575">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34FF3CD-E228-4661-9FEC-D8A1B384F13C}"/>
                </a:ext>
              </a:extLst>
            </p:cNvPr>
            <p:cNvSpPr/>
            <p:nvPr/>
          </p:nvSpPr>
          <p:spPr>
            <a:xfrm>
              <a:off x="4354760" y="3261547"/>
              <a:ext cx="1112520" cy="305878"/>
            </a:xfrm>
            <a:custGeom>
              <a:avLst/>
              <a:gdLst>
                <a:gd name="connsiteX0" fmla="*/ 0 w 959555"/>
                <a:gd name="connsiteY0" fmla="*/ 0 h 387955"/>
                <a:gd name="connsiteX1" fmla="*/ 959555 w 959555"/>
                <a:gd name="connsiteY1" fmla="*/ 0 h 387955"/>
                <a:gd name="connsiteX2" fmla="*/ 959555 w 959555"/>
                <a:gd name="connsiteY2" fmla="*/ 387955 h 387955"/>
                <a:gd name="connsiteX3" fmla="*/ 0 w 959555"/>
                <a:gd name="connsiteY3" fmla="*/ 387955 h 387955"/>
                <a:gd name="connsiteX4" fmla="*/ 0 w 959555"/>
                <a:gd name="connsiteY4" fmla="*/ 0 h 387955"/>
                <a:gd name="connsiteX5" fmla="*/ 86430 w 959555"/>
                <a:gd name="connsiteY5" fmla="*/ 61584 h 387955"/>
                <a:gd name="connsiteX6" fmla="*/ 86430 w 959555"/>
                <a:gd name="connsiteY6" fmla="*/ 326371 h 387955"/>
                <a:gd name="connsiteX7" fmla="*/ 873125 w 959555"/>
                <a:gd name="connsiteY7" fmla="*/ 326371 h 387955"/>
                <a:gd name="connsiteX8" fmla="*/ 873125 w 959555"/>
                <a:gd name="connsiteY8" fmla="*/ 61584 h 387955"/>
                <a:gd name="connsiteX9" fmla="*/ 86430 w 959555"/>
                <a:gd name="connsiteY9" fmla="*/ 61584 h 38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9555" h="387955">
                  <a:moveTo>
                    <a:pt x="0" y="0"/>
                  </a:moveTo>
                  <a:lnTo>
                    <a:pt x="959555" y="0"/>
                  </a:lnTo>
                  <a:lnTo>
                    <a:pt x="959555" y="387955"/>
                  </a:lnTo>
                  <a:lnTo>
                    <a:pt x="0" y="387955"/>
                  </a:lnTo>
                  <a:lnTo>
                    <a:pt x="0" y="0"/>
                  </a:lnTo>
                  <a:close/>
                  <a:moveTo>
                    <a:pt x="86430" y="61584"/>
                  </a:moveTo>
                  <a:lnTo>
                    <a:pt x="86430" y="326371"/>
                  </a:lnTo>
                  <a:lnTo>
                    <a:pt x="873125" y="326371"/>
                  </a:lnTo>
                  <a:lnTo>
                    <a:pt x="873125" y="61584"/>
                  </a:lnTo>
                  <a:lnTo>
                    <a:pt x="86430" y="61584"/>
                  </a:lnTo>
                  <a:close/>
                </a:path>
              </a:pathLst>
            </a:custGeom>
            <a:solidFill>
              <a:schemeClr val="bg1">
                <a:lumMod val="95000"/>
              </a:schemeClr>
            </a:solidFill>
            <a:ln w="28575">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EEC401B-DA5F-45C5-B357-B4BF67E89398}"/>
                </a:ext>
              </a:extLst>
            </p:cNvPr>
            <p:cNvSpPr/>
            <p:nvPr/>
          </p:nvSpPr>
          <p:spPr>
            <a:xfrm>
              <a:off x="2058176" y="3272300"/>
              <a:ext cx="959555" cy="288000"/>
            </a:xfrm>
            <a:prstGeom prst="rect">
              <a:avLst/>
            </a:prstGeom>
            <a:gradFill flip="none" rotWithShape="1">
              <a:gsLst>
                <a:gs pos="50000">
                  <a:schemeClr val="bg1">
                    <a:lumMod val="95000"/>
                  </a:schemeClr>
                </a:gs>
                <a:gs pos="0">
                  <a:schemeClr val="bg1">
                    <a:lumMod val="65000"/>
                  </a:schemeClr>
                </a:gs>
                <a:gs pos="100000">
                  <a:schemeClr val="bg1">
                    <a:lumMod val="65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97D106E-A832-4EB8-B425-1FFAF276D2B8}"/>
                </a:ext>
              </a:extLst>
            </p:cNvPr>
            <p:cNvSpPr/>
            <p:nvPr/>
          </p:nvSpPr>
          <p:spPr>
            <a:xfrm>
              <a:off x="4428138" y="3272300"/>
              <a:ext cx="959555" cy="288000"/>
            </a:xfrm>
            <a:prstGeom prst="rect">
              <a:avLst/>
            </a:prstGeom>
            <a:gradFill flip="none" rotWithShape="1">
              <a:gsLst>
                <a:gs pos="50000">
                  <a:schemeClr val="bg1">
                    <a:lumMod val="95000"/>
                  </a:schemeClr>
                </a:gs>
                <a:gs pos="0">
                  <a:schemeClr val="bg1">
                    <a:lumMod val="65000"/>
                  </a:schemeClr>
                </a:gs>
                <a:gs pos="100000">
                  <a:schemeClr val="bg1">
                    <a:lumMod val="65000"/>
                  </a:schemeClr>
                </a:gs>
              </a:gsLst>
              <a:lin ang="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5B7375CB-40D2-474C-BCC0-BF6C4ABB8562}"/>
                </a:ext>
              </a:extLst>
            </p:cNvPr>
            <p:cNvCxnSpPr/>
            <p:nvPr/>
          </p:nvCxnSpPr>
          <p:spPr>
            <a:xfrm>
              <a:off x="1356077" y="3947886"/>
              <a:ext cx="0" cy="537028"/>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B45947B0-7252-4718-94EF-5F4723DBBC9D}"/>
                </a:ext>
              </a:extLst>
            </p:cNvPr>
            <p:cNvGrpSpPr/>
            <p:nvPr/>
          </p:nvGrpSpPr>
          <p:grpSpPr>
            <a:xfrm>
              <a:off x="-337517" y="4760658"/>
              <a:ext cx="3900148" cy="1190768"/>
              <a:chOff x="657053" y="1935795"/>
              <a:chExt cx="3417453" cy="1587689"/>
            </a:xfrm>
          </p:grpSpPr>
          <p:sp>
            <p:nvSpPr>
              <p:cNvPr id="41" name="TextBox 40">
                <a:extLst>
                  <a:ext uri="{FF2B5EF4-FFF2-40B4-BE49-F238E27FC236}">
                    <a16:creationId xmlns:a16="http://schemas.microsoft.com/office/drawing/2014/main" id="{54064E29-D05C-42C7-906A-706E91FE94DC}"/>
                  </a:ext>
                </a:extLst>
              </p:cNvPr>
              <p:cNvSpPr txBox="1"/>
              <p:nvPr/>
            </p:nvSpPr>
            <p:spPr>
              <a:xfrm>
                <a:off x="657053" y="2473284"/>
                <a:ext cx="3417453" cy="1050200"/>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Productivity enhancement and resilience for food and nutrition security in refugee settlements</a:t>
                </a:r>
              </a:p>
            </p:txBody>
          </p:sp>
          <p:sp>
            <p:nvSpPr>
              <p:cNvPr id="42" name="TextBox 41">
                <a:extLst>
                  <a:ext uri="{FF2B5EF4-FFF2-40B4-BE49-F238E27FC236}">
                    <a16:creationId xmlns:a16="http://schemas.microsoft.com/office/drawing/2014/main" id="{E3B2C781-F39F-4874-81B9-88A58DEB0201}"/>
                  </a:ext>
                </a:extLst>
              </p:cNvPr>
              <p:cNvSpPr txBox="1"/>
              <p:nvPr/>
            </p:nvSpPr>
            <p:spPr>
              <a:xfrm>
                <a:off x="1157285" y="1935795"/>
                <a:ext cx="1967514" cy="42008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D1F6C"/>
                    </a:solidFill>
                    <a:effectLst/>
                    <a:uLnTx/>
                    <a:uFillTx/>
                    <a:latin typeface="Roboto" panose="02000000000000000000" pitchFamily="2" charset="0"/>
                    <a:ea typeface="Roboto" panose="02000000000000000000" pitchFamily="2" charset="0"/>
                    <a:cs typeface="Arial" panose="020B0604020202020204" pitchFamily="34" charset="0"/>
                  </a:rPr>
                  <a:t>Sub-component 2.2</a:t>
                </a:r>
              </a:p>
            </p:txBody>
          </p:sp>
        </p:grpSp>
        <p:cxnSp>
          <p:nvCxnSpPr>
            <p:cNvPr id="45" name="Straight Connector 44">
              <a:extLst>
                <a:ext uri="{FF2B5EF4-FFF2-40B4-BE49-F238E27FC236}">
                  <a16:creationId xmlns:a16="http://schemas.microsoft.com/office/drawing/2014/main" id="{638EDF6A-2EB6-4FD0-915D-2DECB09869DF}"/>
                </a:ext>
              </a:extLst>
            </p:cNvPr>
            <p:cNvCxnSpPr/>
            <p:nvPr/>
          </p:nvCxnSpPr>
          <p:spPr>
            <a:xfrm>
              <a:off x="6096000" y="3947886"/>
              <a:ext cx="0" cy="53702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64CB9E23-A1A9-4367-B6FC-2EDB0D250AD4}"/>
                </a:ext>
              </a:extLst>
            </p:cNvPr>
            <p:cNvGrpSpPr/>
            <p:nvPr/>
          </p:nvGrpSpPr>
          <p:grpSpPr>
            <a:xfrm>
              <a:off x="3524359" y="4666814"/>
              <a:ext cx="3804022" cy="1236551"/>
              <a:chOff x="-112324" y="1810670"/>
              <a:chExt cx="3333223" cy="1648733"/>
            </a:xfrm>
          </p:grpSpPr>
          <p:sp>
            <p:nvSpPr>
              <p:cNvPr id="47" name="TextBox 46">
                <a:extLst>
                  <a:ext uri="{FF2B5EF4-FFF2-40B4-BE49-F238E27FC236}">
                    <a16:creationId xmlns:a16="http://schemas.microsoft.com/office/drawing/2014/main" id="{7F5E81EC-3A6E-4A37-AEC1-9AF4EF4C193B}"/>
                  </a:ext>
                </a:extLst>
              </p:cNvPr>
              <p:cNvSpPr txBox="1"/>
              <p:nvPr/>
            </p:nvSpPr>
            <p:spPr>
              <a:xfrm>
                <a:off x="132175" y="2409203"/>
                <a:ext cx="3088724" cy="1050200"/>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institutional capacity for productivity enhancement, resilience, and strengthening service delivery</a:t>
                </a:r>
              </a:p>
            </p:txBody>
          </p:sp>
          <p:sp>
            <p:nvSpPr>
              <p:cNvPr id="48" name="TextBox 47">
                <a:extLst>
                  <a:ext uri="{FF2B5EF4-FFF2-40B4-BE49-F238E27FC236}">
                    <a16:creationId xmlns:a16="http://schemas.microsoft.com/office/drawing/2014/main" id="{3DA02E5D-C6B7-4165-86EB-26869237C8FF}"/>
                  </a:ext>
                </a:extLst>
              </p:cNvPr>
              <p:cNvSpPr txBox="1"/>
              <p:nvPr/>
            </p:nvSpPr>
            <p:spPr>
              <a:xfrm>
                <a:off x="-112324" y="1810670"/>
                <a:ext cx="3265443" cy="420081"/>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9AAE1"/>
                    </a:solidFill>
                    <a:effectLst/>
                    <a:uLnTx/>
                    <a:uFillTx/>
                    <a:latin typeface="Arial" panose="020B0604020202020204" pitchFamily="34" charset="0"/>
                    <a:ea typeface="+mn-ea"/>
                    <a:cs typeface="Arial" panose="020B0604020202020204" pitchFamily="34" charset="0"/>
                  </a:rPr>
                  <a:t>Sub-component 2.3. </a:t>
                </a:r>
              </a:p>
            </p:txBody>
          </p:sp>
        </p:grpSp>
        <p:cxnSp>
          <p:nvCxnSpPr>
            <p:cNvPr id="61" name="Straight Connector 60">
              <a:extLst>
                <a:ext uri="{FF2B5EF4-FFF2-40B4-BE49-F238E27FC236}">
                  <a16:creationId xmlns:a16="http://schemas.microsoft.com/office/drawing/2014/main" id="{CAC954BA-8144-49FC-8F1B-052F0A08A622}"/>
                </a:ext>
              </a:extLst>
            </p:cNvPr>
            <p:cNvCxnSpPr/>
            <p:nvPr/>
          </p:nvCxnSpPr>
          <p:spPr>
            <a:xfrm flipV="1">
              <a:off x="3726039" y="2420753"/>
              <a:ext cx="0" cy="53702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D241201C-7EFD-418A-9D65-2AC0514362AD}"/>
                </a:ext>
              </a:extLst>
            </p:cNvPr>
            <p:cNvGrpSpPr/>
            <p:nvPr/>
          </p:nvGrpSpPr>
          <p:grpSpPr>
            <a:xfrm>
              <a:off x="1081788" y="1858054"/>
              <a:ext cx="5288502" cy="970855"/>
              <a:chOff x="-175948" y="2490422"/>
              <a:chExt cx="4633979" cy="1294473"/>
            </a:xfrm>
          </p:grpSpPr>
          <p:sp>
            <p:nvSpPr>
              <p:cNvPr id="63" name="TextBox 62">
                <a:extLst>
                  <a:ext uri="{FF2B5EF4-FFF2-40B4-BE49-F238E27FC236}">
                    <a16:creationId xmlns:a16="http://schemas.microsoft.com/office/drawing/2014/main" id="{8A11ABD4-018F-4B37-9013-F3678009ECBE}"/>
                  </a:ext>
                </a:extLst>
              </p:cNvPr>
              <p:cNvSpPr txBox="1"/>
              <p:nvPr/>
            </p:nvSpPr>
            <p:spPr>
              <a:xfrm>
                <a:off x="-175948" y="3084760"/>
                <a:ext cx="4633979" cy="700135"/>
              </a:xfrm>
              <a:prstGeom prst="rect">
                <a:avLst/>
              </a:prstGeom>
              <a:noFill/>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Productivity Enhancement and Resilience Investments for income generation </a:t>
                </a:r>
              </a:p>
            </p:txBody>
          </p:sp>
          <p:sp>
            <p:nvSpPr>
              <p:cNvPr id="64" name="TextBox 63">
                <a:extLst>
                  <a:ext uri="{FF2B5EF4-FFF2-40B4-BE49-F238E27FC236}">
                    <a16:creationId xmlns:a16="http://schemas.microsoft.com/office/drawing/2014/main" id="{223821E1-E0D5-49DA-9306-281FD872EA02}"/>
                  </a:ext>
                </a:extLst>
              </p:cNvPr>
              <p:cNvSpPr txBox="1"/>
              <p:nvPr/>
            </p:nvSpPr>
            <p:spPr>
              <a:xfrm>
                <a:off x="679512" y="2490422"/>
                <a:ext cx="2822084" cy="420080"/>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BE23"/>
                    </a:solidFill>
                    <a:effectLst/>
                    <a:uLnTx/>
                    <a:uFillTx/>
                    <a:latin typeface="Roboto" panose="02000000000000000000" pitchFamily="2" charset="0"/>
                    <a:ea typeface="Roboto" panose="02000000000000000000" pitchFamily="2" charset="0"/>
                    <a:cs typeface="Arial" panose="020B0604020202020204" pitchFamily="34" charset="0"/>
                  </a:rPr>
                  <a:t>Sub-Component 2.1</a:t>
                </a:r>
              </a:p>
            </p:txBody>
          </p:sp>
        </p:grpSp>
      </p:grpSp>
      <p:sp>
        <p:nvSpPr>
          <p:cNvPr id="59" name="Rectangle 58">
            <a:extLst>
              <a:ext uri="{FF2B5EF4-FFF2-40B4-BE49-F238E27FC236}">
                <a16:creationId xmlns:a16="http://schemas.microsoft.com/office/drawing/2014/main" id="{09D223DF-806E-4E20-B9A7-2B98D506E599}"/>
              </a:ext>
            </a:extLst>
          </p:cNvPr>
          <p:cNvSpPr/>
          <p:nvPr/>
        </p:nvSpPr>
        <p:spPr>
          <a:xfrm>
            <a:off x="493986" y="108386"/>
            <a:ext cx="10352689" cy="923330"/>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Arial" panose="020B0604020202020204" pitchFamily="34" charset="0"/>
              </a:rPr>
              <a:t>2.0: Promoting Adoption of Climate Smart Agriculture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Arial" panose="020B0604020202020204" pitchFamily="34" charset="0"/>
              </a:rPr>
              <a:t>Technologies and Practices </a:t>
            </a:r>
            <a:endParaRPr kumimoji="0" lang="en-IN" sz="3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30" name="TextBox 29">
            <a:extLst>
              <a:ext uri="{FF2B5EF4-FFF2-40B4-BE49-F238E27FC236}">
                <a16:creationId xmlns:a16="http://schemas.microsoft.com/office/drawing/2014/main" id="{CC2AAFF6-69CC-4B53-BEC1-6D4E5CF94B9B}"/>
              </a:ext>
            </a:extLst>
          </p:cNvPr>
          <p:cNvSpPr txBox="1"/>
          <p:nvPr/>
        </p:nvSpPr>
        <p:spPr>
          <a:xfrm>
            <a:off x="762000" y="966304"/>
            <a:ext cx="10466307" cy="923330"/>
          </a:xfrm>
          <a:prstGeom prst="rect">
            <a:avLst/>
          </a:prstGeom>
          <a:noFill/>
        </p:spPr>
        <p:txBody>
          <a:bodyPr wrap="square" lIns="0" tIns="0" rIns="0" bIns="0" rtlCol="0" anchor="ctr">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The component will support investments for up-scaling and adoption of climate-smart agriculture (CSA) technologies, innovations, and management practices (TIMPs) developed in Component one. It has 3 Sub-components</a:t>
            </a:r>
          </a:p>
        </p:txBody>
      </p:sp>
    </p:spTree>
    <p:extLst>
      <p:ext uri="{BB962C8B-B14F-4D97-AF65-F5344CB8AC3E}">
        <p14:creationId xmlns:p14="http://schemas.microsoft.com/office/powerpoint/2010/main" val="147367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99558"/>
            <a:ext cx="11704320" cy="846922"/>
          </a:xfrm>
        </p:spPr>
        <p:txBody>
          <a:bodyPr>
            <a:noAutofit/>
          </a:bodyPr>
          <a:lstStyle/>
          <a:p>
            <a:r>
              <a:rPr lang="en-US" sz="3000" b="1" dirty="0">
                <a:latin typeface="Roboto" panose="02000000000000000000" pitchFamily="2" charset="0"/>
                <a:ea typeface="Roboto" panose="02000000000000000000" pitchFamily="2" charset="0"/>
              </a:rPr>
              <a:t>Component Two: Promoting Adoption of Climate Smart Agriculture Technologies and Practices </a:t>
            </a:r>
          </a:p>
        </p:txBody>
      </p:sp>
      <p:grpSp>
        <p:nvGrpSpPr>
          <p:cNvPr id="51" name="Group 50"/>
          <p:cNvGrpSpPr/>
          <p:nvPr/>
        </p:nvGrpSpPr>
        <p:grpSpPr>
          <a:xfrm>
            <a:off x="214720" y="1767078"/>
            <a:ext cx="11977279" cy="5090921"/>
            <a:chOff x="437849" y="1827598"/>
            <a:chExt cx="8611242" cy="3581591"/>
          </a:xfrm>
        </p:grpSpPr>
        <p:grpSp>
          <p:nvGrpSpPr>
            <p:cNvPr id="4" name="Group 3"/>
            <p:cNvGrpSpPr/>
            <p:nvPr/>
          </p:nvGrpSpPr>
          <p:grpSpPr>
            <a:xfrm>
              <a:off x="437849" y="1836003"/>
              <a:ext cx="2719726" cy="3573186"/>
              <a:chOff x="651258" y="1585731"/>
              <a:chExt cx="3589128" cy="4715412"/>
            </a:xfrm>
          </p:grpSpPr>
          <p:grpSp>
            <p:nvGrpSpPr>
              <p:cNvPr id="38" name="Group 37"/>
              <p:cNvGrpSpPr/>
              <p:nvPr/>
            </p:nvGrpSpPr>
            <p:grpSpPr>
              <a:xfrm>
                <a:off x="651258" y="2122444"/>
                <a:ext cx="3589128" cy="4178699"/>
                <a:chOff x="651258" y="2122444"/>
                <a:chExt cx="3589128" cy="4178699"/>
              </a:xfrm>
            </p:grpSpPr>
            <p:sp>
              <p:nvSpPr>
                <p:cNvPr id="44" name="Rounded Rectangle 2"/>
                <p:cNvSpPr/>
                <p:nvPr/>
              </p:nvSpPr>
              <p:spPr>
                <a:xfrm>
                  <a:off x="685799" y="2122444"/>
                  <a:ext cx="3554587" cy="4178699"/>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FB771E"/>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45" name="Group 44"/>
                <p:cNvGrpSpPr/>
                <p:nvPr/>
              </p:nvGrpSpPr>
              <p:grpSpPr>
                <a:xfrm>
                  <a:off x="651258" y="2180199"/>
                  <a:ext cx="3523302" cy="1747922"/>
                  <a:chOff x="667895" y="2180199"/>
                  <a:chExt cx="3523302" cy="1747922"/>
                </a:xfrm>
              </p:grpSpPr>
              <p:sp>
                <p:nvSpPr>
                  <p:cNvPr id="46" name="TextBox 45"/>
                  <p:cNvSpPr txBox="1"/>
                  <p:nvPr/>
                </p:nvSpPr>
                <p:spPr>
                  <a:xfrm>
                    <a:off x="674340" y="2180199"/>
                    <a:ext cx="3516857" cy="787909"/>
                  </a:xfrm>
                  <a:prstGeom prst="rect">
                    <a:avLst/>
                  </a:prstGeom>
                  <a:noFill/>
                </p:spPr>
                <p:txBody>
                  <a:bodyPr wrap="square" rtlCol="0">
                    <a:spAutoFit/>
                  </a:bodyPr>
                  <a:lstStyle/>
                  <a:p>
                    <a:pPr defTabSz="685800">
                      <a:defRPr/>
                    </a:pPr>
                    <a:r>
                      <a:rPr lang="en-US" sz="16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Sub</a:t>
                    </a:r>
                    <a:r>
                      <a:rPr lang="en-US" sz="1600" b="1" dirty="0">
                        <a:solidFill>
                          <a:srgbClr val="000000"/>
                        </a:solidFill>
                        <a:effectLst/>
                        <a:latin typeface="Roboto" panose="02000000000000000000" pitchFamily="2" charset="0"/>
                        <a:ea typeface="Roboto" panose="02000000000000000000" pitchFamily="2" charset="0"/>
                      </a:rPr>
                      <a:t>-Component 2.1. Productivity Enhancement and Resilience Investments for income generation </a:t>
                    </a:r>
                    <a:endPar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
                <p:nvSpPr>
                  <p:cNvPr id="47" name="Rectangle 46"/>
                  <p:cNvSpPr/>
                  <p:nvPr/>
                </p:nvSpPr>
                <p:spPr>
                  <a:xfrm>
                    <a:off x="667895" y="2928012"/>
                    <a:ext cx="3516857" cy="1000109"/>
                  </a:xfrm>
                  <a:prstGeom prst="rect">
                    <a:avLst/>
                  </a:prstGeom>
                </p:spPr>
                <p:txBody>
                  <a:bodyPr wrap="square">
                    <a:spAutoFit/>
                  </a:bodyPr>
                  <a:lstStyle/>
                  <a:p>
                    <a:pPr defTabSz="514350">
                      <a:defRPr/>
                    </a:pPr>
                    <a:r>
                      <a:rPr lang="en-US" sz="1600" b="1" dirty="0">
                        <a:solidFill>
                          <a:srgbClr val="000000"/>
                        </a:solidFill>
                        <a:latin typeface="Roboto" panose="02000000000000000000" pitchFamily="2" charset="0"/>
                        <a:ea typeface="Roboto" panose="02000000000000000000" pitchFamily="2" charset="0"/>
                      </a:rPr>
                      <a:t>Support:</a:t>
                    </a:r>
                    <a:r>
                      <a:rPr lang="en-US" sz="1600" dirty="0">
                        <a:solidFill>
                          <a:srgbClr val="000000"/>
                        </a:solidFill>
                        <a:latin typeface="Roboto" panose="02000000000000000000" pitchFamily="2" charset="0"/>
                        <a:ea typeface="Roboto" panose="02000000000000000000" pitchFamily="2" charset="0"/>
                      </a:rPr>
                      <a:t> I</a:t>
                    </a:r>
                    <a:r>
                      <a:rPr lang="en-US" sz="1600" dirty="0">
                        <a:solidFill>
                          <a:srgbClr val="000000"/>
                        </a:solidFill>
                        <a:effectLst/>
                        <a:latin typeface="Roboto" panose="02000000000000000000" pitchFamily="2" charset="0"/>
                        <a:ea typeface="Roboto" panose="02000000000000000000" pitchFamily="2" charset="0"/>
                      </a:rPr>
                      <a:t>ncreased productivity and  enhanced resilience of agricultural value chain to CC, as well as reduced GHG emissions</a:t>
                    </a:r>
                    <a:endParaRPr lang="en-US" sz="1600" kern="0" dirty="0">
                      <a:solidFill>
                        <a:prstClr val="black">
                          <a:lumMod val="65000"/>
                          <a:lumOff val="35000"/>
                        </a:prstClr>
                      </a:solidFill>
                      <a:latin typeface="Roboto" panose="02000000000000000000" pitchFamily="2" charset="0"/>
                      <a:ea typeface="Roboto" panose="02000000000000000000" pitchFamily="2" charset="0"/>
                      <a:cs typeface="Arial" panose="020B0604020202020204" pitchFamily="34" charset="0"/>
                    </a:endParaRPr>
                  </a:p>
                </p:txBody>
              </p:sp>
            </p:grpSp>
          </p:grpSp>
          <p:sp>
            <p:nvSpPr>
              <p:cNvPr id="42" name="Freeform 41"/>
              <p:cNvSpPr/>
              <p:nvPr/>
            </p:nvSpPr>
            <p:spPr>
              <a:xfrm>
                <a:off x="1099436" y="1585731"/>
                <a:ext cx="468186" cy="558726"/>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flip="none" rotWithShape="1">
                <a:gsLst>
                  <a:gs pos="0">
                    <a:srgbClr val="FB771E"/>
                  </a:gs>
                  <a:gs pos="100000">
                    <a:srgbClr val="DA5B04"/>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nvGrpSpPr>
            <p:cNvPr id="7" name="Group 6"/>
            <p:cNvGrpSpPr/>
            <p:nvPr/>
          </p:nvGrpSpPr>
          <p:grpSpPr>
            <a:xfrm>
              <a:off x="6248710" y="1877213"/>
              <a:ext cx="2800381" cy="3531976"/>
              <a:chOff x="8319657" y="1640114"/>
              <a:chExt cx="3695568" cy="4661028"/>
            </a:xfrm>
          </p:grpSpPr>
          <p:grpSp>
            <p:nvGrpSpPr>
              <p:cNvPr id="8" name="Group 7"/>
              <p:cNvGrpSpPr/>
              <p:nvPr/>
            </p:nvGrpSpPr>
            <p:grpSpPr>
              <a:xfrm>
                <a:off x="8319657" y="2180199"/>
                <a:ext cx="3695568" cy="4120943"/>
                <a:chOff x="8319657" y="2180199"/>
                <a:chExt cx="3695568" cy="4120943"/>
              </a:xfrm>
            </p:grpSpPr>
            <p:sp>
              <p:nvSpPr>
                <p:cNvPr id="14" name="Rounded Rectangle 2"/>
                <p:cNvSpPr/>
                <p:nvPr/>
              </p:nvSpPr>
              <p:spPr>
                <a:xfrm>
                  <a:off x="8319657" y="2198838"/>
                  <a:ext cx="3695568" cy="4102304"/>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009BBA"/>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TextBox 15"/>
                <p:cNvSpPr txBox="1"/>
                <p:nvPr/>
              </p:nvSpPr>
              <p:spPr>
                <a:xfrm>
                  <a:off x="8386477" y="2180199"/>
                  <a:ext cx="3302752" cy="1228705"/>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2.3. Building institutional capacity for productivity enhancement, resilience, and strengthening service delivery</a:t>
                  </a:r>
                </a:p>
              </p:txBody>
            </p:sp>
          </p:grpSp>
          <p:sp>
            <p:nvSpPr>
              <p:cNvPr id="12" name="Freeform 11"/>
              <p:cNvSpPr/>
              <p:nvPr/>
            </p:nvSpPr>
            <p:spPr>
              <a:xfrm>
                <a:off x="8922816" y="1640114"/>
                <a:ext cx="468186" cy="558726"/>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00AACC"/>
                  </a:gs>
                  <a:gs pos="100000">
                    <a:srgbClr val="00809A"/>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nvGrpSpPr>
            <p:cNvPr id="50" name="Group 49"/>
            <p:cNvGrpSpPr/>
            <p:nvPr/>
          </p:nvGrpSpPr>
          <p:grpSpPr>
            <a:xfrm>
              <a:off x="3321991" y="1827598"/>
              <a:ext cx="2881284" cy="3523702"/>
              <a:chOff x="3321991" y="1827598"/>
              <a:chExt cx="2881284" cy="3523702"/>
            </a:xfrm>
          </p:grpSpPr>
          <p:grpSp>
            <p:nvGrpSpPr>
              <p:cNvPr id="18" name="Group 17"/>
              <p:cNvGrpSpPr/>
              <p:nvPr/>
            </p:nvGrpSpPr>
            <p:grpSpPr>
              <a:xfrm>
                <a:off x="3321991" y="2242707"/>
                <a:ext cx="2881284" cy="3108593"/>
                <a:chOff x="4457361" y="2122443"/>
                <a:chExt cx="3802330" cy="4102302"/>
              </a:xfrm>
            </p:grpSpPr>
            <p:sp>
              <p:nvSpPr>
                <p:cNvPr id="24" name="Rounded Rectangle 2"/>
                <p:cNvSpPr/>
                <p:nvPr/>
              </p:nvSpPr>
              <p:spPr>
                <a:xfrm>
                  <a:off x="4457361" y="2122443"/>
                  <a:ext cx="3727383" cy="4102302"/>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7CBA01"/>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25" name="Group 24"/>
                <p:cNvGrpSpPr/>
                <p:nvPr/>
              </p:nvGrpSpPr>
              <p:grpSpPr>
                <a:xfrm>
                  <a:off x="4487762" y="2153968"/>
                  <a:ext cx="3771929" cy="1955746"/>
                  <a:chOff x="4545845" y="2153984"/>
                  <a:chExt cx="3771929" cy="1955746"/>
                </a:xfrm>
              </p:grpSpPr>
              <p:sp>
                <p:nvSpPr>
                  <p:cNvPr id="26" name="TextBox 25"/>
                  <p:cNvSpPr txBox="1"/>
                  <p:nvPr/>
                </p:nvSpPr>
                <p:spPr>
                  <a:xfrm>
                    <a:off x="4612666" y="2153984"/>
                    <a:ext cx="3638289" cy="1000108"/>
                  </a:xfrm>
                  <a:prstGeom prst="rect">
                    <a:avLst/>
                  </a:prstGeom>
                  <a:noFill/>
                </p:spPr>
                <p:txBody>
                  <a:bodyPr wrap="square" rtlCol="0">
                    <a:spAutoFit/>
                  </a:bodyPr>
                  <a:lstStyle/>
                  <a:p>
                    <a:pPr lvl="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2.2: Productivity enhancement and resilience for food and nutrition security in refugee settlements</a:t>
                    </a:r>
                  </a:p>
                </p:txBody>
              </p:sp>
              <p:sp>
                <p:nvSpPr>
                  <p:cNvPr id="27" name="Rectangle 26"/>
                  <p:cNvSpPr/>
                  <p:nvPr/>
                </p:nvSpPr>
                <p:spPr>
                  <a:xfrm>
                    <a:off x="4545845" y="3109622"/>
                    <a:ext cx="3771929" cy="1000108"/>
                  </a:xfrm>
                  <a:prstGeom prst="rect">
                    <a:avLst/>
                  </a:prstGeom>
                </p:spPr>
                <p:txBody>
                  <a:bodyPr wrap="square">
                    <a:spAutoFit/>
                  </a:bodyPr>
                  <a:lstStyle/>
                  <a:p>
                    <a:pPr algn="just" defTabSz="514350">
                      <a:defRPr/>
                    </a:pPr>
                    <a:r>
                      <a:rPr lang="en-US" sz="1600" b="1" kern="0" dirty="0">
                        <a:solidFill>
                          <a:srgbClr val="2C0100"/>
                        </a:solidFill>
                        <a:latin typeface="Roboto" panose="02000000000000000000" pitchFamily="2" charset="0"/>
                        <a:ea typeface="Roboto" panose="02000000000000000000" pitchFamily="2" charset="0"/>
                        <a:cs typeface="Arial" panose="020B0604020202020204" pitchFamily="34" charset="0"/>
                      </a:rPr>
                      <a:t>Support: </a:t>
                    </a:r>
                    <a:r>
                      <a:rPr lang="en-US" sz="1600" kern="0" dirty="0">
                        <a:solidFill>
                          <a:srgbClr val="2C0100"/>
                        </a:solidFill>
                        <a:latin typeface="Roboto" panose="02000000000000000000" pitchFamily="2" charset="0"/>
                        <a:ea typeface="Roboto" panose="02000000000000000000" pitchFamily="2" charset="0"/>
                        <a:cs typeface="Arial" panose="020B0604020202020204" pitchFamily="34" charset="0"/>
                      </a:rPr>
                      <a:t>Increased productivity and  enhanced resilience of agricultural value chain to CC, and to enhance and food security and nuitrition</a:t>
                    </a:r>
                  </a:p>
                </p:txBody>
              </p:sp>
            </p:grpSp>
          </p:grpSp>
          <p:sp>
            <p:nvSpPr>
              <p:cNvPr id="22" name="Freeform 21"/>
              <p:cNvSpPr/>
              <p:nvPr/>
            </p:nvSpPr>
            <p:spPr>
              <a:xfrm>
                <a:off x="3815466" y="1827598"/>
                <a:ext cx="354776" cy="423384"/>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7CBA01"/>
                  </a:gs>
                  <a:gs pos="100000">
                    <a:srgbClr val="6DA30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sp>
        <p:nvSpPr>
          <p:cNvPr id="54" name="Rectangle 53">
            <a:extLst>
              <a:ext uri="{FF2B5EF4-FFF2-40B4-BE49-F238E27FC236}">
                <a16:creationId xmlns:a16="http://schemas.microsoft.com/office/drawing/2014/main" id="{80C295D0-D5FC-4644-9DA8-60B00DB5A3ED}"/>
              </a:ext>
            </a:extLst>
          </p:cNvPr>
          <p:cNvSpPr/>
          <p:nvPr/>
        </p:nvSpPr>
        <p:spPr>
          <a:xfrm>
            <a:off x="221513" y="5087396"/>
            <a:ext cx="3779311" cy="1077218"/>
          </a:xfrm>
          <a:prstGeom prst="rect">
            <a:avLst/>
          </a:prstGeom>
        </p:spPr>
        <p:txBody>
          <a:bodyPr wrap="square">
            <a:spAutoFit/>
          </a:bodyPr>
          <a:lstStyle/>
          <a:p>
            <a:pPr defTabSz="514350">
              <a:defRPr/>
            </a:pPr>
            <a:r>
              <a:rPr lang="en-US" sz="1600" b="1" dirty="0">
                <a:solidFill>
                  <a:srgbClr val="000000"/>
                </a:solidFill>
                <a:latin typeface="Roboto" panose="02000000000000000000" pitchFamily="2" charset="0"/>
                <a:ea typeface="Roboto" panose="02000000000000000000" pitchFamily="2" charset="0"/>
              </a:rPr>
              <a:t>Instruments1: </a:t>
            </a:r>
            <a:r>
              <a:rPr lang="en-US" sz="1600" dirty="0">
                <a:solidFill>
                  <a:srgbClr val="000000"/>
                </a:solidFill>
                <a:latin typeface="Roboto" panose="02000000000000000000" pitchFamily="2" charset="0"/>
                <a:ea typeface="Roboto" panose="02000000000000000000" pitchFamily="2" charset="0"/>
              </a:rPr>
              <a:t>Matching grants for the  C</a:t>
            </a:r>
            <a:r>
              <a:rPr lang="en-US" sz="1600" dirty="0">
                <a:solidFill>
                  <a:srgbClr val="000000"/>
                </a:solidFill>
                <a:effectLst/>
                <a:latin typeface="Roboto" panose="02000000000000000000" pitchFamily="2" charset="0"/>
                <a:ea typeface="Roboto" panose="02000000000000000000" pitchFamily="2" charset="0"/>
              </a:rPr>
              <a:t>ommunity-level, District level grants  for community infrastructures,  and regional level grants</a:t>
            </a:r>
            <a:endParaRPr lang="en-US" sz="1600" dirty="0">
              <a:solidFill>
                <a:srgbClr val="000000"/>
              </a:solidFill>
              <a:latin typeface="Roboto" panose="02000000000000000000" pitchFamily="2" charset="0"/>
              <a:ea typeface="Roboto" panose="02000000000000000000" pitchFamily="2" charset="0"/>
            </a:endParaRPr>
          </a:p>
        </p:txBody>
      </p:sp>
      <p:sp>
        <p:nvSpPr>
          <p:cNvPr id="56" name="Rectangle 55">
            <a:extLst>
              <a:ext uri="{FF2B5EF4-FFF2-40B4-BE49-F238E27FC236}">
                <a16:creationId xmlns:a16="http://schemas.microsoft.com/office/drawing/2014/main" id="{180E8442-E12C-4CEA-AFB4-00A09FE9D1A6}"/>
              </a:ext>
            </a:extLst>
          </p:cNvPr>
          <p:cNvSpPr/>
          <p:nvPr/>
        </p:nvSpPr>
        <p:spPr>
          <a:xfrm>
            <a:off x="243840" y="6079257"/>
            <a:ext cx="3848778" cy="830997"/>
          </a:xfrm>
          <a:prstGeom prst="rect">
            <a:avLst/>
          </a:prstGeom>
        </p:spPr>
        <p:txBody>
          <a:bodyPr wrap="square">
            <a:spAutoFit/>
          </a:bodyPr>
          <a:lstStyle/>
          <a:p>
            <a:pPr defTabSz="514350">
              <a:defRPr/>
            </a:pPr>
            <a:r>
              <a:rPr lang="en-US" sz="1600" b="1" dirty="0">
                <a:solidFill>
                  <a:srgbClr val="000000"/>
                </a:solidFill>
                <a:latin typeface="Roboto" panose="02000000000000000000" pitchFamily="2" charset="0"/>
                <a:ea typeface="Roboto" panose="02000000000000000000" pitchFamily="2" charset="0"/>
              </a:rPr>
              <a:t>Instruments2:</a:t>
            </a:r>
            <a:r>
              <a:rPr lang="en-US" sz="1600" dirty="0">
                <a:solidFill>
                  <a:srgbClr val="000000"/>
                </a:solidFill>
                <a:effectLst/>
                <a:latin typeface="Roboto" panose="02000000000000000000" pitchFamily="2" charset="0"/>
                <a:ea typeface="Roboto" panose="02000000000000000000" pitchFamily="2" charset="0"/>
              </a:rPr>
              <a:t>adoption of SLM - LIPW</a:t>
            </a:r>
            <a:r>
              <a:rPr lang="en-US" sz="1600" dirty="0">
                <a:solidFill>
                  <a:srgbClr val="000000"/>
                </a:solidFill>
                <a:latin typeface="Roboto" panose="02000000000000000000" pitchFamily="2" charset="0"/>
                <a:ea typeface="Roboto" panose="02000000000000000000" pitchFamily="2" charset="0"/>
              </a:rPr>
              <a:t> communal lands and financial incentives for land owners</a:t>
            </a:r>
            <a:r>
              <a:rPr lang="en-US" sz="1600" dirty="0">
                <a:solidFill>
                  <a:srgbClr val="000000"/>
                </a:solidFill>
                <a:effectLst/>
                <a:latin typeface="Roboto" panose="02000000000000000000" pitchFamily="2" charset="0"/>
                <a:ea typeface="Roboto" panose="02000000000000000000" pitchFamily="2" charset="0"/>
              </a:rPr>
              <a:t> </a:t>
            </a:r>
            <a:endParaRPr lang="en-US" sz="1600" dirty="0">
              <a:solidFill>
                <a:srgbClr val="000000"/>
              </a:solidFill>
              <a:latin typeface="Roboto" panose="02000000000000000000" pitchFamily="2" charset="0"/>
              <a:ea typeface="Roboto" panose="02000000000000000000" pitchFamily="2" charset="0"/>
            </a:endParaRPr>
          </a:p>
        </p:txBody>
      </p:sp>
      <p:sp>
        <p:nvSpPr>
          <p:cNvPr id="58" name="Rectangle 57">
            <a:extLst>
              <a:ext uri="{FF2B5EF4-FFF2-40B4-BE49-F238E27FC236}">
                <a16:creationId xmlns:a16="http://schemas.microsoft.com/office/drawing/2014/main" id="{7E3FEF02-1DDD-45F4-8C09-55BBE9CC3A26}"/>
              </a:ext>
            </a:extLst>
          </p:cNvPr>
          <p:cNvSpPr/>
          <p:nvPr/>
        </p:nvSpPr>
        <p:spPr>
          <a:xfrm>
            <a:off x="4264241" y="4502621"/>
            <a:ext cx="3779311" cy="584775"/>
          </a:xfrm>
          <a:prstGeom prst="rect">
            <a:avLst/>
          </a:prstGeom>
        </p:spPr>
        <p:txBody>
          <a:bodyPr wrap="square">
            <a:spAutoFit/>
          </a:bodyPr>
          <a:lstStyle/>
          <a:p>
            <a:pPr defTabSz="514350">
              <a:defRPr/>
            </a:pPr>
            <a:r>
              <a:rPr lang="en-US" sz="1600" b="1" dirty="0">
                <a:solidFill>
                  <a:srgbClr val="000000"/>
                </a:solidFill>
                <a:effectLst/>
                <a:latin typeface="Roboto" panose="02000000000000000000" pitchFamily="2" charset="0"/>
                <a:ea typeface="Roboto" panose="02000000000000000000" pitchFamily="2" charset="0"/>
              </a:rPr>
              <a:t>Key actors: </a:t>
            </a:r>
            <a:r>
              <a:rPr lang="en-US" sz="1600" dirty="0">
                <a:solidFill>
                  <a:srgbClr val="000000"/>
                </a:solidFill>
                <a:effectLst/>
                <a:latin typeface="Roboto" panose="02000000000000000000" pitchFamily="2" charset="0"/>
                <a:ea typeface="Roboto" panose="02000000000000000000" pitchFamily="2" charset="0"/>
              </a:rPr>
              <a:t>refugee settlements and host communities </a:t>
            </a:r>
          </a:p>
        </p:txBody>
      </p:sp>
      <p:sp>
        <p:nvSpPr>
          <p:cNvPr id="59" name="Rectangle 58">
            <a:extLst>
              <a:ext uri="{FF2B5EF4-FFF2-40B4-BE49-F238E27FC236}">
                <a16:creationId xmlns:a16="http://schemas.microsoft.com/office/drawing/2014/main" id="{88D22F4F-F886-44C5-9077-F6E2BE75BFD9}"/>
              </a:ext>
            </a:extLst>
          </p:cNvPr>
          <p:cNvSpPr/>
          <p:nvPr/>
        </p:nvSpPr>
        <p:spPr>
          <a:xfrm>
            <a:off x="4288809" y="5087395"/>
            <a:ext cx="3779311" cy="830997"/>
          </a:xfrm>
          <a:prstGeom prst="rect">
            <a:avLst/>
          </a:prstGeom>
        </p:spPr>
        <p:txBody>
          <a:bodyPr wrap="square">
            <a:spAutoFit/>
          </a:bodyPr>
          <a:lstStyle/>
          <a:p>
            <a:pPr defTabSz="514350">
              <a:defRPr/>
            </a:pPr>
            <a:r>
              <a:rPr lang="en-US" sz="1600" b="1" dirty="0">
                <a:solidFill>
                  <a:srgbClr val="000000"/>
                </a:solidFill>
                <a:effectLst/>
                <a:latin typeface="Roboto" panose="02000000000000000000" pitchFamily="2" charset="0"/>
                <a:ea typeface="Roboto" panose="02000000000000000000" pitchFamily="2" charset="0"/>
              </a:rPr>
              <a:t>Instruments1: </a:t>
            </a:r>
            <a:r>
              <a:rPr lang="en-US" sz="1600" dirty="0">
                <a:solidFill>
                  <a:srgbClr val="000000"/>
                </a:solidFill>
                <a:effectLst/>
                <a:latin typeface="Roboto" panose="02000000000000000000" pitchFamily="2" charset="0"/>
                <a:ea typeface="Roboto" panose="02000000000000000000" pitchFamily="2" charset="0"/>
              </a:rPr>
              <a:t>grants for </a:t>
            </a:r>
            <a:r>
              <a:rPr lang="en-US" sz="1600" dirty="0">
                <a:solidFill>
                  <a:srgbClr val="000000"/>
                </a:solidFill>
                <a:latin typeface="Roboto" panose="02000000000000000000" pitchFamily="2" charset="0"/>
                <a:ea typeface="Roboto" panose="02000000000000000000" pitchFamily="2" charset="0"/>
              </a:rPr>
              <a:t> </a:t>
            </a:r>
            <a:r>
              <a:rPr lang="en-US" sz="1600" dirty="0">
                <a:solidFill>
                  <a:srgbClr val="000000"/>
                </a:solidFill>
                <a:effectLst/>
                <a:latin typeface="Roboto" panose="02000000000000000000" pitchFamily="2" charset="0"/>
                <a:ea typeface="Roboto" panose="02000000000000000000" pitchFamily="2" charset="0"/>
              </a:rPr>
              <a:t>seeds, fertilizers, micro-irrigation kits and mechanization to Farmer groups</a:t>
            </a:r>
          </a:p>
        </p:txBody>
      </p:sp>
      <p:sp>
        <p:nvSpPr>
          <p:cNvPr id="60" name="Rectangle 59">
            <a:extLst>
              <a:ext uri="{FF2B5EF4-FFF2-40B4-BE49-F238E27FC236}">
                <a16:creationId xmlns:a16="http://schemas.microsoft.com/office/drawing/2014/main" id="{0B82A563-8547-4734-A133-0B4D8BDA5944}"/>
              </a:ext>
            </a:extLst>
          </p:cNvPr>
          <p:cNvSpPr/>
          <p:nvPr/>
        </p:nvSpPr>
        <p:spPr>
          <a:xfrm>
            <a:off x="8276363" y="3696959"/>
            <a:ext cx="3779311" cy="1569660"/>
          </a:xfrm>
          <a:prstGeom prst="rect">
            <a:avLst/>
          </a:prstGeom>
        </p:spPr>
        <p:txBody>
          <a:bodyPr wrap="square">
            <a:spAutoFit/>
          </a:bodyPr>
          <a:lstStyle/>
          <a:p>
            <a:pPr defTabSz="514350">
              <a:defRPr/>
            </a:pPr>
            <a:r>
              <a:rPr lang="en-US" sz="1600" b="1" dirty="0">
                <a:solidFill>
                  <a:srgbClr val="000000"/>
                </a:solidFill>
                <a:effectLst/>
                <a:latin typeface="Roboto" panose="02000000000000000000" pitchFamily="2" charset="0"/>
                <a:ea typeface="Roboto" panose="02000000000000000000" pitchFamily="2" charset="0"/>
              </a:rPr>
              <a:t>Support: </a:t>
            </a:r>
            <a:r>
              <a:rPr lang="en-US" sz="1600" dirty="0">
                <a:solidFill>
                  <a:srgbClr val="000000"/>
                </a:solidFill>
                <a:effectLst/>
                <a:latin typeface="Roboto" panose="02000000000000000000" pitchFamily="2" charset="0"/>
                <a:ea typeface="Roboto" panose="02000000000000000000" pitchFamily="2" charset="0"/>
              </a:rPr>
              <a:t>build institutional capacity including farmer organisation at the parish, subcounty, and district for mindset change in relation production, climate adaptation and mitigation and value addition </a:t>
            </a:r>
          </a:p>
        </p:txBody>
      </p:sp>
      <p:sp>
        <p:nvSpPr>
          <p:cNvPr id="61" name="Rectangle 60">
            <a:extLst>
              <a:ext uri="{FF2B5EF4-FFF2-40B4-BE49-F238E27FC236}">
                <a16:creationId xmlns:a16="http://schemas.microsoft.com/office/drawing/2014/main" id="{99482237-AFB8-4406-9A22-140212930B00}"/>
              </a:ext>
            </a:extLst>
          </p:cNvPr>
          <p:cNvSpPr/>
          <p:nvPr/>
        </p:nvSpPr>
        <p:spPr>
          <a:xfrm>
            <a:off x="8292233" y="5918392"/>
            <a:ext cx="3779311" cy="830997"/>
          </a:xfrm>
          <a:prstGeom prst="rect">
            <a:avLst/>
          </a:prstGeom>
        </p:spPr>
        <p:txBody>
          <a:bodyPr wrap="square">
            <a:spAutoFit/>
          </a:bodyPr>
          <a:lstStyle/>
          <a:p>
            <a:pPr defTabSz="514350">
              <a:defRPr/>
            </a:pPr>
            <a:r>
              <a:rPr lang="en-US" sz="1600" b="1" dirty="0">
                <a:solidFill>
                  <a:srgbClr val="000000"/>
                </a:solidFill>
                <a:latin typeface="Roboto" panose="02000000000000000000" pitchFamily="2" charset="0"/>
                <a:ea typeface="Roboto" panose="02000000000000000000" pitchFamily="2" charset="0"/>
              </a:rPr>
              <a:t>Instrument:</a:t>
            </a:r>
            <a:r>
              <a:rPr lang="en-US" sz="1600" b="1" dirty="0">
                <a:solidFill>
                  <a:srgbClr val="000000"/>
                </a:solidFill>
                <a:effectLst/>
                <a:latin typeface="Roboto" panose="02000000000000000000" pitchFamily="2" charset="0"/>
                <a:ea typeface="Roboto" panose="02000000000000000000" pitchFamily="2" charset="0"/>
              </a:rPr>
              <a:t> </a:t>
            </a:r>
            <a:r>
              <a:rPr lang="en-US" sz="1600" dirty="0">
                <a:solidFill>
                  <a:srgbClr val="000000"/>
                </a:solidFill>
                <a:effectLst/>
                <a:latin typeface="Roboto" panose="02000000000000000000" pitchFamily="2" charset="0"/>
                <a:ea typeface="Roboto" panose="02000000000000000000" pitchFamily="2" charset="0"/>
              </a:rPr>
              <a:t>direct financing to districts and sub-counties provide </a:t>
            </a:r>
            <a:r>
              <a:rPr lang="en-US" sz="1600" dirty="0">
                <a:solidFill>
                  <a:srgbClr val="000000"/>
                </a:solidFill>
                <a:latin typeface="Roboto" panose="02000000000000000000" pitchFamily="2" charset="0"/>
                <a:ea typeface="Roboto" panose="02000000000000000000" pitchFamily="2" charset="0"/>
              </a:rPr>
              <a:t> extension services and mind set change </a:t>
            </a:r>
            <a:r>
              <a:rPr lang="en-US" sz="1600" dirty="0">
                <a:solidFill>
                  <a:srgbClr val="000000"/>
                </a:solidFill>
                <a:effectLst/>
                <a:latin typeface="Roboto" panose="02000000000000000000" pitchFamily="2" charset="0"/>
                <a:ea typeface="Roboto" panose="02000000000000000000" pitchFamily="2" charset="0"/>
              </a:rPr>
              <a:t> </a:t>
            </a:r>
          </a:p>
        </p:txBody>
      </p:sp>
      <p:sp>
        <p:nvSpPr>
          <p:cNvPr id="30" name="TextBox 29">
            <a:extLst>
              <a:ext uri="{FF2B5EF4-FFF2-40B4-BE49-F238E27FC236}">
                <a16:creationId xmlns:a16="http://schemas.microsoft.com/office/drawing/2014/main" id="{C2BAF25D-2D5B-416A-B179-313265C86421}"/>
              </a:ext>
            </a:extLst>
          </p:cNvPr>
          <p:cNvSpPr txBox="1"/>
          <p:nvPr/>
        </p:nvSpPr>
        <p:spPr>
          <a:xfrm>
            <a:off x="239073" y="4268899"/>
            <a:ext cx="3604243" cy="830997"/>
          </a:xfrm>
          <a:prstGeom prst="rect">
            <a:avLst/>
          </a:prstGeom>
          <a:noFill/>
        </p:spPr>
        <p:txBody>
          <a:bodyPr wrap="square" rtlCol="0">
            <a:spAutoFit/>
          </a:bodyPr>
          <a:lstStyle/>
          <a:p>
            <a:pPr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Key actors: </a:t>
            </a: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Crop livestock and fisheries farmers and farmer groups non refugee host &amp; host communities</a:t>
            </a:r>
          </a:p>
        </p:txBody>
      </p:sp>
      <p:sp>
        <p:nvSpPr>
          <p:cNvPr id="31" name="Rectangle 30">
            <a:extLst>
              <a:ext uri="{FF2B5EF4-FFF2-40B4-BE49-F238E27FC236}">
                <a16:creationId xmlns:a16="http://schemas.microsoft.com/office/drawing/2014/main" id="{0B50DF64-7460-4E86-9ECC-0F8763F4B338}"/>
              </a:ext>
            </a:extLst>
          </p:cNvPr>
          <p:cNvSpPr/>
          <p:nvPr/>
        </p:nvSpPr>
        <p:spPr>
          <a:xfrm>
            <a:off x="4301267" y="5959652"/>
            <a:ext cx="3848778" cy="584775"/>
          </a:xfrm>
          <a:prstGeom prst="rect">
            <a:avLst/>
          </a:prstGeom>
        </p:spPr>
        <p:txBody>
          <a:bodyPr wrap="square">
            <a:spAutoFit/>
          </a:bodyPr>
          <a:lstStyle/>
          <a:p>
            <a:pPr defTabSz="514350">
              <a:defRPr/>
            </a:pPr>
            <a:r>
              <a:rPr lang="en-US" sz="1600" b="1" dirty="0">
                <a:solidFill>
                  <a:srgbClr val="000000"/>
                </a:solidFill>
                <a:latin typeface="Roboto" panose="02000000000000000000" pitchFamily="2" charset="0"/>
                <a:ea typeface="Roboto" panose="02000000000000000000" pitchFamily="2" charset="0"/>
              </a:rPr>
              <a:t>Instruments2: </a:t>
            </a:r>
            <a:r>
              <a:rPr lang="en-US" sz="1600" dirty="0">
                <a:solidFill>
                  <a:srgbClr val="000000"/>
                </a:solidFill>
                <a:effectLst/>
                <a:latin typeface="Roboto" panose="02000000000000000000" pitchFamily="2" charset="0"/>
                <a:ea typeface="Roboto" panose="02000000000000000000" pitchFamily="2" charset="0"/>
              </a:rPr>
              <a:t>adoption of SLM - LIPW</a:t>
            </a:r>
            <a:r>
              <a:rPr lang="en-US" sz="1600" dirty="0">
                <a:solidFill>
                  <a:srgbClr val="000000"/>
                </a:solidFill>
                <a:latin typeface="Roboto" panose="02000000000000000000" pitchFamily="2" charset="0"/>
                <a:ea typeface="Roboto" panose="02000000000000000000" pitchFamily="2" charset="0"/>
              </a:rPr>
              <a:t> communal lands</a:t>
            </a:r>
          </a:p>
        </p:txBody>
      </p:sp>
      <p:sp>
        <p:nvSpPr>
          <p:cNvPr id="32" name="Rectangle 31">
            <a:extLst>
              <a:ext uri="{FF2B5EF4-FFF2-40B4-BE49-F238E27FC236}">
                <a16:creationId xmlns:a16="http://schemas.microsoft.com/office/drawing/2014/main" id="{A0A8AA36-D15E-4502-8503-0364D1AEF981}"/>
              </a:ext>
            </a:extLst>
          </p:cNvPr>
          <p:cNvSpPr/>
          <p:nvPr/>
        </p:nvSpPr>
        <p:spPr>
          <a:xfrm>
            <a:off x="8288415" y="5258938"/>
            <a:ext cx="3779311" cy="584775"/>
          </a:xfrm>
          <a:prstGeom prst="rect">
            <a:avLst/>
          </a:prstGeom>
        </p:spPr>
        <p:txBody>
          <a:bodyPr wrap="square">
            <a:spAutoFit/>
          </a:bodyPr>
          <a:lstStyle/>
          <a:p>
            <a:pPr defTabSz="514350">
              <a:defRPr/>
            </a:pPr>
            <a:r>
              <a:rPr lang="en-US" sz="1600" b="1" dirty="0">
                <a:solidFill>
                  <a:srgbClr val="000000"/>
                </a:solidFill>
                <a:effectLst/>
                <a:latin typeface="Roboto" panose="02000000000000000000" pitchFamily="2" charset="0"/>
                <a:ea typeface="Roboto" panose="02000000000000000000" pitchFamily="2" charset="0"/>
              </a:rPr>
              <a:t>Key actors: </a:t>
            </a:r>
            <a:r>
              <a:rPr lang="en-US" sz="1600" dirty="0">
                <a:solidFill>
                  <a:srgbClr val="000000"/>
                </a:solidFill>
                <a:effectLst/>
                <a:latin typeface="Roboto" panose="02000000000000000000" pitchFamily="2" charset="0"/>
                <a:ea typeface="Roboto" panose="02000000000000000000" pitchFamily="2" charset="0"/>
              </a:rPr>
              <a:t>Extension Officers and farmers  </a:t>
            </a:r>
          </a:p>
        </p:txBody>
      </p:sp>
    </p:spTree>
    <p:extLst>
      <p:ext uri="{BB962C8B-B14F-4D97-AF65-F5344CB8AC3E}">
        <p14:creationId xmlns:p14="http://schemas.microsoft.com/office/powerpoint/2010/main" val="15795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845393" y="922722"/>
            <a:ext cx="10699858" cy="4308833"/>
            <a:chOff x="806153" y="2153454"/>
            <a:chExt cx="10699858" cy="1563841"/>
          </a:xfrm>
        </p:grpSpPr>
        <p:sp>
          <p:nvSpPr>
            <p:cNvPr id="5" name="TextBox 4">
              <a:extLst>
                <a:ext uri="{FF2B5EF4-FFF2-40B4-BE49-F238E27FC236}">
                  <a16:creationId xmlns:a16="http://schemas.microsoft.com/office/drawing/2014/main" id="{DD7069D1-E934-47A8-811B-6DABE70F351E}"/>
                </a:ext>
              </a:extLst>
            </p:cNvPr>
            <p:cNvSpPr txBox="1"/>
            <p:nvPr/>
          </p:nvSpPr>
          <p:spPr>
            <a:xfrm>
              <a:off x="911497" y="2153454"/>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rPr>
                <a:t>01</a:t>
              </a:r>
              <a:endParaRPr kumimoji="0" lang="ko-KR" altLang="en-US"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880330" y="2556515"/>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rPr>
                <a:t>02</a:t>
              </a:r>
              <a:endParaRPr kumimoji="0" lang="ko-KR" altLang="en-US"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33421" y="2830143"/>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rPr>
                <a:t>03</a:t>
              </a:r>
              <a:endParaRPr kumimoji="0" lang="ko-KR" altLang="en-US"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806153" y="3070964"/>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rPr>
                <a:t>04</a:t>
              </a:r>
              <a:endParaRPr kumimoji="0" lang="ko-KR" altLang="en-US"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1908793" y="2162415"/>
              <a:ext cx="9597218" cy="5361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Establish, equip and operationalize 19(1 National Ref Mech Centre</a:t>
              </a:r>
              <a:r>
                <a:rPr kumimoji="0" lang="en-US"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rPr>
                <a:t> and 18 Zonal Agric Mech Centre</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The 5  Zonal Agricultural mechanization centers will be commenced under phase 1 to improve access, train , demonstrate, test and hire appropriate agricultural mechanization technologies and equipment.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1830717" y="2600725"/>
              <a:ext cx="9597218" cy="2591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Construct 504  on-farm Water for production facilities for profiled large scale commercial farmers and in most water stressed  areas in cattle corridor</a:t>
              </a:r>
            </a:p>
          </p:txBody>
        </p:sp>
        <p:sp>
          <p:nvSpPr>
            <p:cNvPr id="39" name="TextBox 38">
              <a:extLst>
                <a:ext uri="{FF2B5EF4-FFF2-40B4-BE49-F238E27FC236}">
                  <a16:creationId xmlns:a16="http://schemas.microsoft.com/office/drawing/2014/main" id="{ADE24298-F223-418D-8F57-962FBBB4199A}"/>
                </a:ext>
              </a:extLst>
            </p:cNvPr>
            <p:cNvSpPr txBox="1"/>
            <p:nvPr/>
          </p:nvSpPr>
          <p:spPr>
            <a:xfrm>
              <a:off x="1959587" y="2846361"/>
              <a:ext cx="9302579" cy="2591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Develop 500  on-farm irrigation infrastructure (System distribution network to convey water)(micro, medium and large) </a:t>
              </a:r>
              <a:r>
                <a:rPr kumimoji="0" lang="en-US" sz="1400" b="0" i="0" u="none" strike="noStrike" kern="1200" cap="none" spc="0" normalizeH="0" baseline="0" noProof="0" dirty="0">
                  <a:ln>
                    <a:noFill/>
                  </a:ln>
                  <a:solidFill>
                    <a:prstClr val="black"/>
                  </a:solidFill>
                  <a:effectLst/>
                  <a:uLnTx/>
                  <a:uFillTx/>
                  <a:latin typeface="Georgia Pro Light" panose="02040302050405020303" pitchFamily="18" charset="0"/>
                  <a:ea typeface="+mn-ea"/>
                  <a:cs typeface="+mn-cs"/>
                </a:rPr>
                <a:t>. </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1857986" y="3109067"/>
              <a:ext cx="9302579" cy="2345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Construct 1000 fishponds  to support aquaculture farmers/groups especially in low land areas  and establish 2 land based and 3 water based aqua parks</a:t>
              </a: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335280" y="91725"/>
            <a:ext cx="11866880"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Key Investments in Sub</a:t>
            </a:r>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-Component 2.1. Productivity Enhancement and Resilience Investments for income generation </a:t>
            </a:r>
            <a:endPar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Verdana" panose="020B0604030504040204" pitchFamily="34" charset="0"/>
            </a:endParaRPr>
          </a:p>
        </p:txBody>
      </p:sp>
      <p:sp>
        <p:nvSpPr>
          <p:cNvPr id="30" name="TextBox 29">
            <a:extLst>
              <a:ext uri="{FF2B5EF4-FFF2-40B4-BE49-F238E27FC236}">
                <a16:creationId xmlns:a16="http://schemas.microsoft.com/office/drawing/2014/main" id="{1EFD7D7F-549E-48BE-AA62-B83B11944AEA}"/>
              </a:ext>
            </a:extLst>
          </p:cNvPr>
          <p:cNvSpPr txBox="1"/>
          <p:nvPr/>
        </p:nvSpPr>
        <p:spPr>
          <a:xfrm>
            <a:off x="1859276" y="4294421"/>
            <a:ext cx="95972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Acquire 2500 (500 high capacity, 2000SAT) Tractors/Implements , 4 </a:t>
            </a:r>
            <a:r>
              <a:rPr lang="en-US" dirty="0">
                <a:solidFill>
                  <a:prstClr val="black"/>
                </a:solidFill>
                <a:latin typeface="Roboto" panose="02000000000000000000" pitchFamily="2" charset="0"/>
                <a:ea typeface="Roboto" panose="02000000000000000000" pitchFamily="2" charset="0"/>
              </a:rPr>
              <a:t>amphibious and dredging equipment/machines, </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to support production, productivity</a:t>
            </a:r>
          </a:p>
        </p:txBody>
      </p:sp>
      <p:sp>
        <p:nvSpPr>
          <p:cNvPr id="31" name="TextBox 30">
            <a:extLst>
              <a:ext uri="{FF2B5EF4-FFF2-40B4-BE49-F238E27FC236}">
                <a16:creationId xmlns:a16="http://schemas.microsoft.com/office/drawing/2014/main" id="{8A330CF2-BFC7-447C-B20E-984864F1C9A9}"/>
              </a:ext>
            </a:extLst>
          </p:cNvPr>
          <p:cNvSpPr txBox="1"/>
          <p:nvPr/>
        </p:nvSpPr>
        <p:spPr>
          <a:xfrm>
            <a:off x="1859276" y="5122915"/>
            <a:ext cx="930257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Equip the National Seed Testing Laboratory</a:t>
            </a:r>
          </a:p>
        </p:txBody>
      </p:sp>
      <p:sp>
        <p:nvSpPr>
          <p:cNvPr id="32" name="TextBox 31">
            <a:extLst>
              <a:ext uri="{FF2B5EF4-FFF2-40B4-BE49-F238E27FC236}">
                <a16:creationId xmlns:a16="http://schemas.microsoft.com/office/drawing/2014/main" id="{65918504-5A49-44BD-AE03-95E48A4C4B41}"/>
              </a:ext>
            </a:extLst>
          </p:cNvPr>
          <p:cNvSpPr txBox="1"/>
          <p:nvPr/>
        </p:nvSpPr>
        <p:spPr>
          <a:xfrm>
            <a:off x="1960877" y="5674410"/>
            <a:ext cx="930257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Set up and promote 570  Renewable energies technologies (Energy saving stoves, making briquettes, and solar) </a:t>
            </a:r>
          </a:p>
        </p:txBody>
      </p:sp>
      <p:sp>
        <p:nvSpPr>
          <p:cNvPr id="34" name="TextBox 33">
            <a:extLst>
              <a:ext uri="{FF2B5EF4-FFF2-40B4-BE49-F238E27FC236}">
                <a16:creationId xmlns:a16="http://schemas.microsoft.com/office/drawing/2014/main" id="{8BA3DA4D-B7F1-492B-8FA3-1725AF8E1CAB}"/>
              </a:ext>
            </a:extLst>
          </p:cNvPr>
          <p:cNvSpPr txBox="1"/>
          <p:nvPr/>
        </p:nvSpPr>
        <p:spPr>
          <a:xfrm>
            <a:off x="849127" y="4161509"/>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effectLst/>
                <a:uLnTx/>
                <a:uFillTx/>
                <a:latin typeface="Georgia Pro Cond" panose="02040506050405020303" pitchFamily="18" charset="0"/>
                <a:ea typeface="맑은 고딕" panose="020B0503020000020004" pitchFamily="34" charset="-127"/>
                <a:cs typeface="+mn-cs"/>
              </a:rPr>
              <a:t>05</a:t>
            </a:r>
            <a:endParaRPr kumimoji="0" lang="ko-KR" altLang="en-US" sz="3600" b="1" i="0" u="none" strike="noStrike" kern="1200" cap="none" spc="0" normalizeH="0" baseline="0" noProof="0" dirty="0">
              <a:ln>
                <a:noFill/>
              </a:ln>
              <a:effectLst/>
              <a:uLnTx/>
              <a:uFillTx/>
              <a:latin typeface="Georgia Pro Cond" panose="02040506050405020303" pitchFamily="18" charset="0"/>
              <a:ea typeface="맑은 고딕" panose="020B0503020000020004" pitchFamily="34" charset="-127"/>
              <a:cs typeface="+mn-cs"/>
            </a:endParaRPr>
          </a:p>
        </p:txBody>
      </p:sp>
      <p:sp>
        <p:nvSpPr>
          <p:cNvPr id="35" name="TextBox 34">
            <a:extLst>
              <a:ext uri="{FF2B5EF4-FFF2-40B4-BE49-F238E27FC236}">
                <a16:creationId xmlns:a16="http://schemas.microsoft.com/office/drawing/2014/main" id="{845EBA38-3EEB-4DEE-9006-1BCA9A96B741}"/>
              </a:ext>
            </a:extLst>
          </p:cNvPr>
          <p:cNvSpPr txBox="1"/>
          <p:nvPr/>
        </p:nvSpPr>
        <p:spPr>
          <a:xfrm>
            <a:off x="861979" y="4917959"/>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00B050"/>
                </a:solidFill>
                <a:effectLst/>
                <a:uLnTx/>
                <a:uFillTx/>
                <a:latin typeface="Georgia Pro Cond" panose="02040506050405020303" pitchFamily="18" charset="0"/>
                <a:ea typeface="맑은 고딕" panose="020B0503020000020004" pitchFamily="34" charset="-127"/>
                <a:cs typeface="+mn-cs"/>
              </a:rPr>
              <a:t>06</a:t>
            </a:r>
            <a:endParaRPr kumimoji="0" lang="ko-KR" altLang="en-US" sz="3600" b="1" i="0" u="none" strike="noStrike" kern="1200" cap="none" spc="0" normalizeH="0" baseline="0" noProof="0" dirty="0">
              <a:ln>
                <a:noFill/>
              </a:ln>
              <a:solidFill>
                <a:srgbClr val="00B050"/>
              </a:solidFill>
              <a:effectLst/>
              <a:uLnTx/>
              <a:uFillTx/>
              <a:latin typeface="Georgia Pro Cond" panose="02040506050405020303" pitchFamily="18" charset="0"/>
              <a:ea typeface="맑은 고딕" panose="020B0503020000020004" pitchFamily="34" charset="-127"/>
              <a:cs typeface="+mn-cs"/>
            </a:endParaRPr>
          </a:p>
        </p:txBody>
      </p:sp>
      <p:sp>
        <p:nvSpPr>
          <p:cNvPr id="36" name="TextBox 35">
            <a:extLst>
              <a:ext uri="{FF2B5EF4-FFF2-40B4-BE49-F238E27FC236}">
                <a16:creationId xmlns:a16="http://schemas.microsoft.com/office/drawing/2014/main" id="{DC0CAF61-FBF1-46C2-ADA5-1048B38750BD}"/>
              </a:ext>
            </a:extLst>
          </p:cNvPr>
          <p:cNvSpPr txBox="1"/>
          <p:nvPr/>
        </p:nvSpPr>
        <p:spPr>
          <a:xfrm>
            <a:off x="845393" y="5674409"/>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chemeClr val="accent2">
                    <a:lumMod val="50000"/>
                  </a:schemeClr>
                </a:solidFill>
                <a:effectLst/>
                <a:uLnTx/>
                <a:uFillTx/>
                <a:latin typeface="Georgia Pro Cond" panose="02040506050405020303" pitchFamily="18" charset="0"/>
                <a:ea typeface="맑은 고딕" panose="020B0503020000020004" pitchFamily="34" charset="-127"/>
                <a:cs typeface="+mn-cs"/>
              </a:rPr>
              <a:t>07</a:t>
            </a:r>
            <a:endParaRPr kumimoji="0" lang="ko-KR" altLang="en-US" sz="3600" b="1" i="0" u="none" strike="noStrike" kern="1200" cap="none" spc="0" normalizeH="0" baseline="0" noProof="0" dirty="0">
              <a:ln>
                <a:noFill/>
              </a:ln>
              <a:solidFill>
                <a:schemeClr val="accent2">
                  <a:lumMod val="50000"/>
                </a:schemeClr>
              </a:solidFill>
              <a:effectLst/>
              <a:uLnTx/>
              <a:uFillTx/>
              <a:latin typeface="Georgia Pro Cond" panose="02040506050405020303" pitchFamily="18" charset="0"/>
              <a:ea typeface="맑은 고딕" panose="020B0503020000020004" pitchFamily="34" charset="-127"/>
              <a:cs typeface="+mn-cs"/>
            </a:endParaRPr>
          </a:p>
        </p:txBody>
      </p:sp>
    </p:spTree>
    <p:extLst>
      <p:ext uri="{BB962C8B-B14F-4D97-AF65-F5344CB8AC3E}">
        <p14:creationId xmlns:p14="http://schemas.microsoft.com/office/powerpoint/2010/main" val="145023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Group 259">
            <a:extLst>
              <a:ext uri="{FF2B5EF4-FFF2-40B4-BE49-F238E27FC236}">
                <a16:creationId xmlns:a16="http://schemas.microsoft.com/office/drawing/2014/main" id="{720EEAD3-B205-4CAF-98D8-CCEDC58AB863}"/>
              </a:ext>
            </a:extLst>
          </p:cNvPr>
          <p:cNvGrpSpPr/>
          <p:nvPr/>
        </p:nvGrpSpPr>
        <p:grpSpPr>
          <a:xfrm>
            <a:off x="1377939" y="1354037"/>
            <a:ext cx="10245646" cy="4996089"/>
            <a:chOff x="1122466" y="1160061"/>
            <a:chExt cx="9436120" cy="4996089"/>
          </a:xfrm>
        </p:grpSpPr>
        <p:grpSp>
          <p:nvGrpSpPr>
            <p:cNvPr id="204" name="Group 203">
              <a:extLst>
                <a:ext uri="{FF2B5EF4-FFF2-40B4-BE49-F238E27FC236}">
                  <a16:creationId xmlns:a16="http://schemas.microsoft.com/office/drawing/2014/main" id="{3E41E2E5-EB26-4DC2-B717-A6B3EFF9E225}"/>
                </a:ext>
              </a:extLst>
            </p:cNvPr>
            <p:cNvGrpSpPr/>
            <p:nvPr/>
          </p:nvGrpSpPr>
          <p:grpSpPr>
            <a:xfrm>
              <a:off x="1122466" y="1160061"/>
              <a:ext cx="4190872" cy="1327312"/>
              <a:chOff x="1122466" y="1160061"/>
              <a:chExt cx="4190872" cy="1327312"/>
            </a:xfrm>
          </p:grpSpPr>
          <p:grpSp>
            <p:nvGrpSpPr>
              <p:cNvPr id="193" name="Group 192">
                <a:extLst>
                  <a:ext uri="{FF2B5EF4-FFF2-40B4-BE49-F238E27FC236}">
                    <a16:creationId xmlns:a16="http://schemas.microsoft.com/office/drawing/2014/main" id="{8A966BF6-62B4-4609-9212-E0F913DB276A}"/>
                  </a:ext>
                </a:extLst>
              </p:cNvPr>
              <p:cNvGrpSpPr/>
              <p:nvPr/>
            </p:nvGrpSpPr>
            <p:grpSpPr>
              <a:xfrm>
                <a:off x="1122466" y="1160061"/>
                <a:ext cx="4190872" cy="1327312"/>
                <a:chOff x="3069808" y="2712551"/>
                <a:chExt cx="3161063" cy="1001157"/>
              </a:xfrm>
            </p:grpSpPr>
            <p:pic>
              <p:nvPicPr>
                <p:cNvPr id="121" name="Picture 120">
                  <a:extLst>
                    <a:ext uri="{FF2B5EF4-FFF2-40B4-BE49-F238E27FC236}">
                      <a16:creationId xmlns:a16="http://schemas.microsoft.com/office/drawing/2014/main" id="{417042C1-1795-4CE8-A9BA-36DFC6FD25C3}"/>
                    </a:ext>
                  </a:extLst>
                </p:cNvPr>
                <p:cNvPicPr>
                  <a:picLocks noChangeAspect="1"/>
                </p:cNvPicPr>
                <p:nvPr/>
              </p:nvPicPr>
              <p:blipFill>
                <a:blip r:embed="rId2"/>
                <a:stretch>
                  <a:fillRect/>
                </a:stretch>
              </p:blipFill>
              <p:spPr>
                <a:xfrm>
                  <a:off x="3826148" y="2746590"/>
                  <a:ext cx="2404723" cy="873144"/>
                </a:xfrm>
                <a:custGeom>
                  <a:avLst/>
                  <a:gdLst>
                    <a:gd name="connsiteX0" fmla="*/ 0 w 1536191"/>
                    <a:gd name="connsiteY0" fmla="*/ 0 h 557784"/>
                    <a:gd name="connsiteX1" fmla="*/ 1536192 w 1536191"/>
                    <a:gd name="connsiteY1" fmla="*/ 0 h 557784"/>
                    <a:gd name="connsiteX2" fmla="*/ 1536192 w 1536191"/>
                    <a:gd name="connsiteY2" fmla="*/ 557784 h 557784"/>
                    <a:gd name="connsiteX3" fmla="*/ 0 w 1536191"/>
                    <a:gd name="connsiteY3" fmla="*/ 557784 h 557784"/>
                  </a:gdLst>
                  <a:ahLst/>
                  <a:cxnLst>
                    <a:cxn ang="0">
                      <a:pos x="connsiteX0" y="connsiteY0"/>
                    </a:cxn>
                    <a:cxn ang="0">
                      <a:pos x="connsiteX1" y="connsiteY1"/>
                    </a:cxn>
                    <a:cxn ang="0">
                      <a:pos x="connsiteX2" y="connsiteY2"/>
                    </a:cxn>
                    <a:cxn ang="0">
                      <a:pos x="connsiteX3" y="connsiteY3"/>
                    </a:cxn>
                  </a:cxnLst>
                  <a:rect l="l" t="t" r="r" b="b"/>
                  <a:pathLst>
                    <a:path w="1536191" h="557784">
                      <a:moveTo>
                        <a:pt x="0" y="0"/>
                      </a:moveTo>
                      <a:lnTo>
                        <a:pt x="1536192" y="0"/>
                      </a:lnTo>
                      <a:lnTo>
                        <a:pt x="1536192" y="557784"/>
                      </a:lnTo>
                      <a:lnTo>
                        <a:pt x="0" y="557784"/>
                      </a:lnTo>
                      <a:close/>
                    </a:path>
                  </a:pathLst>
                </a:custGeom>
              </p:spPr>
            </p:pic>
            <p:sp>
              <p:nvSpPr>
                <p:cNvPr id="122" name="Freeform: Shape 121">
                  <a:extLst>
                    <a:ext uri="{FF2B5EF4-FFF2-40B4-BE49-F238E27FC236}">
                      <a16:creationId xmlns:a16="http://schemas.microsoft.com/office/drawing/2014/main" id="{7CC48C68-6383-44A0-99C7-3FCC7FD2F9C4}"/>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836B5728-D95D-48A1-A121-6827BF87D656}"/>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5078668-962F-4CB2-929C-F150C3DEEB80}"/>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chemeClr val="bg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126" name="Freeform: Shape 125">
                  <a:extLst>
                    <a:ext uri="{FF2B5EF4-FFF2-40B4-BE49-F238E27FC236}">
                      <a16:creationId xmlns:a16="http://schemas.microsoft.com/office/drawing/2014/main" id="{BF5681C7-562E-463D-BE34-644E090C95D6}"/>
                    </a:ext>
                  </a:extLst>
                </p:cNvPr>
                <p:cNvSpPr/>
                <p:nvPr/>
              </p:nvSpPr>
              <p:spPr>
                <a:xfrm>
                  <a:off x="3069808" y="2712551"/>
                  <a:ext cx="1408385" cy="1001157"/>
                </a:xfrm>
                <a:custGeom>
                  <a:avLst/>
                  <a:gdLst>
                    <a:gd name="connsiteX0" fmla="*/ 811843 w 899708"/>
                    <a:gd name="connsiteY0" fmla="*/ 220627 h 639562"/>
                    <a:gd name="connsiteX1" fmla="*/ 728214 w 899708"/>
                    <a:gd name="connsiteY1" fmla="*/ 249202 h 639562"/>
                    <a:gd name="connsiteX2" fmla="*/ 678589 w 899708"/>
                    <a:gd name="connsiteY2" fmla="*/ 271109 h 639562"/>
                    <a:gd name="connsiteX3" fmla="*/ 623820 w 899708"/>
                    <a:gd name="connsiteY3" fmla="*/ 258536 h 639562"/>
                    <a:gd name="connsiteX4" fmla="*/ 601912 w 899708"/>
                    <a:gd name="connsiteY4" fmla="*/ 242725 h 639562"/>
                    <a:gd name="connsiteX5" fmla="*/ 387028 w 899708"/>
                    <a:gd name="connsiteY5" fmla="*/ 27841 h 639562"/>
                    <a:gd name="connsiteX6" fmla="*/ 252440 w 899708"/>
                    <a:gd name="connsiteY6" fmla="*/ 27841 h 639562"/>
                    <a:gd name="connsiteX7" fmla="*/ 27841 w 899708"/>
                    <a:gd name="connsiteY7" fmla="*/ 252535 h 639562"/>
                    <a:gd name="connsiteX8" fmla="*/ 27841 w 899708"/>
                    <a:gd name="connsiteY8" fmla="*/ 387124 h 639562"/>
                    <a:gd name="connsiteX9" fmla="*/ 252535 w 899708"/>
                    <a:gd name="connsiteY9" fmla="*/ 611723 h 639562"/>
                    <a:gd name="connsiteX10" fmla="*/ 387124 w 899708"/>
                    <a:gd name="connsiteY10" fmla="*/ 611723 h 639562"/>
                    <a:gd name="connsiteX11" fmla="*/ 547144 w 899708"/>
                    <a:gd name="connsiteY11" fmla="*/ 451703 h 639562"/>
                    <a:gd name="connsiteX12" fmla="*/ 547144 w 899708"/>
                    <a:gd name="connsiteY12" fmla="*/ 452560 h 639562"/>
                    <a:gd name="connsiteX13" fmla="*/ 548477 w 899708"/>
                    <a:gd name="connsiteY13" fmla="*/ 450274 h 639562"/>
                    <a:gd name="connsiteX14" fmla="*/ 600484 w 899708"/>
                    <a:gd name="connsiteY14" fmla="*/ 398363 h 639562"/>
                    <a:gd name="connsiteX15" fmla="*/ 621248 w 899708"/>
                    <a:gd name="connsiteY15" fmla="*/ 383028 h 639562"/>
                    <a:gd name="connsiteX16" fmla="*/ 678398 w 899708"/>
                    <a:gd name="connsiteY16" fmla="*/ 369217 h 639562"/>
                    <a:gd name="connsiteX17" fmla="*/ 728214 w 899708"/>
                    <a:gd name="connsiteY17" fmla="*/ 391981 h 639562"/>
                    <a:gd name="connsiteX18" fmla="*/ 870594 w 899708"/>
                    <a:gd name="connsiteY18" fmla="*/ 391231 h 639562"/>
                    <a:gd name="connsiteX19" fmla="*/ 869841 w 899708"/>
                    <a:gd name="connsiteY19" fmla="*/ 248850 h 639562"/>
                    <a:gd name="connsiteX20" fmla="*/ 811653 w 899708"/>
                    <a:gd name="connsiteY20" fmla="*/ 220531 h 6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9708" h="639562">
                      <a:moveTo>
                        <a:pt x="811843" y="220627"/>
                      </a:moveTo>
                      <a:cubicBezTo>
                        <a:pt x="781059" y="216768"/>
                        <a:pt x="750207" y="227309"/>
                        <a:pt x="728214" y="249202"/>
                      </a:cubicBezTo>
                      <a:cubicBezTo>
                        <a:pt x="715108" y="262619"/>
                        <a:pt x="697334" y="270465"/>
                        <a:pt x="678589" y="271109"/>
                      </a:cubicBezTo>
                      <a:cubicBezTo>
                        <a:pt x="659586" y="271356"/>
                        <a:pt x="640812" y="267044"/>
                        <a:pt x="623820" y="258536"/>
                      </a:cubicBezTo>
                      <a:cubicBezTo>
                        <a:pt x="615686" y="254523"/>
                        <a:pt x="608285" y="249180"/>
                        <a:pt x="601912" y="242725"/>
                      </a:cubicBezTo>
                      <a:lnTo>
                        <a:pt x="387028" y="27841"/>
                      </a:lnTo>
                      <a:cubicBezTo>
                        <a:pt x="349844" y="-9280"/>
                        <a:pt x="289624" y="-9280"/>
                        <a:pt x="252440" y="27841"/>
                      </a:cubicBezTo>
                      <a:lnTo>
                        <a:pt x="27841" y="252535"/>
                      </a:lnTo>
                      <a:cubicBezTo>
                        <a:pt x="-9280" y="289720"/>
                        <a:pt x="-9280" y="349940"/>
                        <a:pt x="27841" y="387124"/>
                      </a:cubicBezTo>
                      <a:lnTo>
                        <a:pt x="252535" y="611723"/>
                      </a:lnTo>
                      <a:cubicBezTo>
                        <a:pt x="289720" y="648842"/>
                        <a:pt x="349939" y="648842"/>
                        <a:pt x="387124" y="611723"/>
                      </a:cubicBezTo>
                      <a:lnTo>
                        <a:pt x="547144" y="451703"/>
                      </a:lnTo>
                      <a:lnTo>
                        <a:pt x="547144" y="452560"/>
                      </a:lnTo>
                      <a:lnTo>
                        <a:pt x="548477" y="450274"/>
                      </a:lnTo>
                      <a:lnTo>
                        <a:pt x="600484" y="398363"/>
                      </a:lnTo>
                      <a:cubicBezTo>
                        <a:pt x="606551" y="392187"/>
                        <a:pt x="613561" y="387011"/>
                        <a:pt x="621248" y="383028"/>
                      </a:cubicBezTo>
                      <a:cubicBezTo>
                        <a:pt x="638869" y="373787"/>
                        <a:pt x="658500" y="369042"/>
                        <a:pt x="678398" y="369217"/>
                      </a:cubicBezTo>
                      <a:cubicBezTo>
                        <a:pt x="697315" y="370117"/>
                        <a:pt x="715155" y="378269"/>
                        <a:pt x="728214" y="391981"/>
                      </a:cubicBezTo>
                      <a:cubicBezTo>
                        <a:pt x="767743" y="431091"/>
                        <a:pt x="831484" y="430755"/>
                        <a:pt x="870594" y="391231"/>
                      </a:cubicBezTo>
                      <a:cubicBezTo>
                        <a:pt x="909703" y="351706"/>
                        <a:pt x="909370" y="287961"/>
                        <a:pt x="869841" y="248850"/>
                      </a:cubicBezTo>
                      <a:cubicBezTo>
                        <a:pt x="854087" y="233264"/>
                        <a:pt x="833637" y="223310"/>
                        <a:pt x="811653" y="220531"/>
                      </a:cubicBezTo>
                      <a:close/>
                    </a:path>
                  </a:pathLst>
                </a:custGeom>
                <a:solidFill>
                  <a:schemeClr val="accent1"/>
                </a:solidFill>
                <a:ln w="9525" cap="flat">
                  <a:noFill/>
                  <a:prstDash val="solid"/>
                  <a:miter/>
                </a:ln>
              </p:spPr>
              <p:txBody>
                <a:bodyPr rtlCol="0" anchor="ctr"/>
                <a:lstStyle/>
                <a:p>
                  <a:endParaRPr lang="en-US"/>
                </a:p>
              </p:txBody>
            </p:sp>
            <p:grpSp>
              <p:nvGrpSpPr>
                <p:cNvPr id="189" name="Group 188">
                  <a:extLst>
                    <a:ext uri="{FF2B5EF4-FFF2-40B4-BE49-F238E27FC236}">
                      <a16:creationId xmlns:a16="http://schemas.microsoft.com/office/drawing/2014/main" id="{AEF8239A-198E-42D2-9552-1E02200F690C}"/>
                    </a:ext>
                  </a:extLst>
                </p:cNvPr>
                <p:cNvGrpSpPr/>
                <p:nvPr/>
              </p:nvGrpSpPr>
              <p:grpSpPr>
                <a:xfrm>
                  <a:off x="3376040" y="2970571"/>
                  <a:ext cx="485115" cy="485115"/>
                  <a:chOff x="7106665" y="1305280"/>
                  <a:chExt cx="993252" cy="993252"/>
                </a:xfrm>
              </p:grpSpPr>
              <p:sp>
                <p:nvSpPr>
                  <p:cNvPr id="191" name="Oval 190">
                    <a:extLst>
                      <a:ext uri="{FF2B5EF4-FFF2-40B4-BE49-F238E27FC236}">
                        <a16:creationId xmlns:a16="http://schemas.microsoft.com/office/drawing/2014/main" id="{E660BCE4-1307-4294-8DA8-07D05BDF27C9}"/>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B6856696-FCD1-4293-936A-33F147ABB303}"/>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eorgia Pro Cond" panose="02040506050405020303" pitchFamily="18" charset="0"/>
                      </a:rPr>
                      <a:t>1</a:t>
                    </a:r>
                  </a:p>
                </p:txBody>
              </p:sp>
            </p:grpSp>
          </p:grpSp>
          <p:sp>
            <p:nvSpPr>
              <p:cNvPr id="203" name="TextBox 202">
                <a:extLst>
                  <a:ext uri="{FF2B5EF4-FFF2-40B4-BE49-F238E27FC236}">
                    <a16:creationId xmlns:a16="http://schemas.microsoft.com/office/drawing/2014/main" id="{432AD9AF-DADF-453E-9253-54BFA45B0B5F}"/>
                  </a:ext>
                </a:extLst>
              </p:cNvPr>
              <p:cNvSpPr txBox="1"/>
              <p:nvPr/>
            </p:nvSpPr>
            <p:spPr>
              <a:xfrm>
                <a:off x="3118136" y="1386731"/>
                <a:ext cx="1757341" cy="553998"/>
              </a:xfrm>
              <a:prstGeom prst="rect">
                <a:avLst/>
              </a:prstGeom>
              <a:noFill/>
            </p:spPr>
            <p:txBody>
              <a:bodyPr wrap="square" lIns="0" tIns="0" rIns="0" bIns="0" rtlCol="0">
                <a:spAutoFit/>
              </a:bodyPr>
              <a:lstStyle/>
              <a:p>
                <a:pPr>
                  <a:spcBef>
                    <a:spcPts val="600"/>
                  </a:spcBef>
                </a:pPr>
                <a:r>
                  <a:rPr lang="en-US" b="1" dirty="0">
                    <a:latin typeface="Georgia" panose="02040502050405020303" pitchFamily="18" charset="0"/>
                  </a:rPr>
                  <a:t>Project Summary</a:t>
                </a:r>
              </a:p>
            </p:txBody>
          </p:sp>
        </p:grpSp>
        <p:grpSp>
          <p:nvGrpSpPr>
            <p:cNvPr id="205" name="Group 204">
              <a:extLst>
                <a:ext uri="{FF2B5EF4-FFF2-40B4-BE49-F238E27FC236}">
                  <a16:creationId xmlns:a16="http://schemas.microsoft.com/office/drawing/2014/main" id="{63EDE805-2BE3-4235-A3E7-2160AD6993AA}"/>
                </a:ext>
              </a:extLst>
            </p:cNvPr>
            <p:cNvGrpSpPr/>
            <p:nvPr/>
          </p:nvGrpSpPr>
          <p:grpSpPr>
            <a:xfrm>
              <a:off x="1122466" y="2994449"/>
              <a:ext cx="4154436" cy="1327312"/>
              <a:chOff x="1122466" y="1160061"/>
              <a:chExt cx="4154436" cy="1327312"/>
            </a:xfrm>
          </p:grpSpPr>
          <p:grpSp>
            <p:nvGrpSpPr>
              <p:cNvPr id="206" name="Group 205">
                <a:extLst>
                  <a:ext uri="{FF2B5EF4-FFF2-40B4-BE49-F238E27FC236}">
                    <a16:creationId xmlns:a16="http://schemas.microsoft.com/office/drawing/2014/main" id="{9271F7C2-39A9-40AE-8EB4-72296FAC4F41}"/>
                  </a:ext>
                </a:extLst>
              </p:cNvPr>
              <p:cNvGrpSpPr/>
              <p:nvPr/>
            </p:nvGrpSpPr>
            <p:grpSpPr>
              <a:xfrm>
                <a:off x="1122466" y="1160061"/>
                <a:ext cx="4154436" cy="1327312"/>
                <a:chOff x="3069808" y="2712551"/>
                <a:chExt cx="3133580" cy="1001157"/>
              </a:xfrm>
            </p:grpSpPr>
            <p:pic>
              <p:nvPicPr>
                <p:cNvPr id="208" name="Picture 207">
                  <a:extLst>
                    <a:ext uri="{FF2B5EF4-FFF2-40B4-BE49-F238E27FC236}">
                      <a16:creationId xmlns:a16="http://schemas.microsoft.com/office/drawing/2014/main" id="{6025B43F-BD66-435B-9176-FD2707C2D633}"/>
                    </a:ext>
                  </a:extLst>
                </p:cNvPr>
                <p:cNvPicPr>
                  <a:picLocks noChangeAspect="1"/>
                </p:cNvPicPr>
                <p:nvPr/>
              </p:nvPicPr>
              <p:blipFill>
                <a:blip r:embed="rId2"/>
                <a:stretch>
                  <a:fillRect/>
                </a:stretch>
              </p:blipFill>
              <p:spPr>
                <a:xfrm>
                  <a:off x="3798665" y="2746590"/>
                  <a:ext cx="2404723" cy="873144"/>
                </a:xfrm>
                <a:custGeom>
                  <a:avLst/>
                  <a:gdLst>
                    <a:gd name="connsiteX0" fmla="*/ 0 w 1536191"/>
                    <a:gd name="connsiteY0" fmla="*/ 0 h 557784"/>
                    <a:gd name="connsiteX1" fmla="*/ 1536192 w 1536191"/>
                    <a:gd name="connsiteY1" fmla="*/ 0 h 557784"/>
                    <a:gd name="connsiteX2" fmla="*/ 1536192 w 1536191"/>
                    <a:gd name="connsiteY2" fmla="*/ 557784 h 557784"/>
                    <a:gd name="connsiteX3" fmla="*/ 0 w 1536191"/>
                    <a:gd name="connsiteY3" fmla="*/ 557784 h 557784"/>
                  </a:gdLst>
                  <a:ahLst/>
                  <a:cxnLst>
                    <a:cxn ang="0">
                      <a:pos x="connsiteX0" y="connsiteY0"/>
                    </a:cxn>
                    <a:cxn ang="0">
                      <a:pos x="connsiteX1" y="connsiteY1"/>
                    </a:cxn>
                    <a:cxn ang="0">
                      <a:pos x="connsiteX2" y="connsiteY2"/>
                    </a:cxn>
                    <a:cxn ang="0">
                      <a:pos x="connsiteX3" y="connsiteY3"/>
                    </a:cxn>
                  </a:cxnLst>
                  <a:rect l="l" t="t" r="r" b="b"/>
                  <a:pathLst>
                    <a:path w="1536191" h="557784">
                      <a:moveTo>
                        <a:pt x="0" y="0"/>
                      </a:moveTo>
                      <a:lnTo>
                        <a:pt x="1536192" y="0"/>
                      </a:lnTo>
                      <a:lnTo>
                        <a:pt x="1536192" y="557784"/>
                      </a:lnTo>
                      <a:lnTo>
                        <a:pt x="0" y="557784"/>
                      </a:lnTo>
                      <a:close/>
                    </a:path>
                  </a:pathLst>
                </a:custGeom>
              </p:spPr>
            </p:pic>
            <p:sp>
              <p:nvSpPr>
                <p:cNvPr id="209" name="Freeform: Shape 208">
                  <a:extLst>
                    <a:ext uri="{FF2B5EF4-FFF2-40B4-BE49-F238E27FC236}">
                      <a16:creationId xmlns:a16="http://schemas.microsoft.com/office/drawing/2014/main" id="{02441830-6D30-4983-B764-6E0BA1C29ED8}"/>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07AA9ACB-9520-4CB0-81B2-5260E861E91B}"/>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2741FFC-63CC-46AF-A858-4736453242E5}"/>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chemeClr val="bg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212" name="Freeform: Shape 211">
                  <a:extLst>
                    <a:ext uri="{FF2B5EF4-FFF2-40B4-BE49-F238E27FC236}">
                      <a16:creationId xmlns:a16="http://schemas.microsoft.com/office/drawing/2014/main" id="{02164B31-339D-4083-B0F1-68FCD4164F5E}"/>
                    </a:ext>
                  </a:extLst>
                </p:cNvPr>
                <p:cNvSpPr/>
                <p:nvPr/>
              </p:nvSpPr>
              <p:spPr>
                <a:xfrm>
                  <a:off x="3069808" y="2712551"/>
                  <a:ext cx="1408385" cy="1001157"/>
                </a:xfrm>
                <a:custGeom>
                  <a:avLst/>
                  <a:gdLst>
                    <a:gd name="connsiteX0" fmla="*/ 811843 w 899708"/>
                    <a:gd name="connsiteY0" fmla="*/ 220627 h 639562"/>
                    <a:gd name="connsiteX1" fmla="*/ 728214 w 899708"/>
                    <a:gd name="connsiteY1" fmla="*/ 249202 h 639562"/>
                    <a:gd name="connsiteX2" fmla="*/ 678589 w 899708"/>
                    <a:gd name="connsiteY2" fmla="*/ 271109 h 639562"/>
                    <a:gd name="connsiteX3" fmla="*/ 623820 w 899708"/>
                    <a:gd name="connsiteY3" fmla="*/ 258536 h 639562"/>
                    <a:gd name="connsiteX4" fmla="*/ 601912 w 899708"/>
                    <a:gd name="connsiteY4" fmla="*/ 242725 h 639562"/>
                    <a:gd name="connsiteX5" fmla="*/ 387028 w 899708"/>
                    <a:gd name="connsiteY5" fmla="*/ 27841 h 639562"/>
                    <a:gd name="connsiteX6" fmla="*/ 252440 w 899708"/>
                    <a:gd name="connsiteY6" fmla="*/ 27841 h 639562"/>
                    <a:gd name="connsiteX7" fmla="*/ 27841 w 899708"/>
                    <a:gd name="connsiteY7" fmla="*/ 252535 h 639562"/>
                    <a:gd name="connsiteX8" fmla="*/ 27841 w 899708"/>
                    <a:gd name="connsiteY8" fmla="*/ 387124 h 639562"/>
                    <a:gd name="connsiteX9" fmla="*/ 252535 w 899708"/>
                    <a:gd name="connsiteY9" fmla="*/ 611723 h 639562"/>
                    <a:gd name="connsiteX10" fmla="*/ 387124 w 899708"/>
                    <a:gd name="connsiteY10" fmla="*/ 611723 h 639562"/>
                    <a:gd name="connsiteX11" fmla="*/ 547144 w 899708"/>
                    <a:gd name="connsiteY11" fmla="*/ 451703 h 639562"/>
                    <a:gd name="connsiteX12" fmla="*/ 547144 w 899708"/>
                    <a:gd name="connsiteY12" fmla="*/ 452560 h 639562"/>
                    <a:gd name="connsiteX13" fmla="*/ 548477 w 899708"/>
                    <a:gd name="connsiteY13" fmla="*/ 450274 h 639562"/>
                    <a:gd name="connsiteX14" fmla="*/ 600484 w 899708"/>
                    <a:gd name="connsiteY14" fmla="*/ 398363 h 639562"/>
                    <a:gd name="connsiteX15" fmla="*/ 621248 w 899708"/>
                    <a:gd name="connsiteY15" fmla="*/ 383028 h 639562"/>
                    <a:gd name="connsiteX16" fmla="*/ 678398 w 899708"/>
                    <a:gd name="connsiteY16" fmla="*/ 369217 h 639562"/>
                    <a:gd name="connsiteX17" fmla="*/ 728214 w 899708"/>
                    <a:gd name="connsiteY17" fmla="*/ 391981 h 639562"/>
                    <a:gd name="connsiteX18" fmla="*/ 870594 w 899708"/>
                    <a:gd name="connsiteY18" fmla="*/ 391231 h 639562"/>
                    <a:gd name="connsiteX19" fmla="*/ 869841 w 899708"/>
                    <a:gd name="connsiteY19" fmla="*/ 248850 h 639562"/>
                    <a:gd name="connsiteX20" fmla="*/ 811653 w 899708"/>
                    <a:gd name="connsiteY20" fmla="*/ 220531 h 6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9708" h="639562">
                      <a:moveTo>
                        <a:pt x="811843" y="220627"/>
                      </a:moveTo>
                      <a:cubicBezTo>
                        <a:pt x="781059" y="216768"/>
                        <a:pt x="750207" y="227309"/>
                        <a:pt x="728214" y="249202"/>
                      </a:cubicBezTo>
                      <a:cubicBezTo>
                        <a:pt x="715108" y="262619"/>
                        <a:pt x="697334" y="270465"/>
                        <a:pt x="678589" y="271109"/>
                      </a:cubicBezTo>
                      <a:cubicBezTo>
                        <a:pt x="659586" y="271356"/>
                        <a:pt x="640812" y="267044"/>
                        <a:pt x="623820" y="258536"/>
                      </a:cubicBezTo>
                      <a:cubicBezTo>
                        <a:pt x="615686" y="254523"/>
                        <a:pt x="608285" y="249180"/>
                        <a:pt x="601912" y="242725"/>
                      </a:cubicBezTo>
                      <a:lnTo>
                        <a:pt x="387028" y="27841"/>
                      </a:lnTo>
                      <a:cubicBezTo>
                        <a:pt x="349844" y="-9280"/>
                        <a:pt x="289624" y="-9280"/>
                        <a:pt x="252440" y="27841"/>
                      </a:cubicBezTo>
                      <a:lnTo>
                        <a:pt x="27841" y="252535"/>
                      </a:lnTo>
                      <a:cubicBezTo>
                        <a:pt x="-9280" y="289720"/>
                        <a:pt x="-9280" y="349940"/>
                        <a:pt x="27841" y="387124"/>
                      </a:cubicBezTo>
                      <a:lnTo>
                        <a:pt x="252535" y="611723"/>
                      </a:lnTo>
                      <a:cubicBezTo>
                        <a:pt x="289720" y="648842"/>
                        <a:pt x="349939" y="648842"/>
                        <a:pt x="387124" y="611723"/>
                      </a:cubicBezTo>
                      <a:lnTo>
                        <a:pt x="547144" y="451703"/>
                      </a:lnTo>
                      <a:lnTo>
                        <a:pt x="547144" y="452560"/>
                      </a:lnTo>
                      <a:lnTo>
                        <a:pt x="548477" y="450274"/>
                      </a:lnTo>
                      <a:lnTo>
                        <a:pt x="600484" y="398363"/>
                      </a:lnTo>
                      <a:cubicBezTo>
                        <a:pt x="606551" y="392187"/>
                        <a:pt x="613561" y="387011"/>
                        <a:pt x="621248" y="383028"/>
                      </a:cubicBezTo>
                      <a:cubicBezTo>
                        <a:pt x="638869" y="373787"/>
                        <a:pt x="658500" y="369042"/>
                        <a:pt x="678398" y="369217"/>
                      </a:cubicBezTo>
                      <a:cubicBezTo>
                        <a:pt x="697315" y="370117"/>
                        <a:pt x="715155" y="378269"/>
                        <a:pt x="728214" y="391981"/>
                      </a:cubicBezTo>
                      <a:cubicBezTo>
                        <a:pt x="767743" y="431091"/>
                        <a:pt x="831484" y="430755"/>
                        <a:pt x="870594" y="391231"/>
                      </a:cubicBezTo>
                      <a:cubicBezTo>
                        <a:pt x="909703" y="351706"/>
                        <a:pt x="909370" y="287961"/>
                        <a:pt x="869841" y="248850"/>
                      </a:cubicBezTo>
                      <a:cubicBezTo>
                        <a:pt x="854087" y="233264"/>
                        <a:pt x="833637" y="223310"/>
                        <a:pt x="811653" y="220531"/>
                      </a:cubicBezTo>
                      <a:close/>
                    </a:path>
                  </a:pathLst>
                </a:custGeom>
                <a:solidFill>
                  <a:schemeClr val="accent4"/>
                </a:solidFill>
                <a:ln w="9525" cap="flat">
                  <a:noFill/>
                  <a:prstDash val="solid"/>
                  <a:miter/>
                </a:ln>
              </p:spPr>
              <p:txBody>
                <a:bodyPr rtlCol="0" anchor="ctr"/>
                <a:lstStyle/>
                <a:p>
                  <a:endParaRPr lang="en-US"/>
                </a:p>
              </p:txBody>
            </p:sp>
            <p:grpSp>
              <p:nvGrpSpPr>
                <p:cNvPr id="213" name="Group 212">
                  <a:extLst>
                    <a:ext uri="{FF2B5EF4-FFF2-40B4-BE49-F238E27FC236}">
                      <a16:creationId xmlns:a16="http://schemas.microsoft.com/office/drawing/2014/main" id="{1D108FB0-40E3-4FBC-AE47-CCF58AEFF0CD}"/>
                    </a:ext>
                  </a:extLst>
                </p:cNvPr>
                <p:cNvGrpSpPr/>
                <p:nvPr/>
              </p:nvGrpSpPr>
              <p:grpSpPr>
                <a:xfrm>
                  <a:off x="3376040" y="2970571"/>
                  <a:ext cx="485115" cy="485115"/>
                  <a:chOff x="7106665" y="1305280"/>
                  <a:chExt cx="993252" cy="993252"/>
                </a:xfrm>
              </p:grpSpPr>
              <p:sp>
                <p:nvSpPr>
                  <p:cNvPr id="214" name="Oval 213">
                    <a:extLst>
                      <a:ext uri="{FF2B5EF4-FFF2-40B4-BE49-F238E27FC236}">
                        <a16:creationId xmlns:a16="http://schemas.microsoft.com/office/drawing/2014/main" id="{37EB151E-993D-45DD-ABD9-171C765F3C0D}"/>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309DC6AD-226E-49A5-AC3A-943FF73BEA54}"/>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eorgia Pro Cond" panose="02040506050405020303" pitchFamily="18" charset="0"/>
                      </a:rPr>
                      <a:t>2</a:t>
                    </a:r>
                  </a:p>
                </p:txBody>
              </p:sp>
            </p:grpSp>
          </p:grpSp>
          <p:sp>
            <p:nvSpPr>
              <p:cNvPr id="207" name="TextBox 206">
                <a:extLst>
                  <a:ext uri="{FF2B5EF4-FFF2-40B4-BE49-F238E27FC236}">
                    <a16:creationId xmlns:a16="http://schemas.microsoft.com/office/drawing/2014/main" id="{1680E469-53B5-48E4-9873-3DC794785533}"/>
                  </a:ext>
                </a:extLst>
              </p:cNvPr>
              <p:cNvSpPr txBox="1"/>
              <p:nvPr/>
            </p:nvSpPr>
            <p:spPr>
              <a:xfrm>
                <a:off x="3008270" y="1416721"/>
                <a:ext cx="1867207" cy="830997"/>
              </a:xfrm>
              <a:prstGeom prst="rect">
                <a:avLst/>
              </a:prstGeom>
              <a:noFill/>
            </p:spPr>
            <p:txBody>
              <a:bodyPr wrap="square" lIns="0" tIns="0" rIns="0" bIns="0" rtlCol="0">
                <a:spAutoFit/>
              </a:bodyPr>
              <a:lstStyle/>
              <a:p>
                <a:pPr>
                  <a:spcBef>
                    <a:spcPts val="600"/>
                  </a:spcBef>
                </a:pPr>
                <a:r>
                  <a:rPr lang="en-US" b="1" dirty="0">
                    <a:latin typeface="Georgia" panose="02040502050405020303" pitchFamily="18" charset="0"/>
                  </a:rPr>
                  <a:t>Background                                                       and statement of the Problem</a:t>
                </a:r>
              </a:p>
            </p:txBody>
          </p:sp>
        </p:grpSp>
        <p:grpSp>
          <p:nvGrpSpPr>
            <p:cNvPr id="216" name="Group 215">
              <a:extLst>
                <a:ext uri="{FF2B5EF4-FFF2-40B4-BE49-F238E27FC236}">
                  <a16:creationId xmlns:a16="http://schemas.microsoft.com/office/drawing/2014/main" id="{C9CE6F69-B160-4B8C-AA2D-40856D8538A7}"/>
                </a:ext>
              </a:extLst>
            </p:cNvPr>
            <p:cNvGrpSpPr/>
            <p:nvPr/>
          </p:nvGrpSpPr>
          <p:grpSpPr>
            <a:xfrm>
              <a:off x="1122466" y="4828838"/>
              <a:ext cx="4154436" cy="1327312"/>
              <a:chOff x="1122466" y="1160061"/>
              <a:chExt cx="4154436" cy="1327312"/>
            </a:xfrm>
          </p:grpSpPr>
          <p:grpSp>
            <p:nvGrpSpPr>
              <p:cNvPr id="217" name="Group 216">
                <a:extLst>
                  <a:ext uri="{FF2B5EF4-FFF2-40B4-BE49-F238E27FC236}">
                    <a16:creationId xmlns:a16="http://schemas.microsoft.com/office/drawing/2014/main" id="{A194FF55-0EEE-4CAC-9C92-0DA23D1D5B41}"/>
                  </a:ext>
                </a:extLst>
              </p:cNvPr>
              <p:cNvGrpSpPr/>
              <p:nvPr/>
            </p:nvGrpSpPr>
            <p:grpSpPr>
              <a:xfrm>
                <a:off x="1122466" y="1160061"/>
                <a:ext cx="4154436" cy="1327312"/>
                <a:chOff x="3069808" y="2712551"/>
                <a:chExt cx="3133580" cy="1001157"/>
              </a:xfrm>
            </p:grpSpPr>
            <p:pic>
              <p:nvPicPr>
                <p:cNvPr id="219" name="Picture 218">
                  <a:extLst>
                    <a:ext uri="{FF2B5EF4-FFF2-40B4-BE49-F238E27FC236}">
                      <a16:creationId xmlns:a16="http://schemas.microsoft.com/office/drawing/2014/main" id="{D2534350-E2B2-43AD-BA27-AD265C978814}"/>
                    </a:ext>
                  </a:extLst>
                </p:cNvPr>
                <p:cNvPicPr>
                  <a:picLocks noChangeAspect="1"/>
                </p:cNvPicPr>
                <p:nvPr/>
              </p:nvPicPr>
              <p:blipFill>
                <a:blip r:embed="rId2"/>
                <a:stretch>
                  <a:fillRect/>
                </a:stretch>
              </p:blipFill>
              <p:spPr>
                <a:xfrm>
                  <a:off x="3798665" y="2746590"/>
                  <a:ext cx="2404723" cy="873144"/>
                </a:xfrm>
                <a:custGeom>
                  <a:avLst/>
                  <a:gdLst>
                    <a:gd name="connsiteX0" fmla="*/ 0 w 1536191"/>
                    <a:gd name="connsiteY0" fmla="*/ 0 h 557784"/>
                    <a:gd name="connsiteX1" fmla="*/ 1536192 w 1536191"/>
                    <a:gd name="connsiteY1" fmla="*/ 0 h 557784"/>
                    <a:gd name="connsiteX2" fmla="*/ 1536192 w 1536191"/>
                    <a:gd name="connsiteY2" fmla="*/ 557784 h 557784"/>
                    <a:gd name="connsiteX3" fmla="*/ 0 w 1536191"/>
                    <a:gd name="connsiteY3" fmla="*/ 557784 h 557784"/>
                  </a:gdLst>
                  <a:ahLst/>
                  <a:cxnLst>
                    <a:cxn ang="0">
                      <a:pos x="connsiteX0" y="connsiteY0"/>
                    </a:cxn>
                    <a:cxn ang="0">
                      <a:pos x="connsiteX1" y="connsiteY1"/>
                    </a:cxn>
                    <a:cxn ang="0">
                      <a:pos x="connsiteX2" y="connsiteY2"/>
                    </a:cxn>
                    <a:cxn ang="0">
                      <a:pos x="connsiteX3" y="connsiteY3"/>
                    </a:cxn>
                  </a:cxnLst>
                  <a:rect l="l" t="t" r="r" b="b"/>
                  <a:pathLst>
                    <a:path w="1536191" h="557784">
                      <a:moveTo>
                        <a:pt x="0" y="0"/>
                      </a:moveTo>
                      <a:lnTo>
                        <a:pt x="1536192" y="0"/>
                      </a:lnTo>
                      <a:lnTo>
                        <a:pt x="1536192" y="557784"/>
                      </a:lnTo>
                      <a:lnTo>
                        <a:pt x="0" y="557784"/>
                      </a:lnTo>
                      <a:close/>
                    </a:path>
                  </a:pathLst>
                </a:custGeom>
              </p:spPr>
            </p:pic>
            <p:sp>
              <p:nvSpPr>
                <p:cNvPr id="220" name="Freeform: Shape 219">
                  <a:extLst>
                    <a:ext uri="{FF2B5EF4-FFF2-40B4-BE49-F238E27FC236}">
                      <a16:creationId xmlns:a16="http://schemas.microsoft.com/office/drawing/2014/main" id="{B4EFE048-0B0E-49FD-A6E3-D7261A07ACF6}"/>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FAC2440-D45B-4964-B465-83DF441B2F9C}"/>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2D5CC2B-5C19-4092-8C6D-13E2538FEAC6}"/>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chemeClr val="bg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223" name="Freeform: Shape 222">
                  <a:extLst>
                    <a:ext uri="{FF2B5EF4-FFF2-40B4-BE49-F238E27FC236}">
                      <a16:creationId xmlns:a16="http://schemas.microsoft.com/office/drawing/2014/main" id="{5AB29A1C-E639-4D27-96F4-23EAE837E94E}"/>
                    </a:ext>
                  </a:extLst>
                </p:cNvPr>
                <p:cNvSpPr/>
                <p:nvPr/>
              </p:nvSpPr>
              <p:spPr>
                <a:xfrm>
                  <a:off x="3069808" y="2712551"/>
                  <a:ext cx="1408385" cy="1001157"/>
                </a:xfrm>
                <a:custGeom>
                  <a:avLst/>
                  <a:gdLst>
                    <a:gd name="connsiteX0" fmla="*/ 811843 w 899708"/>
                    <a:gd name="connsiteY0" fmla="*/ 220627 h 639562"/>
                    <a:gd name="connsiteX1" fmla="*/ 728214 w 899708"/>
                    <a:gd name="connsiteY1" fmla="*/ 249202 h 639562"/>
                    <a:gd name="connsiteX2" fmla="*/ 678589 w 899708"/>
                    <a:gd name="connsiteY2" fmla="*/ 271109 h 639562"/>
                    <a:gd name="connsiteX3" fmla="*/ 623820 w 899708"/>
                    <a:gd name="connsiteY3" fmla="*/ 258536 h 639562"/>
                    <a:gd name="connsiteX4" fmla="*/ 601912 w 899708"/>
                    <a:gd name="connsiteY4" fmla="*/ 242725 h 639562"/>
                    <a:gd name="connsiteX5" fmla="*/ 387028 w 899708"/>
                    <a:gd name="connsiteY5" fmla="*/ 27841 h 639562"/>
                    <a:gd name="connsiteX6" fmla="*/ 252440 w 899708"/>
                    <a:gd name="connsiteY6" fmla="*/ 27841 h 639562"/>
                    <a:gd name="connsiteX7" fmla="*/ 27841 w 899708"/>
                    <a:gd name="connsiteY7" fmla="*/ 252535 h 639562"/>
                    <a:gd name="connsiteX8" fmla="*/ 27841 w 899708"/>
                    <a:gd name="connsiteY8" fmla="*/ 387124 h 639562"/>
                    <a:gd name="connsiteX9" fmla="*/ 252535 w 899708"/>
                    <a:gd name="connsiteY9" fmla="*/ 611723 h 639562"/>
                    <a:gd name="connsiteX10" fmla="*/ 387124 w 899708"/>
                    <a:gd name="connsiteY10" fmla="*/ 611723 h 639562"/>
                    <a:gd name="connsiteX11" fmla="*/ 547144 w 899708"/>
                    <a:gd name="connsiteY11" fmla="*/ 451703 h 639562"/>
                    <a:gd name="connsiteX12" fmla="*/ 547144 w 899708"/>
                    <a:gd name="connsiteY12" fmla="*/ 452560 h 639562"/>
                    <a:gd name="connsiteX13" fmla="*/ 548477 w 899708"/>
                    <a:gd name="connsiteY13" fmla="*/ 450274 h 639562"/>
                    <a:gd name="connsiteX14" fmla="*/ 600484 w 899708"/>
                    <a:gd name="connsiteY14" fmla="*/ 398363 h 639562"/>
                    <a:gd name="connsiteX15" fmla="*/ 621248 w 899708"/>
                    <a:gd name="connsiteY15" fmla="*/ 383028 h 639562"/>
                    <a:gd name="connsiteX16" fmla="*/ 678398 w 899708"/>
                    <a:gd name="connsiteY16" fmla="*/ 369217 h 639562"/>
                    <a:gd name="connsiteX17" fmla="*/ 728214 w 899708"/>
                    <a:gd name="connsiteY17" fmla="*/ 391981 h 639562"/>
                    <a:gd name="connsiteX18" fmla="*/ 870594 w 899708"/>
                    <a:gd name="connsiteY18" fmla="*/ 391231 h 639562"/>
                    <a:gd name="connsiteX19" fmla="*/ 869841 w 899708"/>
                    <a:gd name="connsiteY19" fmla="*/ 248850 h 639562"/>
                    <a:gd name="connsiteX20" fmla="*/ 811653 w 899708"/>
                    <a:gd name="connsiteY20" fmla="*/ 220531 h 6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9708" h="639562">
                      <a:moveTo>
                        <a:pt x="811843" y="220627"/>
                      </a:moveTo>
                      <a:cubicBezTo>
                        <a:pt x="781059" y="216768"/>
                        <a:pt x="750207" y="227309"/>
                        <a:pt x="728214" y="249202"/>
                      </a:cubicBezTo>
                      <a:cubicBezTo>
                        <a:pt x="715108" y="262619"/>
                        <a:pt x="697334" y="270465"/>
                        <a:pt x="678589" y="271109"/>
                      </a:cubicBezTo>
                      <a:cubicBezTo>
                        <a:pt x="659586" y="271356"/>
                        <a:pt x="640812" y="267044"/>
                        <a:pt x="623820" y="258536"/>
                      </a:cubicBezTo>
                      <a:cubicBezTo>
                        <a:pt x="615686" y="254523"/>
                        <a:pt x="608285" y="249180"/>
                        <a:pt x="601912" y="242725"/>
                      </a:cubicBezTo>
                      <a:lnTo>
                        <a:pt x="387028" y="27841"/>
                      </a:lnTo>
                      <a:cubicBezTo>
                        <a:pt x="349844" y="-9280"/>
                        <a:pt x="289624" y="-9280"/>
                        <a:pt x="252440" y="27841"/>
                      </a:cubicBezTo>
                      <a:lnTo>
                        <a:pt x="27841" y="252535"/>
                      </a:lnTo>
                      <a:cubicBezTo>
                        <a:pt x="-9280" y="289720"/>
                        <a:pt x="-9280" y="349940"/>
                        <a:pt x="27841" y="387124"/>
                      </a:cubicBezTo>
                      <a:lnTo>
                        <a:pt x="252535" y="611723"/>
                      </a:lnTo>
                      <a:cubicBezTo>
                        <a:pt x="289720" y="648842"/>
                        <a:pt x="349939" y="648842"/>
                        <a:pt x="387124" y="611723"/>
                      </a:cubicBezTo>
                      <a:lnTo>
                        <a:pt x="547144" y="451703"/>
                      </a:lnTo>
                      <a:lnTo>
                        <a:pt x="547144" y="452560"/>
                      </a:lnTo>
                      <a:lnTo>
                        <a:pt x="548477" y="450274"/>
                      </a:lnTo>
                      <a:lnTo>
                        <a:pt x="600484" y="398363"/>
                      </a:lnTo>
                      <a:cubicBezTo>
                        <a:pt x="606551" y="392187"/>
                        <a:pt x="613561" y="387011"/>
                        <a:pt x="621248" y="383028"/>
                      </a:cubicBezTo>
                      <a:cubicBezTo>
                        <a:pt x="638869" y="373787"/>
                        <a:pt x="658500" y="369042"/>
                        <a:pt x="678398" y="369217"/>
                      </a:cubicBezTo>
                      <a:cubicBezTo>
                        <a:pt x="697315" y="370117"/>
                        <a:pt x="715155" y="378269"/>
                        <a:pt x="728214" y="391981"/>
                      </a:cubicBezTo>
                      <a:cubicBezTo>
                        <a:pt x="767743" y="431091"/>
                        <a:pt x="831484" y="430755"/>
                        <a:pt x="870594" y="391231"/>
                      </a:cubicBezTo>
                      <a:cubicBezTo>
                        <a:pt x="909703" y="351706"/>
                        <a:pt x="909370" y="287961"/>
                        <a:pt x="869841" y="248850"/>
                      </a:cubicBezTo>
                      <a:cubicBezTo>
                        <a:pt x="854087" y="233264"/>
                        <a:pt x="833637" y="223310"/>
                        <a:pt x="811653" y="220531"/>
                      </a:cubicBezTo>
                      <a:close/>
                    </a:path>
                  </a:pathLst>
                </a:custGeom>
                <a:solidFill>
                  <a:schemeClr val="accent5"/>
                </a:solidFill>
                <a:ln w="9525" cap="flat">
                  <a:noFill/>
                  <a:prstDash val="solid"/>
                  <a:miter/>
                </a:ln>
              </p:spPr>
              <p:txBody>
                <a:bodyPr rtlCol="0" anchor="ctr"/>
                <a:lstStyle/>
                <a:p>
                  <a:endParaRPr lang="en-US"/>
                </a:p>
              </p:txBody>
            </p:sp>
            <p:grpSp>
              <p:nvGrpSpPr>
                <p:cNvPr id="224" name="Group 223">
                  <a:extLst>
                    <a:ext uri="{FF2B5EF4-FFF2-40B4-BE49-F238E27FC236}">
                      <a16:creationId xmlns:a16="http://schemas.microsoft.com/office/drawing/2014/main" id="{65800A46-EB34-4898-8BC4-A9E05B456F02}"/>
                    </a:ext>
                  </a:extLst>
                </p:cNvPr>
                <p:cNvGrpSpPr/>
                <p:nvPr/>
              </p:nvGrpSpPr>
              <p:grpSpPr>
                <a:xfrm>
                  <a:off x="3376040" y="2970571"/>
                  <a:ext cx="485115" cy="485115"/>
                  <a:chOff x="7106665" y="1305280"/>
                  <a:chExt cx="993252" cy="993252"/>
                </a:xfrm>
              </p:grpSpPr>
              <p:sp>
                <p:nvSpPr>
                  <p:cNvPr id="225" name="Oval 224">
                    <a:extLst>
                      <a:ext uri="{FF2B5EF4-FFF2-40B4-BE49-F238E27FC236}">
                        <a16:creationId xmlns:a16="http://schemas.microsoft.com/office/drawing/2014/main" id="{6C139117-030A-42CD-8C9B-490CBDD29F29}"/>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B7C8F826-534B-493B-A956-5926E0DB05DD}"/>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eorgia Pro Cond" panose="02040506050405020303" pitchFamily="18" charset="0"/>
                      </a:rPr>
                      <a:t>3</a:t>
                    </a:r>
                  </a:p>
                </p:txBody>
              </p:sp>
            </p:grpSp>
          </p:grpSp>
          <p:sp>
            <p:nvSpPr>
              <p:cNvPr id="218" name="TextBox 217">
                <a:extLst>
                  <a:ext uri="{FF2B5EF4-FFF2-40B4-BE49-F238E27FC236}">
                    <a16:creationId xmlns:a16="http://schemas.microsoft.com/office/drawing/2014/main" id="{413C2E62-ECE8-471F-9630-B14F992C961E}"/>
                  </a:ext>
                </a:extLst>
              </p:cNvPr>
              <p:cNvSpPr txBox="1"/>
              <p:nvPr/>
            </p:nvSpPr>
            <p:spPr>
              <a:xfrm>
                <a:off x="3118137" y="1676264"/>
                <a:ext cx="1757341" cy="553998"/>
              </a:xfrm>
              <a:prstGeom prst="rect">
                <a:avLst/>
              </a:prstGeom>
              <a:noFill/>
            </p:spPr>
            <p:txBody>
              <a:bodyPr wrap="square" lIns="0" tIns="0" rIns="0" bIns="0" rtlCol="0">
                <a:spAutoFit/>
              </a:bodyPr>
              <a:lstStyle/>
              <a:p>
                <a:pPr>
                  <a:spcBef>
                    <a:spcPts val="600"/>
                  </a:spcBef>
                </a:pPr>
                <a:r>
                  <a:rPr lang="en-US" b="1" dirty="0">
                    <a:latin typeface="Georgia" panose="02040502050405020303" pitchFamily="18" charset="0"/>
                  </a:rPr>
                  <a:t>Project Relevance </a:t>
                </a:r>
              </a:p>
            </p:txBody>
          </p:sp>
        </p:grpSp>
        <p:grpSp>
          <p:nvGrpSpPr>
            <p:cNvPr id="227" name="Group 226">
              <a:extLst>
                <a:ext uri="{FF2B5EF4-FFF2-40B4-BE49-F238E27FC236}">
                  <a16:creationId xmlns:a16="http://schemas.microsoft.com/office/drawing/2014/main" id="{3A0EDE1C-16F2-47BA-A039-CED4D061DC26}"/>
                </a:ext>
              </a:extLst>
            </p:cNvPr>
            <p:cNvGrpSpPr/>
            <p:nvPr/>
          </p:nvGrpSpPr>
          <p:grpSpPr>
            <a:xfrm>
              <a:off x="6404150" y="1160061"/>
              <a:ext cx="4154436" cy="1327312"/>
              <a:chOff x="1122466" y="1160061"/>
              <a:chExt cx="4154436" cy="1327312"/>
            </a:xfrm>
          </p:grpSpPr>
          <p:grpSp>
            <p:nvGrpSpPr>
              <p:cNvPr id="228" name="Group 227">
                <a:extLst>
                  <a:ext uri="{FF2B5EF4-FFF2-40B4-BE49-F238E27FC236}">
                    <a16:creationId xmlns:a16="http://schemas.microsoft.com/office/drawing/2014/main" id="{2C9C0FF5-D38B-4DB1-9394-38255205AFBC}"/>
                  </a:ext>
                </a:extLst>
              </p:cNvPr>
              <p:cNvGrpSpPr/>
              <p:nvPr/>
            </p:nvGrpSpPr>
            <p:grpSpPr>
              <a:xfrm>
                <a:off x="1122466" y="1160061"/>
                <a:ext cx="4154436" cy="1327312"/>
                <a:chOff x="3069808" y="2712551"/>
                <a:chExt cx="3133580" cy="1001157"/>
              </a:xfrm>
            </p:grpSpPr>
            <p:pic>
              <p:nvPicPr>
                <p:cNvPr id="230" name="Picture 229">
                  <a:extLst>
                    <a:ext uri="{FF2B5EF4-FFF2-40B4-BE49-F238E27FC236}">
                      <a16:creationId xmlns:a16="http://schemas.microsoft.com/office/drawing/2014/main" id="{4CFAF460-510D-45EE-A8F9-771B88FB546E}"/>
                    </a:ext>
                  </a:extLst>
                </p:cNvPr>
                <p:cNvPicPr>
                  <a:picLocks noChangeAspect="1"/>
                </p:cNvPicPr>
                <p:nvPr/>
              </p:nvPicPr>
              <p:blipFill>
                <a:blip r:embed="rId2"/>
                <a:stretch>
                  <a:fillRect/>
                </a:stretch>
              </p:blipFill>
              <p:spPr>
                <a:xfrm>
                  <a:off x="3798665" y="2746590"/>
                  <a:ext cx="2404723" cy="873144"/>
                </a:xfrm>
                <a:custGeom>
                  <a:avLst/>
                  <a:gdLst>
                    <a:gd name="connsiteX0" fmla="*/ 0 w 1536191"/>
                    <a:gd name="connsiteY0" fmla="*/ 0 h 557784"/>
                    <a:gd name="connsiteX1" fmla="*/ 1536192 w 1536191"/>
                    <a:gd name="connsiteY1" fmla="*/ 0 h 557784"/>
                    <a:gd name="connsiteX2" fmla="*/ 1536192 w 1536191"/>
                    <a:gd name="connsiteY2" fmla="*/ 557784 h 557784"/>
                    <a:gd name="connsiteX3" fmla="*/ 0 w 1536191"/>
                    <a:gd name="connsiteY3" fmla="*/ 557784 h 557784"/>
                  </a:gdLst>
                  <a:ahLst/>
                  <a:cxnLst>
                    <a:cxn ang="0">
                      <a:pos x="connsiteX0" y="connsiteY0"/>
                    </a:cxn>
                    <a:cxn ang="0">
                      <a:pos x="connsiteX1" y="connsiteY1"/>
                    </a:cxn>
                    <a:cxn ang="0">
                      <a:pos x="connsiteX2" y="connsiteY2"/>
                    </a:cxn>
                    <a:cxn ang="0">
                      <a:pos x="connsiteX3" y="connsiteY3"/>
                    </a:cxn>
                  </a:cxnLst>
                  <a:rect l="l" t="t" r="r" b="b"/>
                  <a:pathLst>
                    <a:path w="1536191" h="557784">
                      <a:moveTo>
                        <a:pt x="0" y="0"/>
                      </a:moveTo>
                      <a:lnTo>
                        <a:pt x="1536192" y="0"/>
                      </a:lnTo>
                      <a:lnTo>
                        <a:pt x="1536192" y="557784"/>
                      </a:lnTo>
                      <a:lnTo>
                        <a:pt x="0" y="557784"/>
                      </a:lnTo>
                      <a:close/>
                    </a:path>
                  </a:pathLst>
                </a:custGeom>
              </p:spPr>
            </p:pic>
            <p:sp>
              <p:nvSpPr>
                <p:cNvPr id="231" name="Freeform: Shape 230">
                  <a:extLst>
                    <a:ext uri="{FF2B5EF4-FFF2-40B4-BE49-F238E27FC236}">
                      <a16:creationId xmlns:a16="http://schemas.microsoft.com/office/drawing/2014/main" id="{2DBFFCC3-A64D-4691-8535-14E371D7C707}"/>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DBAAA35C-17DC-494D-9FBB-9DCC34B5ED60}"/>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BAE635D-8B52-4746-8CCA-FA84638CC4BD}"/>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chemeClr val="bg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234" name="Freeform: Shape 233">
                  <a:extLst>
                    <a:ext uri="{FF2B5EF4-FFF2-40B4-BE49-F238E27FC236}">
                      <a16:creationId xmlns:a16="http://schemas.microsoft.com/office/drawing/2014/main" id="{9B21B84E-EA90-4890-BF08-6B826D8B65B9}"/>
                    </a:ext>
                  </a:extLst>
                </p:cNvPr>
                <p:cNvSpPr/>
                <p:nvPr/>
              </p:nvSpPr>
              <p:spPr>
                <a:xfrm>
                  <a:off x="3069808" y="2712551"/>
                  <a:ext cx="1408385" cy="1001157"/>
                </a:xfrm>
                <a:custGeom>
                  <a:avLst/>
                  <a:gdLst>
                    <a:gd name="connsiteX0" fmla="*/ 811843 w 899708"/>
                    <a:gd name="connsiteY0" fmla="*/ 220627 h 639562"/>
                    <a:gd name="connsiteX1" fmla="*/ 728214 w 899708"/>
                    <a:gd name="connsiteY1" fmla="*/ 249202 h 639562"/>
                    <a:gd name="connsiteX2" fmla="*/ 678589 w 899708"/>
                    <a:gd name="connsiteY2" fmla="*/ 271109 h 639562"/>
                    <a:gd name="connsiteX3" fmla="*/ 623820 w 899708"/>
                    <a:gd name="connsiteY3" fmla="*/ 258536 h 639562"/>
                    <a:gd name="connsiteX4" fmla="*/ 601912 w 899708"/>
                    <a:gd name="connsiteY4" fmla="*/ 242725 h 639562"/>
                    <a:gd name="connsiteX5" fmla="*/ 387028 w 899708"/>
                    <a:gd name="connsiteY5" fmla="*/ 27841 h 639562"/>
                    <a:gd name="connsiteX6" fmla="*/ 252440 w 899708"/>
                    <a:gd name="connsiteY6" fmla="*/ 27841 h 639562"/>
                    <a:gd name="connsiteX7" fmla="*/ 27841 w 899708"/>
                    <a:gd name="connsiteY7" fmla="*/ 252535 h 639562"/>
                    <a:gd name="connsiteX8" fmla="*/ 27841 w 899708"/>
                    <a:gd name="connsiteY8" fmla="*/ 387124 h 639562"/>
                    <a:gd name="connsiteX9" fmla="*/ 252535 w 899708"/>
                    <a:gd name="connsiteY9" fmla="*/ 611723 h 639562"/>
                    <a:gd name="connsiteX10" fmla="*/ 387124 w 899708"/>
                    <a:gd name="connsiteY10" fmla="*/ 611723 h 639562"/>
                    <a:gd name="connsiteX11" fmla="*/ 547144 w 899708"/>
                    <a:gd name="connsiteY11" fmla="*/ 451703 h 639562"/>
                    <a:gd name="connsiteX12" fmla="*/ 547144 w 899708"/>
                    <a:gd name="connsiteY12" fmla="*/ 452560 h 639562"/>
                    <a:gd name="connsiteX13" fmla="*/ 548477 w 899708"/>
                    <a:gd name="connsiteY13" fmla="*/ 450274 h 639562"/>
                    <a:gd name="connsiteX14" fmla="*/ 600484 w 899708"/>
                    <a:gd name="connsiteY14" fmla="*/ 398363 h 639562"/>
                    <a:gd name="connsiteX15" fmla="*/ 621248 w 899708"/>
                    <a:gd name="connsiteY15" fmla="*/ 383028 h 639562"/>
                    <a:gd name="connsiteX16" fmla="*/ 678398 w 899708"/>
                    <a:gd name="connsiteY16" fmla="*/ 369217 h 639562"/>
                    <a:gd name="connsiteX17" fmla="*/ 728214 w 899708"/>
                    <a:gd name="connsiteY17" fmla="*/ 391981 h 639562"/>
                    <a:gd name="connsiteX18" fmla="*/ 870594 w 899708"/>
                    <a:gd name="connsiteY18" fmla="*/ 391231 h 639562"/>
                    <a:gd name="connsiteX19" fmla="*/ 869841 w 899708"/>
                    <a:gd name="connsiteY19" fmla="*/ 248850 h 639562"/>
                    <a:gd name="connsiteX20" fmla="*/ 811653 w 899708"/>
                    <a:gd name="connsiteY20" fmla="*/ 220531 h 6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9708" h="639562">
                      <a:moveTo>
                        <a:pt x="811843" y="220627"/>
                      </a:moveTo>
                      <a:cubicBezTo>
                        <a:pt x="781059" y="216768"/>
                        <a:pt x="750207" y="227309"/>
                        <a:pt x="728214" y="249202"/>
                      </a:cubicBezTo>
                      <a:cubicBezTo>
                        <a:pt x="715108" y="262619"/>
                        <a:pt x="697334" y="270465"/>
                        <a:pt x="678589" y="271109"/>
                      </a:cubicBezTo>
                      <a:cubicBezTo>
                        <a:pt x="659586" y="271356"/>
                        <a:pt x="640812" y="267044"/>
                        <a:pt x="623820" y="258536"/>
                      </a:cubicBezTo>
                      <a:cubicBezTo>
                        <a:pt x="615686" y="254523"/>
                        <a:pt x="608285" y="249180"/>
                        <a:pt x="601912" y="242725"/>
                      </a:cubicBezTo>
                      <a:lnTo>
                        <a:pt x="387028" y="27841"/>
                      </a:lnTo>
                      <a:cubicBezTo>
                        <a:pt x="349844" y="-9280"/>
                        <a:pt x="289624" y="-9280"/>
                        <a:pt x="252440" y="27841"/>
                      </a:cubicBezTo>
                      <a:lnTo>
                        <a:pt x="27841" y="252535"/>
                      </a:lnTo>
                      <a:cubicBezTo>
                        <a:pt x="-9280" y="289720"/>
                        <a:pt x="-9280" y="349940"/>
                        <a:pt x="27841" y="387124"/>
                      </a:cubicBezTo>
                      <a:lnTo>
                        <a:pt x="252535" y="611723"/>
                      </a:lnTo>
                      <a:cubicBezTo>
                        <a:pt x="289720" y="648842"/>
                        <a:pt x="349939" y="648842"/>
                        <a:pt x="387124" y="611723"/>
                      </a:cubicBezTo>
                      <a:lnTo>
                        <a:pt x="547144" y="451703"/>
                      </a:lnTo>
                      <a:lnTo>
                        <a:pt x="547144" y="452560"/>
                      </a:lnTo>
                      <a:lnTo>
                        <a:pt x="548477" y="450274"/>
                      </a:lnTo>
                      <a:lnTo>
                        <a:pt x="600484" y="398363"/>
                      </a:lnTo>
                      <a:cubicBezTo>
                        <a:pt x="606551" y="392187"/>
                        <a:pt x="613561" y="387011"/>
                        <a:pt x="621248" y="383028"/>
                      </a:cubicBezTo>
                      <a:cubicBezTo>
                        <a:pt x="638869" y="373787"/>
                        <a:pt x="658500" y="369042"/>
                        <a:pt x="678398" y="369217"/>
                      </a:cubicBezTo>
                      <a:cubicBezTo>
                        <a:pt x="697315" y="370117"/>
                        <a:pt x="715155" y="378269"/>
                        <a:pt x="728214" y="391981"/>
                      </a:cubicBezTo>
                      <a:cubicBezTo>
                        <a:pt x="767743" y="431091"/>
                        <a:pt x="831484" y="430755"/>
                        <a:pt x="870594" y="391231"/>
                      </a:cubicBezTo>
                      <a:cubicBezTo>
                        <a:pt x="909703" y="351706"/>
                        <a:pt x="909370" y="287961"/>
                        <a:pt x="869841" y="248850"/>
                      </a:cubicBezTo>
                      <a:cubicBezTo>
                        <a:pt x="854087" y="233264"/>
                        <a:pt x="833637" y="223310"/>
                        <a:pt x="811653" y="220531"/>
                      </a:cubicBezTo>
                      <a:close/>
                    </a:path>
                  </a:pathLst>
                </a:custGeom>
                <a:solidFill>
                  <a:schemeClr val="accent2"/>
                </a:solidFill>
                <a:ln w="9525" cap="flat">
                  <a:noFill/>
                  <a:prstDash val="solid"/>
                  <a:miter/>
                </a:ln>
              </p:spPr>
              <p:txBody>
                <a:bodyPr rtlCol="0" anchor="ctr"/>
                <a:lstStyle/>
                <a:p>
                  <a:endParaRPr lang="en-US"/>
                </a:p>
              </p:txBody>
            </p:sp>
            <p:grpSp>
              <p:nvGrpSpPr>
                <p:cNvPr id="235" name="Group 234">
                  <a:extLst>
                    <a:ext uri="{FF2B5EF4-FFF2-40B4-BE49-F238E27FC236}">
                      <a16:creationId xmlns:a16="http://schemas.microsoft.com/office/drawing/2014/main" id="{DBD67A5E-4D2D-4DB1-A749-A92751A9BE10}"/>
                    </a:ext>
                  </a:extLst>
                </p:cNvPr>
                <p:cNvGrpSpPr/>
                <p:nvPr/>
              </p:nvGrpSpPr>
              <p:grpSpPr>
                <a:xfrm>
                  <a:off x="3376040" y="2970571"/>
                  <a:ext cx="485115" cy="485115"/>
                  <a:chOff x="7106665" y="1305280"/>
                  <a:chExt cx="993252" cy="993252"/>
                </a:xfrm>
              </p:grpSpPr>
              <p:sp>
                <p:nvSpPr>
                  <p:cNvPr id="236" name="Oval 235">
                    <a:extLst>
                      <a:ext uri="{FF2B5EF4-FFF2-40B4-BE49-F238E27FC236}">
                        <a16:creationId xmlns:a16="http://schemas.microsoft.com/office/drawing/2014/main" id="{47F91100-80F8-46DC-A9B0-B6AB6D3D7750}"/>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D6C9FF30-9308-46AB-AD52-AC2D10E13C33}"/>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eorgia Pro Cond" panose="02040506050405020303" pitchFamily="18" charset="0"/>
                      </a:rPr>
                      <a:t>4</a:t>
                    </a:r>
                  </a:p>
                </p:txBody>
              </p:sp>
            </p:grpSp>
          </p:grpSp>
          <p:sp>
            <p:nvSpPr>
              <p:cNvPr id="229" name="TextBox 228">
                <a:extLst>
                  <a:ext uri="{FF2B5EF4-FFF2-40B4-BE49-F238E27FC236}">
                    <a16:creationId xmlns:a16="http://schemas.microsoft.com/office/drawing/2014/main" id="{82C01D9E-95F4-4BB2-8548-0F09DC75925C}"/>
                  </a:ext>
                </a:extLst>
              </p:cNvPr>
              <p:cNvSpPr txBox="1"/>
              <p:nvPr/>
            </p:nvSpPr>
            <p:spPr>
              <a:xfrm>
                <a:off x="2723924" y="1300399"/>
                <a:ext cx="2464107" cy="1107996"/>
              </a:xfrm>
              <a:prstGeom prst="rect">
                <a:avLst/>
              </a:prstGeom>
              <a:noFill/>
            </p:spPr>
            <p:txBody>
              <a:bodyPr wrap="square" lIns="0" tIns="0" rIns="0" bIns="0" rtlCol="0">
                <a:spAutoFit/>
              </a:bodyPr>
              <a:lstStyle/>
              <a:p>
                <a:pPr>
                  <a:spcBef>
                    <a:spcPts val="600"/>
                  </a:spcBef>
                </a:pPr>
                <a:r>
                  <a:rPr lang="en-US" b="1" dirty="0">
                    <a:latin typeface="Georgia" panose="02040502050405020303" pitchFamily="18" charset="0"/>
                  </a:rPr>
                  <a:t>Proposed Components, investments &amp; Budget </a:t>
                </a:r>
              </a:p>
            </p:txBody>
          </p:sp>
        </p:grpSp>
        <p:grpSp>
          <p:nvGrpSpPr>
            <p:cNvPr id="238" name="Group 237">
              <a:extLst>
                <a:ext uri="{FF2B5EF4-FFF2-40B4-BE49-F238E27FC236}">
                  <a16:creationId xmlns:a16="http://schemas.microsoft.com/office/drawing/2014/main" id="{AEBF345B-28E5-4AD7-AE0A-D64E40F88174}"/>
                </a:ext>
              </a:extLst>
            </p:cNvPr>
            <p:cNvGrpSpPr/>
            <p:nvPr/>
          </p:nvGrpSpPr>
          <p:grpSpPr>
            <a:xfrm>
              <a:off x="6404150" y="2994449"/>
              <a:ext cx="4154436" cy="1327312"/>
              <a:chOff x="1122466" y="1160061"/>
              <a:chExt cx="4154436" cy="1327312"/>
            </a:xfrm>
          </p:grpSpPr>
          <p:grpSp>
            <p:nvGrpSpPr>
              <p:cNvPr id="239" name="Group 238">
                <a:extLst>
                  <a:ext uri="{FF2B5EF4-FFF2-40B4-BE49-F238E27FC236}">
                    <a16:creationId xmlns:a16="http://schemas.microsoft.com/office/drawing/2014/main" id="{76DBC6BB-7E02-4189-AF65-C29209A94E40}"/>
                  </a:ext>
                </a:extLst>
              </p:cNvPr>
              <p:cNvGrpSpPr/>
              <p:nvPr/>
            </p:nvGrpSpPr>
            <p:grpSpPr>
              <a:xfrm>
                <a:off x="1122466" y="1160061"/>
                <a:ext cx="4154436" cy="1327312"/>
                <a:chOff x="3069808" y="2712551"/>
                <a:chExt cx="3133580" cy="1001157"/>
              </a:xfrm>
            </p:grpSpPr>
            <p:pic>
              <p:nvPicPr>
                <p:cNvPr id="241" name="Picture 240">
                  <a:extLst>
                    <a:ext uri="{FF2B5EF4-FFF2-40B4-BE49-F238E27FC236}">
                      <a16:creationId xmlns:a16="http://schemas.microsoft.com/office/drawing/2014/main" id="{C9848621-0111-48AD-A73C-54F4782AA34C}"/>
                    </a:ext>
                  </a:extLst>
                </p:cNvPr>
                <p:cNvPicPr>
                  <a:picLocks noChangeAspect="1"/>
                </p:cNvPicPr>
                <p:nvPr/>
              </p:nvPicPr>
              <p:blipFill>
                <a:blip r:embed="rId2"/>
                <a:stretch>
                  <a:fillRect/>
                </a:stretch>
              </p:blipFill>
              <p:spPr>
                <a:xfrm>
                  <a:off x="3798665" y="2746590"/>
                  <a:ext cx="2404723" cy="873144"/>
                </a:xfrm>
                <a:custGeom>
                  <a:avLst/>
                  <a:gdLst>
                    <a:gd name="connsiteX0" fmla="*/ 0 w 1536191"/>
                    <a:gd name="connsiteY0" fmla="*/ 0 h 557784"/>
                    <a:gd name="connsiteX1" fmla="*/ 1536192 w 1536191"/>
                    <a:gd name="connsiteY1" fmla="*/ 0 h 557784"/>
                    <a:gd name="connsiteX2" fmla="*/ 1536192 w 1536191"/>
                    <a:gd name="connsiteY2" fmla="*/ 557784 h 557784"/>
                    <a:gd name="connsiteX3" fmla="*/ 0 w 1536191"/>
                    <a:gd name="connsiteY3" fmla="*/ 557784 h 557784"/>
                  </a:gdLst>
                  <a:ahLst/>
                  <a:cxnLst>
                    <a:cxn ang="0">
                      <a:pos x="connsiteX0" y="connsiteY0"/>
                    </a:cxn>
                    <a:cxn ang="0">
                      <a:pos x="connsiteX1" y="connsiteY1"/>
                    </a:cxn>
                    <a:cxn ang="0">
                      <a:pos x="connsiteX2" y="connsiteY2"/>
                    </a:cxn>
                    <a:cxn ang="0">
                      <a:pos x="connsiteX3" y="connsiteY3"/>
                    </a:cxn>
                  </a:cxnLst>
                  <a:rect l="l" t="t" r="r" b="b"/>
                  <a:pathLst>
                    <a:path w="1536191" h="557784">
                      <a:moveTo>
                        <a:pt x="0" y="0"/>
                      </a:moveTo>
                      <a:lnTo>
                        <a:pt x="1536192" y="0"/>
                      </a:lnTo>
                      <a:lnTo>
                        <a:pt x="1536192" y="557784"/>
                      </a:lnTo>
                      <a:lnTo>
                        <a:pt x="0" y="557784"/>
                      </a:lnTo>
                      <a:close/>
                    </a:path>
                  </a:pathLst>
                </a:custGeom>
              </p:spPr>
            </p:pic>
            <p:sp>
              <p:nvSpPr>
                <p:cNvPr id="242" name="Freeform: Shape 241">
                  <a:extLst>
                    <a:ext uri="{FF2B5EF4-FFF2-40B4-BE49-F238E27FC236}">
                      <a16:creationId xmlns:a16="http://schemas.microsoft.com/office/drawing/2014/main" id="{D9D0638D-F1A5-4CDE-83E5-6C0E5BA3D520}"/>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83EA9A94-1AE0-4318-8FBE-D5E9E8B75BDA}"/>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D475AA6D-C353-4472-B809-6D969076DE22}"/>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chemeClr val="bg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245" name="Freeform: Shape 244">
                  <a:extLst>
                    <a:ext uri="{FF2B5EF4-FFF2-40B4-BE49-F238E27FC236}">
                      <a16:creationId xmlns:a16="http://schemas.microsoft.com/office/drawing/2014/main" id="{A3F13C72-6245-43A5-A613-3623494AE654}"/>
                    </a:ext>
                  </a:extLst>
                </p:cNvPr>
                <p:cNvSpPr/>
                <p:nvPr/>
              </p:nvSpPr>
              <p:spPr>
                <a:xfrm>
                  <a:off x="3069808" y="2712551"/>
                  <a:ext cx="1408385" cy="1001157"/>
                </a:xfrm>
                <a:custGeom>
                  <a:avLst/>
                  <a:gdLst>
                    <a:gd name="connsiteX0" fmla="*/ 811843 w 899708"/>
                    <a:gd name="connsiteY0" fmla="*/ 220627 h 639562"/>
                    <a:gd name="connsiteX1" fmla="*/ 728214 w 899708"/>
                    <a:gd name="connsiteY1" fmla="*/ 249202 h 639562"/>
                    <a:gd name="connsiteX2" fmla="*/ 678589 w 899708"/>
                    <a:gd name="connsiteY2" fmla="*/ 271109 h 639562"/>
                    <a:gd name="connsiteX3" fmla="*/ 623820 w 899708"/>
                    <a:gd name="connsiteY3" fmla="*/ 258536 h 639562"/>
                    <a:gd name="connsiteX4" fmla="*/ 601912 w 899708"/>
                    <a:gd name="connsiteY4" fmla="*/ 242725 h 639562"/>
                    <a:gd name="connsiteX5" fmla="*/ 387028 w 899708"/>
                    <a:gd name="connsiteY5" fmla="*/ 27841 h 639562"/>
                    <a:gd name="connsiteX6" fmla="*/ 252440 w 899708"/>
                    <a:gd name="connsiteY6" fmla="*/ 27841 h 639562"/>
                    <a:gd name="connsiteX7" fmla="*/ 27841 w 899708"/>
                    <a:gd name="connsiteY7" fmla="*/ 252535 h 639562"/>
                    <a:gd name="connsiteX8" fmla="*/ 27841 w 899708"/>
                    <a:gd name="connsiteY8" fmla="*/ 387124 h 639562"/>
                    <a:gd name="connsiteX9" fmla="*/ 252535 w 899708"/>
                    <a:gd name="connsiteY9" fmla="*/ 611723 h 639562"/>
                    <a:gd name="connsiteX10" fmla="*/ 387124 w 899708"/>
                    <a:gd name="connsiteY10" fmla="*/ 611723 h 639562"/>
                    <a:gd name="connsiteX11" fmla="*/ 547144 w 899708"/>
                    <a:gd name="connsiteY11" fmla="*/ 451703 h 639562"/>
                    <a:gd name="connsiteX12" fmla="*/ 547144 w 899708"/>
                    <a:gd name="connsiteY12" fmla="*/ 452560 h 639562"/>
                    <a:gd name="connsiteX13" fmla="*/ 548477 w 899708"/>
                    <a:gd name="connsiteY13" fmla="*/ 450274 h 639562"/>
                    <a:gd name="connsiteX14" fmla="*/ 600484 w 899708"/>
                    <a:gd name="connsiteY14" fmla="*/ 398363 h 639562"/>
                    <a:gd name="connsiteX15" fmla="*/ 621248 w 899708"/>
                    <a:gd name="connsiteY15" fmla="*/ 383028 h 639562"/>
                    <a:gd name="connsiteX16" fmla="*/ 678398 w 899708"/>
                    <a:gd name="connsiteY16" fmla="*/ 369217 h 639562"/>
                    <a:gd name="connsiteX17" fmla="*/ 728214 w 899708"/>
                    <a:gd name="connsiteY17" fmla="*/ 391981 h 639562"/>
                    <a:gd name="connsiteX18" fmla="*/ 870594 w 899708"/>
                    <a:gd name="connsiteY18" fmla="*/ 391231 h 639562"/>
                    <a:gd name="connsiteX19" fmla="*/ 869841 w 899708"/>
                    <a:gd name="connsiteY19" fmla="*/ 248850 h 639562"/>
                    <a:gd name="connsiteX20" fmla="*/ 811653 w 899708"/>
                    <a:gd name="connsiteY20" fmla="*/ 220531 h 6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9708" h="639562">
                      <a:moveTo>
                        <a:pt x="811843" y="220627"/>
                      </a:moveTo>
                      <a:cubicBezTo>
                        <a:pt x="781059" y="216768"/>
                        <a:pt x="750207" y="227309"/>
                        <a:pt x="728214" y="249202"/>
                      </a:cubicBezTo>
                      <a:cubicBezTo>
                        <a:pt x="715108" y="262619"/>
                        <a:pt x="697334" y="270465"/>
                        <a:pt x="678589" y="271109"/>
                      </a:cubicBezTo>
                      <a:cubicBezTo>
                        <a:pt x="659586" y="271356"/>
                        <a:pt x="640812" y="267044"/>
                        <a:pt x="623820" y="258536"/>
                      </a:cubicBezTo>
                      <a:cubicBezTo>
                        <a:pt x="615686" y="254523"/>
                        <a:pt x="608285" y="249180"/>
                        <a:pt x="601912" y="242725"/>
                      </a:cubicBezTo>
                      <a:lnTo>
                        <a:pt x="387028" y="27841"/>
                      </a:lnTo>
                      <a:cubicBezTo>
                        <a:pt x="349844" y="-9280"/>
                        <a:pt x="289624" y="-9280"/>
                        <a:pt x="252440" y="27841"/>
                      </a:cubicBezTo>
                      <a:lnTo>
                        <a:pt x="27841" y="252535"/>
                      </a:lnTo>
                      <a:cubicBezTo>
                        <a:pt x="-9280" y="289720"/>
                        <a:pt x="-9280" y="349940"/>
                        <a:pt x="27841" y="387124"/>
                      </a:cubicBezTo>
                      <a:lnTo>
                        <a:pt x="252535" y="611723"/>
                      </a:lnTo>
                      <a:cubicBezTo>
                        <a:pt x="289720" y="648842"/>
                        <a:pt x="349939" y="648842"/>
                        <a:pt x="387124" y="611723"/>
                      </a:cubicBezTo>
                      <a:lnTo>
                        <a:pt x="547144" y="451703"/>
                      </a:lnTo>
                      <a:lnTo>
                        <a:pt x="547144" y="452560"/>
                      </a:lnTo>
                      <a:lnTo>
                        <a:pt x="548477" y="450274"/>
                      </a:lnTo>
                      <a:lnTo>
                        <a:pt x="600484" y="398363"/>
                      </a:lnTo>
                      <a:cubicBezTo>
                        <a:pt x="606551" y="392187"/>
                        <a:pt x="613561" y="387011"/>
                        <a:pt x="621248" y="383028"/>
                      </a:cubicBezTo>
                      <a:cubicBezTo>
                        <a:pt x="638869" y="373787"/>
                        <a:pt x="658500" y="369042"/>
                        <a:pt x="678398" y="369217"/>
                      </a:cubicBezTo>
                      <a:cubicBezTo>
                        <a:pt x="697315" y="370117"/>
                        <a:pt x="715155" y="378269"/>
                        <a:pt x="728214" y="391981"/>
                      </a:cubicBezTo>
                      <a:cubicBezTo>
                        <a:pt x="767743" y="431091"/>
                        <a:pt x="831484" y="430755"/>
                        <a:pt x="870594" y="391231"/>
                      </a:cubicBezTo>
                      <a:cubicBezTo>
                        <a:pt x="909703" y="351706"/>
                        <a:pt x="909370" y="287961"/>
                        <a:pt x="869841" y="248850"/>
                      </a:cubicBezTo>
                      <a:cubicBezTo>
                        <a:pt x="854087" y="233264"/>
                        <a:pt x="833637" y="223310"/>
                        <a:pt x="811653" y="220531"/>
                      </a:cubicBezTo>
                      <a:close/>
                    </a:path>
                  </a:pathLst>
                </a:custGeom>
                <a:solidFill>
                  <a:schemeClr val="accent6"/>
                </a:solidFill>
                <a:ln w="9525" cap="flat">
                  <a:noFill/>
                  <a:prstDash val="solid"/>
                  <a:miter/>
                </a:ln>
              </p:spPr>
              <p:txBody>
                <a:bodyPr rtlCol="0" anchor="ctr"/>
                <a:lstStyle/>
                <a:p>
                  <a:endParaRPr lang="en-US"/>
                </a:p>
              </p:txBody>
            </p:sp>
            <p:grpSp>
              <p:nvGrpSpPr>
                <p:cNvPr id="246" name="Group 245">
                  <a:extLst>
                    <a:ext uri="{FF2B5EF4-FFF2-40B4-BE49-F238E27FC236}">
                      <a16:creationId xmlns:a16="http://schemas.microsoft.com/office/drawing/2014/main" id="{1B1630B1-C51E-46C6-8C10-3F88D868CCE4}"/>
                    </a:ext>
                  </a:extLst>
                </p:cNvPr>
                <p:cNvGrpSpPr/>
                <p:nvPr/>
              </p:nvGrpSpPr>
              <p:grpSpPr>
                <a:xfrm>
                  <a:off x="3376040" y="2970571"/>
                  <a:ext cx="485115" cy="485115"/>
                  <a:chOff x="7106665" y="1305280"/>
                  <a:chExt cx="993252" cy="993252"/>
                </a:xfrm>
              </p:grpSpPr>
              <p:sp>
                <p:nvSpPr>
                  <p:cNvPr id="247" name="Oval 246">
                    <a:extLst>
                      <a:ext uri="{FF2B5EF4-FFF2-40B4-BE49-F238E27FC236}">
                        <a16:creationId xmlns:a16="http://schemas.microsoft.com/office/drawing/2014/main" id="{FF101A99-FCFF-40A5-858E-B7ABDFB51737}"/>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a:extLst>
                      <a:ext uri="{FF2B5EF4-FFF2-40B4-BE49-F238E27FC236}">
                        <a16:creationId xmlns:a16="http://schemas.microsoft.com/office/drawing/2014/main" id="{369C5922-D68E-40B3-B86F-94206683E3C2}"/>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eorgia Pro Cond" panose="02040506050405020303" pitchFamily="18" charset="0"/>
                      </a:rPr>
                      <a:t>5</a:t>
                    </a:r>
                  </a:p>
                </p:txBody>
              </p:sp>
            </p:grpSp>
          </p:grpSp>
          <p:sp>
            <p:nvSpPr>
              <p:cNvPr id="240" name="TextBox 239">
                <a:extLst>
                  <a:ext uri="{FF2B5EF4-FFF2-40B4-BE49-F238E27FC236}">
                    <a16:creationId xmlns:a16="http://schemas.microsoft.com/office/drawing/2014/main" id="{EC85A06E-02E6-41F2-8327-708FFBF47BC4}"/>
                  </a:ext>
                </a:extLst>
              </p:cNvPr>
              <p:cNvSpPr txBox="1"/>
              <p:nvPr/>
            </p:nvSpPr>
            <p:spPr>
              <a:xfrm>
                <a:off x="3065990" y="1416721"/>
                <a:ext cx="1757341" cy="830997"/>
              </a:xfrm>
              <a:prstGeom prst="rect">
                <a:avLst/>
              </a:prstGeom>
              <a:noFill/>
            </p:spPr>
            <p:txBody>
              <a:bodyPr wrap="square" lIns="0" tIns="0" rIns="0" bIns="0" rtlCol="0">
                <a:spAutoFit/>
              </a:bodyPr>
              <a:lstStyle/>
              <a:p>
                <a:pPr>
                  <a:spcBef>
                    <a:spcPts val="600"/>
                  </a:spcBef>
                </a:pPr>
                <a:r>
                  <a:rPr lang="en-US" b="1" dirty="0">
                    <a:latin typeface="Georgia" panose="02040502050405020303" pitchFamily="18" charset="0"/>
                  </a:rPr>
                  <a:t>Selection of districts &amp; Value chains</a:t>
                </a:r>
              </a:p>
            </p:txBody>
          </p:sp>
        </p:grpSp>
        <p:grpSp>
          <p:nvGrpSpPr>
            <p:cNvPr id="249" name="Group 248">
              <a:extLst>
                <a:ext uri="{FF2B5EF4-FFF2-40B4-BE49-F238E27FC236}">
                  <a16:creationId xmlns:a16="http://schemas.microsoft.com/office/drawing/2014/main" id="{C18E8DE4-F5AF-44F0-A06B-04702CCE5EB5}"/>
                </a:ext>
              </a:extLst>
            </p:cNvPr>
            <p:cNvGrpSpPr/>
            <p:nvPr/>
          </p:nvGrpSpPr>
          <p:grpSpPr>
            <a:xfrm>
              <a:off x="6404150" y="4828838"/>
              <a:ext cx="4154436" cy="1327312"/>
              <a:chOff x="1122466" y="1160061"/>
              <a:chExt cx="4154436" cy="1327312"/>
            </a:xfrm>
          </p:grpSpPr>
          <p:grpSp>
            <p:nvGrpSpPr>
              <p:cNvPr id="250" name="Group 249">
                <a:extLst>
                  <a:ext uri="{FF2B5EF4-FFF2-40B4-BE49-F238E27FC236}">
                    <a16:creationId xmlns:a16="http://schemas.microsoft.com/office/drawing/2014/main" id="{0C852495-EB28-4C09-BD83-136FE744D040}"/>
                  </a:ext>
                </a:extLst>
              </p:cNvPr>
              <p:cNvGrpSpPr/>
              <p:nvPr/>
            </p:nvGrpSpPr>
            <p:grpSpPr>
              <a:xfrm>
                <a:off x="1122466" y="1160061"/>
                <a:ext cx="4154436" cy="1327312"/>
                <a:chOff x="3069808" y="2712551"/>
                <a:chExt cx="3133580" cy="1001157"/>
              </a:xfrm>
            </p:grpSpPr>
            <p:pic>
              <p:nvPicPr>
                <p:cNvPr id="252" name="Picture 251">
                  <a:extLst>
                    <a:ext uri="{FF2B5EF4-FFF2-40B4-BE49-F238E27FC236}">
                      <a16:creationId xmlns:a16="http://schemas.microsoft.com/office/drawing/2014/main" id="{65DCD422-B6FE-4B41-AACC-B81526E8DE7B}"/>
                    </a:ext>
                  </a:extLst>
                </p:cNvPr>
                <p:cNvPicPr>
                  <a:picLocks noChangeAspect="1"/>
                </p:cNvPicPr>
                <p:nvPr/>
              </p:nvPicPr>
              <p:blipFill>
                <a:blip r:embed="rId2"/>
                <a:stretch>
                  <a:fillRect/>
                </a:stretch>
              </p:blipFill>
              <p:spPr>
                <a:xfrm>
                  <a:off x="3798665" y="2746590"/>
                  <a:ext cx="2404723" cy="873144"/>
                </a:xfrm>
                <a:custGeom>
                  <a:avLst/>
                  <a:gdLst>
                    <a:gd name="connsiteX0" fmla="*/ 0 w 1536191"/>
                    <a:gd name="connsiteY0" fmla="*/ 0 h 557784"/>
                    <a:gd name="connsiteX1" fmla="*/ 1536192 w 1536191"/>
                    <a:gd name="connsiteY1" fmla="*/ 0 h 557784"/>
                    <a:gd name="connsiteX2" fmla="*/ 1536192 w 1536191"/>
                    <a:gd name="connsiteY2" fmla="*/ 557784 h 557784"/>
                    <a:gd name="connsiteX3" fmla="*/ 0 w 1536191"/>
                    <a:gd name="connsiteY3" fmla="*/ 557784 h 557784"/>
                  </a:gdLst>
                  <a:ahLst/>
                  <a:cxnLst>
                    <a:cxn ang="0">
                      <a:pos x="connsiteX0" y="connsiteY0"/>
                    </a:cxn>
                    <a:cxn ang="0">
                      <a:pos x="connsiteX1" y="connsiteY1"/>
                    </a:cxn>
                    <a:cxn ang="0">
                      <a:pos x="connsiteX2" y="connsiteY2"/>
                    </a:cxn>
                    <a:cxn ang="0">
                      <a:pos x="connsiteX3" y="connsiteY3"/>
                    </a:cxn>
                  </a:cxnLst>
                  <a:rect l="l" t="t" r="r" b="b"/>
                  <a:pathLst>
                    <a:path w="1536191" h="557784">
                      <a:moveTo>
                        <a:pt x="0" y="0"/>
                      </a:moveTo>
                      <a:lnTo>
                        <a:pt x="1536192" y="0"/>
                      </a:lnTo>
                      <a:lnTo>
                        <a:pt x="1536192" y="557784"/>
                      </a:lnTo>
                      <a:lnTo>
                        <a:pt x="0" y="557784"/>
                      </a:lnTo>
                      <a:close/>
                    </a:path>
                  </a:pathLst>
                </a:custGeom>
              </p:spPr>
            </p:pic>
            <p:sp>
              <p:nvSpPr>
                <p:cNvPr id="253" name="Freeform: Shape 252">
                  <a:extLst>
                    <a:ext uri="{FF2B5EF4-FFF2-40B4-BE49-F238E27FC236}">
                      <a16:creationId xmlns:a16="http://schemas.microsoft.com/office/drawing/2014/main" id="{44965BAD-EC81-44AC-9EB3-6169BE0DCE4C}"/>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6A1CF3EA-7390-46C5-88E5-D5EC07BC47FE}"/>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rgbClr val="DFDFDF"/>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F9A1134-1417-4FD9-9388-F5601D8E305E}"/>
                    </a:ext>
                  </a:extLst>
                </p:cNvPr>
                <p:cNvSpPr/>
                <p:nvPr/>
              </p:nvSpPr>
              <p:spPr>
                <a:xfrm>
                  <a:off x="3861155" y="2867513"/>
                  <a:ext cx="2221461" cy="691387"/>
                </a:xfrm>
                <a:custGeom>
                  <a:avLst/>
                  <a:gdLst>
                    <a:gd name="connsiteX0" fmla="*/ 208111 w 1419119"/>
                    <a:gd name="connsiteY0" fmla="*/ 441674 h 441674"/>
                    <a:gd name="connsiteX1" fmla="*/ 1197758 w 1419119"/>
                    <a:gd name="connsiteY1" fmla="*/ 441674 h 441674"/>
                    <a:gd name="connsiteX2" fmla="*/ 1419119 w 1419119"/>
                    <a:gd name="connsiteY2" fmla="*/ 221075 h 441674"/>
                    <a:gd name="connsiteX3" fmla="*/ 1419119 w 1419119"/>
                    <a:gd name="connsiteY3" fmla="*/ 220885 h 441674"/>
                    <a:gd name="connsiteX4" fmla="*/ 1419119 w 1419119"/>
                    <a:gd name="connsiteY4" fmla="*/ 220885 h 441674"/>
                    <a:gd name="connsiteX5" fmla="*/ 1198139 w 1419119"/>
                    <a:gd name="connsiteY5" fmla="*/ 0 h 441674"/>
                    <a:gd name="connsiteX6" fmla="*/ 200396 w 1419119"/>
                    <a:gd name="connsiteY6" fmla="*/ 0 h 441674"/>
                    <a:gd name="connsiteX7" fmla="*/ 130101 w 1419119"/>
                    <a:gd name="connsiteY7" fmla="*/ 29051 h 441674"/>
                    <a:gd name="connsiteX8" fmla="*/ 29327 w 1419119"/>
                    <a:gd name="connsiteY8" fmla="*/ 129349 h 441674"/>
                    <a:gd name="connsiteX9" fmla="*/ 20468 w 1419119"/>
                    <a:gd name="connsiteY9" fmla="*/ 260509 h 441674"/>
                    <a:gd name="connsiteX10" fmla="*/ 129339 w 1419119"/>
                    <a:gd name="connsiteY10" fmla="*/ 402622 h 441674"/>
                    <a:gd name="connsiteX11" fmla="*/ 208111 w 1419119"/>
                    <a:gd name="connsiteY11" fmla="*/ 441674 h 44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9119" h="441674">
                      <a:moveTo>
                        <a:pt x="208111" y="441674"/>
                      </a:moveTo>
                      <a:lnTo>
                        <a:pt x="1197758" y="441674"/>
                      </a:lnTo>
                      <a:cubicBezTo>
                        <a:pt x="1319802" y="441884"/>
                        <a:pt x="1418910" y="343119"/>
                        <a:pt x="1419119" y="221075"/>
                      </a:cubicBezTo>
                      <a:cubicBezTo>
                        <a:pt x="1419119" y="221012"/>
                        <a:pt x="1419119" y="220949"/>
                        <a:pt x="1419119" y="220885"/>
                      </a:cubicBezTo>
                      <a:lnTo>
                        <a:pt x="1419119" y="220885"/>
                      </a:lnTo>
                      <a:cubicBezTo>
                        <a:pt x="1419062" y="98878"/>
                        <a:pt x="1320145" y="0"/>
                        <a:pt x="1198139" y="0"/>
                      </a:cubicBezTo>
                      <a:lnTo>
                        <a:pt x="200396" y="0"/>
                      </a:lnTo>
                      <a:cubicBezTo>
                        <a:pt x="174050" y="28"/>
                        <a:pt x="148780" y="10470"/>
                        <a:pt x="130101" y="29051"/>
                      </a:cubicBezTo>
                      <a:lnTo>
                        <a:pt x="29327" y="129349"/>
                      </a:lnTo>
                      <a:cubicBezTo>
                        <a:pt x="-6102" y="164661"/>
                        <a:pt x="-9890" y="220754"/>
                        <a:pt x="20468" y="260509"/>
                      </a:cubicBezTo>
                      <a:lnTo>
                        <a:pt x="129339" y="402622"/>
                      </a:lnTo>
                      <a:cubicBezTo>
                        <a:pt x="148113" y="427158"/>
                        <a:pt x="177212" y="441589"/>
                        <a:pt x="208111" y="441674"/>
                      </a:cubicBezTo>
                      <a:close/>
                    </a:path>
                  </a:pathLst>
                </a:custGeom>
                <a:solidFill>
                  <a:schemeClr val="bg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256" name="Freeform: Shape 255">
                  <a:extLst>
                    <a:ext uri="{FF2B5EF4-FFF2-40B4-BE49-F238E27FC236}">
                      <a16:creationId xmlns:a16="http://schemas.microsoft.com/office/drawing/2014/main" id="{EA178043-8CF3-44A3-89AB-7588CC25F56E}"/>
                    </a:ext>
                  </a:extLst>
                </p:cNvPr>
                <p:cNvSpPr/>
                <p:nvPr/>
              </p:nvSpPr>
              <p:spPr>
                <a:xfrm>
                  <a:off x="3069808" y="2712551"/>
                  <a:ext cx="1408385" cy="1001157"/>
                </a:xfrm>
                <a:custGeom>
                  <a:avLst/>
                  <a:gdLst>
                    <a:gd name="connsiteX0" fmla="*/ 811843 w 899708"/>
                    <a:gd name="connsiteY0" fmla="*/ 220627 h 639562"/>
                    <a:gd name="connsiteX1" fmla="*/ 728214 w 899708"/>
                    <a:gd name="connsiteY1" fmla="*/ 249202 h 639562"/>
                    <a:gd name="connsiteX2" fmla="*/ 678589 w 899708"/>
                    <a:gd name="connsiteY2" fmla="*/ 271109 h 639562"/>
                    <a:gd name="connsiteX3" fmla="*/ 623820 w 899708"/>
                    <a:gd name="connsiteY3" fmla="*/ 258536 h 639562"/>
                    <a:gd name="connsiteX4" fmla="*/ 601912 w 899708"/>
                    <a:gd name="connsiteY4" fmla="*/ 242725 h 639562"/>
                    <a:gd name="connsiteX5" fmla="*/ 387028 w 899708"/>
                    <a:gd name="connsiteY5" fmla="*/ 27841 h 639562"/>
                    <a:gd name="connsiteX6" fmla="*/ 252440 w 899708"/>
                    <a:gd name="connsiteY6" fmla="*/ 27841 h 639562"/>
                    <a:gd name="connsiteX7" fmla="*/ 27841 w 899708"/>
                    <a:gd name="connsiteY7" fmla="*/ 252535 h 639562"/>
                    <a:gd name="connsiteX8" fmla="*/ 27841 w 899708"/>
                    <a:gd name="connsiteY8" fmla="*/ 387124 h 639562"/>
                    <a:gd name="connsiteX9" fmla="*/ 252535 w 899708"/>
                    <a:gd name="connsiteY9" fmla="*/ 611723 h 639562"/>
                    <a:gd name="connsiteX10" fmla="*/ 387124 w 899708"/>
                    <a:gd name="connsiteY10" fmla="*/ 611723 h 639562"/>
                    <a:gd name="connsiteX11" fmla="*/ 547144 w 899708"/>
                    <a:gd name="connsiteY11" fmla="*/ 451703 h 639562"/>
                    <a:gd name="connsiteX12" fmla="*/ 547144 w 899708"/>
                    <a:gd name="connsiteY12" fmla="*/ 452560 h 639562"/>
                    <a:gd name="connsiteX13" fmla="*/ 548477 w 899708"/>
                    <a:gd name="connsiteY13" fmla="*/ 450274 h 639562"/>
                    <a:gd name="connsiteX14" fmla="*/ 600484 w 899708"/>
                    <a:gd name="connsiteY14" fmla="*/ 398363 h 639562"/>
                    <a:gd name="connsiteX15" fmla="*/ 621248 w 899708"/>
                    <a:gd name="connsiteY15" fmla="*/ 383028 h 639562"/>
                    <a:gd name="connsiteX16" fmla="*/ 678398 w 899708"/>
                    <a:gd name="connsiteY16" fmla="*/ 369217 h 639562"/>
                    <a:gd name="connsiteX17" fmla="*/ 728214 w 899708"/>
                    <a:gd name="connsiteY17" fmla="*/ 391981 h 639562"/>
                    <a:gd name="connsiteX18" fmla="*/ 870594 w 899708"/>
                    <a:gd name="connsiteY18" fmla="*/ 391231 h 639562"/>
                    <a:gd name="connsiteX19" fmla="*/ 869841 w 899708"/>
                    <a:gd name="connsiteY19" fmla="*/ 248850 h 639562"/>
                    <a:gd name="connsiteX20" fmla="*/ 811653 w 899708"/>
                    <a:gd name="connsiteY20" fmla="*/ 220531 h 63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99708" h="639562">
                      <a:moveTo>
                        <a:pt x="811843" y="220627"/>
                      </a:moveTo>
                      <a:cubicBezTo>
                        <a:pt x="781059" y="216768"/>
                        <a:pt x="750207" y="227309"/>
                        <a:pt x="728214" y="249202"/>
                      </a:cubicBezTo>
                      <a:cubicBezTo>
                        <a:pt x="715108" y="262619"/>
                        <a:pt x="697334" y="270465"/>
                        <a:pt x="678589" y="271109"/>
                      </a:cubicBezTo>
                      <a:cubicBezTo>
                        <a:pt x="659586" y="271356"/>
                        <a:pt x="640812" y="267044"/>
                        <a:pt x="623820" y="258536"/>
                      </a:cubicBezTo>
                      <a:cubicBezTo>
                        <a:pt x="615686" y="254523"/>
                        <a:pt x="608285" y="249180"/>
                        <a:pt x="601912" y="242725"/>
                      </a:cubicBezTo>
                      <a:lnTo>
                        <a:pt x="387028" y="27841"/>
                      </a:lnTo>
                      <a:cubicBezTo>
                        <a:pt x="349844" y="-9280"/>
                        <a:pt x="289624" y="-9280"/>
                        <a:pt x="252440" y="27841"/>
                      </a:cubicBezTo>
                      <a:lnTo>
                        <a:pt x="27841" y="252535"/>
                      </a:lnTo>
                      <a:cubicBezTo>
                        <a:pt x="-9280" y="289720"/>
                        <a:pt x="-9280" y="349940"/>
                        <a:pt x="27841" y="387124"/>
                      </a:cubicBezTo>
                      <a:lnTo>
                        <a:pt x="252535" y="611723"/>
                      </a:lnTo>
                      <a:cubicBezTo>
                        <a:pt x="289720" y="648842"/>
                        <a:pt x="349939" y="648842"/>
                        <a:pt x="387124" y="611723"/>
                      </a:cubicBezTo>
                      <a:lnTo>
                        <a:pt x="547144" y="451703"/>
                      </a:lnTo>
                      <a:lnTo>
                        <a:pt x="547144" y="452560"/>
                      </a:lnTo>
                      <a:lnTo>
                        <a:pt x="548477" y="450274"/>
                      </a:lnTo>
                      <a:lnTo>
                        <a:pt x="600484" y="398363"/>
                      </a:lnTo>
                      <a:cubicBezTo>
                        <a:pt x="606551" y="392187"/>
                        <a:pt x="613561" y="387011"/>
                        <a:pt x="621248" y="383028"/>
                      </a:cubicBezTo>
                      <a:cubicBezTo>
                        <a:pt x="638869" y="373787"/>
                        <a:pt x="658500" y="369042"/>
                        <a:pt x="678398" y="369217"/>
                      </a:cubicBezTo>
                      <a:cubicBezTo>
                        <a:pt x="697315" y="370117"/>
                        <a:pt x="715155" y="378269"/>
                        <a:pt x="728214" y="391981"/>
                      </a:cubicBezTo>
                      <a:cubicBezTo>
                        <a:pt x="767743" y="431091"/>
                        <a:pt x="831484" y="430755"/>
                        <a:pt x="870594" y="391231"/>
                      </a:cubicBezTo>
                      <a:cubicBezTo>
                        <a:pt x="909703" y="351706"/>
                        <a:pt x="909370" y="287961"/>
                        <a:pt x="869841" y="248850"/>
                      </a:cubicBezTo>
                      <a:cubicBezTo>
                        <a:pt x="854087" y="233264"/>
                        <a:pt x="833637" y="223310"/>
                        <a:pt x="811653" y="220531"/>
                      </a:cubicBezTo>
                      <a:close/>
                    </a:path>
                  </a:pathLst>
                </a:custGeom>
                <a:solidFill>
                  <a:schemeClr val="accent3"/>
                </a:solidFill>
                <a:ln w="9525" cap="flat">
                  <a:noFill/>
                  <a:prstDash val="solid"/>
                  <a:miter/>
                </a:ln>
              </p:spPr>
              <p:txBody>
                <a:bodyPr rtlCol="0" anchor="ctr"/>
                <a:lstStyle/>
                <a:p>
                  <a:endParaRPr lang="en-US"/>
                </a:p>
              </p:txBody>
            </p:sp>
            <p:grpSp>
              <p:nvGrpSpPr>
                <p:cNvPr id="257" name="Group 256">
                  <a:extLst>
                    <a:ext uri="{FF2B5EF4-FFF2-40B4-BE49-F238E27FC236}">
                      <a16:creationId xmlns:a16="http://schemas.microsoft.com/office/drawing/2014/main" id="{D360FA63-9C64-4785-9A54-4F004E21B948}"/>
                    </a:ext>
                  </a:extLst>
                </p:cNvPr>
                <p:cNvGrpSpPr/>
                <p:nvPr/>
              </p:nvGrpSpPr>
              <p:grpSpPr>
                <a:xfrm>
                  <a:off x="3376040" y="2970571"/>
                  <a:ext cx="485115" cy="485115"/>
                  <a:chOff x="7106665" y="1305280"/>
                  <a:chExt cx="993252" cy="993252"/>
                </a:xfrm>
              </p:grpSpPr>
              <p:sp>
                <p:nvSpPr>
                  <p:cNvPr id="258" name="Oval 257">
                    <a:extLst>
                      <a:ext uri="{FF2B5EF4-FFF2-40B4-BE49-F238E27FC236}">
                        <a16:creationId xmlns:a16="http://schemas.microsoft.com/office/drawing/2014/main" id="{6EF1392E-C7A3-48E3-8ADE-261826347A6A}"/>
                      </a:ext>
                    </a:extLst>
                  </p:cNvPr>
                  <p:cNvSpPr/>
                  <p:nvPr/>
                </p:nvSpPr>
                <p:spPr>
                  <a:xfrm>
                    <a:off x="7106665" y="1305280"/>
                    <a:ext cx="993252" cy="993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80B68755-7053-4B0A-8A4E-25BA4F1C5C3D}"/>
                      </a:ext>
                    </a:extLst>
                  </p:cNvPr>
                  <p:cNvSpPr/>
                  <p:nvPr/>
                </p:nvSpPr>
                <p:spPr>
                  <a:xfrm>
                    <a:off x="7207061" y="1405676"/>
                    <a:ext cx="792461" cy="792461"/>
                  </a:xfrm>
                  <a:prstGeom prst="ellipse">
                    <a:avLst/>
                  </a:prstGeom>
                  <a:gradFill flip="none" rotWithShape="1">
                    <a:gsLst>
                      <a:gs pos="0">
                        <a:schemeClr val="bg1">
                          <a:lumMod val="85000"/>
                        </a:schemeClr>
                      </a:gs>
                      <a:gs pos="100000">
                        <a:schemeClr val="bg1"/>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Georgia Pro Cond" panose="02040506050405020303" pitchFamily="18" charset="0"/>
                      </a:rPr>
                      <a:t>6</a:t>
                    </a:r>
                  </a:p>
                </p:txBody>
              </p:sp>
            </p:grpSp>
          </p:grpSp>
          <p:sp>
            <p:nvSpPr>
              <p:cNvPr id="251" name="TextBox 250">
                <a:extLst>
                  <a:ext uri="{FF2B5EF4-FFF2-40B4-BE49-F238E27FC236}">
                    <a16:creationId xmlns:a16="http://schemas.microsoft.com/office/drawing/2014/main" id="{A0E81EE2-EB4C-4866-B600-9FA40379380D}"/>
                  </a:ext>
                </a:extLst>
              </p:cNvPr>
              <p:cNvSpPr txBox="1"/>
              <p:nvPr/>
            </p:nvSpPr>
            <p:spPr>
              <a:xfrm>
                <a:off x="3008269" y="1386166"/>
                <a:ext cx="1867210" cy="830997"/>
              </a:xfrm>
              <a:prstGeom prst="rect">
                <a:avLst/>
              </a:prstGeom>
              <a:noFill/>
            </p:spPr>
            <p:txBody>
              <a:bodyPr wrap="square" lIns="0" tIns="0" rIns="0" bIns="0" rtlCol="0">
                <a:spAutoFit/>
              </a:bodyPr>
              <a:lstStyle/>
              <a:p>
                <a:pPr>
                  <a:spcBef>
                    <a:spcPts val="600"/>
                  </a:spcBef>
                </a:pPr>
                <a:r>
                  <a:rPr lang="en-US" b="1" dirty="0">
                    <a:latin typeface="Georgia" panose="02040502050405020303" pitchFamily="18" charset="0"/>
                  </a:rPr>
                  <a:t>Annex: Selected districts and value chains </a:t>
                </a:r>
              </a:p>
            </p:txBody>
          </p:sp>
        </p:grpSp>
      </p:grpSp>
      <p:sp>
        <p:nvSpPr>
          <p:cNvPr id="261" name="TextBox 260">
            <a:extLst>
              <a:ext uri="{FF2B5EF4-FFF2-40B4-BE49-F238E27FC236}">
                <a16:creationId xmlns:a16="http://schemas.microsoft.com/office/drawing/2014/main" id="{35156318-B4F3-4211-A8D4-07122B10AB05}"/>
              </a:ext>
            </a:extLst>
          </p:cNvPr>
          <p:cNvSpPr txBox="1"/>
          <p:nvPr/>
        </p:nvSpPr>
        <p:spPr>
          <a:xfrm>
            <a:off x="0" y="210861"/>
            <a:ext cx="12192000" cy="707886"/>
          </a:xfrm>
          <a:prstGeom prst="rect">
            <a:avLst/>
          </a:prstGeom>
          <a:noFill/>
        </p:spPr>
        <p:txBody>
          <a:bodyPr wrap="square" rtlCol="0">
            <a:spAutoFit/>
          </a:bodyPr>
          <a:lstStyle/>
          <a:p>
            <a:pPr algn="ctr"/>
            <a:r>
              <a:rPr lang="en-US" sz="4000" b="1" dirty="0">
                <a:latin typeface="Georgia" panose="02040502050405020303" pitchFamily="18" charset="0"/>
                <a:ea typeface="Cambria" panose="02040503050406030204" pitchFamily="18" charset="0"/>
                <a:cs typeface="+mj-cs"/>
              </a:rPr>
              <a:t>Presentation Outline</a:t>
            </a:r>
          </a:p>
        </p:txBody>
      </p:sp>
    </p:spTree>
    <p:extLst>
      <p:ext uri="{BB962C8B-B14F-4D97-AF65-F5344CB8AC3E}">
        <p14:creationId xmlns:p14="http://schemas.microsoft.com/office/powerpoint/2010/main" val="294328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721836" y="1118302"/>
            <a:ext cx="10734658" cy="2995511"/>
            <a:chOff x="771348" y="2208178"/>
            <a:chExt cx="10734658" cy="1114904"/>
          </a:xfrm>
        </p:grpSpPr>
        <p:sp>
          <p:nvSpPr>
            <p:cNvPr id="5" name="TextBox 4">
              <a:extLst>
                <a:ext uri="{FF2B5EF4-FFF2-40B4-BE49-F238E27FC236}">
                  <a16:creationId xmlns:a16="http://schemas.microsoft.com/office/drawing/2014/main" id="{DD7069D1-E934-47A8-811B-6DABE70F351E}"/>
                </a:ext>
              </a:extLst>
            </p:cNvPr>
            <p:cNvSpPr txBox="1"/>
            <p:nvPr/>
          </p:nvSpPr>
          <p:spPr>
            <a:xfrm>
              <a:off x="905067" y="2208178"/>
              <a:ext cx="806953" cy="2405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rPr>
                <a:t>08</a:t>
              </a:r>
              <a:endParaRPr kumimoji="0" lang="ko-KR" altLang="en-US"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847836" y="2523903"/>
              <a:ext cx="806953" cy="2405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dirty="0">
                  <a:solidFill>
                    <a:srgbClr val="FEB80A"/>
                  </a:solidFill>
                  <a:latin typeface="Georgia Pro Cond" panose="02040506050405020303" pitchFamily="18" charset="0"/>
                  <a:ea typeface="맑은 고딕" panose="020B0503020000020004" pitchFamily="34" charset="-127"/>
                </a:rPr>
                <a:t>09</a:t>
              </a:r>
              <a:endParaRPr kumimoji="0" lang="ko-KR" altLang="en-US"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47835" y="2803213"/>
              <a:ext cx="806953" cy="2405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rPr>
                <a:t>10</a:t>
              </a:r>
              <a:endParaRPr kumimoji="0" lang="ko-KR" altLang="en-US"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771348" y="3082523"/>
              <a:ext cx="806953" cy="2405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rPr>
                <a:t>11</a:t>
              </a:r>
              <a:endParaRPr kumimoji="0" lang="ko-KR" altLang="en-US"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1712020" y="2262542"/>
              <a:ext cx="9793986" cy="1374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6000 In-calf dairy heifers and 1710 breeding bulls distributed in 48 project districts.</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1712020" y="2482252"/>
              <a:ext cx="9404179" cy="2591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Establish and Manage 500 mother gardens  of assorted  fruit trees to support production of seedlings</a:t>
              </a:r>
            </a:p>
          </p:txBody>
        </p:sp>
        <p:sp>
          <p:nvSpPr>
            <p:cNvPr id="39" name="TextBox 38">
              <a:extLst>
                <a:ext uri="{FF2B5EF4-FFF2-40B4-BE49-F238E27FC236}">
                  <a16:creationId xmlns:a16="http://schemas.microsoft.com/office/drawing/2014/main" id="{ADE24298-F223-418D-8F57-962FBBB4199A}"/>
                </a:ext>
              </a:extLst>
            </p:cNvPr>
            <p:cNvSpPr txBox="1"/>
            <p:nvPr/>
          </p:nvSpPr>
          <p:spPr>
            <a:xfrm>
              <a:off x="1712021" y="2803213"/>
              <a:ext cx="9353378" cy="1374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Procure 10,000 beehives and other Apiculture equipment to support Honey Production</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1712020" y="3037492"/>
              <a:ext cx="9404179" cy="2405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Establish 5000 community fish cage facilities on water bodies (L. Victoria and Albert) to support cake Fish Farming</a:t>
              </a: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325120" y="287304"/>
            <a:ext cx="11866880" cy="83099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Key investments in Sub</a:t>
            </a:r>
            <a:r>
              <a:rPr kumimoji="0" 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-Component 2.1. Productivity Enhancement and Resilience Investments for income generation </a:t>
            </a:r>
            <a:endPar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Verdana" panose="020B0604030504040204" pitchFamily="34" charset="0"/>
            </a:endParaRPr>
          </a:p>
        </p:txBody>
      </p:sp>
      <p:sp>
        <p:nvSpPr>
          <p:cNvPr id="30" name="TextBox 29">
            <a:extLst>
              <a:ext uri="{FF2B5EF4-FFF2-40B4-BE49-F238E27FC236}">
                <a16:creationId xmlns:a16="http://schemas.microsoft.com/office/drawing/2014/main" id="{1EFD7D7F-549E-48BE-AA62-B83B11944AEA}"/>
              </a:ext>
            </a:extLst>
          </p:cNvPr>
          <p:cNvSpPr txBox="1"/>
          <p:nvPr/>
        </p:nvSpPr>
        <p:spPr>
          <a:xfrm>
            <a:off x="1662508" y="4211533"/>
            <a:ext cx="930257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Procure assorted units of climate resilient boats, research</a:t>
            </a:r>
            <a:r>
              <a:rPr kumimoji="0" lang="en-US"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rPr>
              <a:t> and surveillance vessel, </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outboard engines, gears to support fishing</a:t>
            </a:r>
            <a:r>
              <a:rPr kumimoji="0" lang="en-US"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rPr>
              <a:t> communities and fish </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farming</a:t>
            </a:r>
          </a:p>
        </p:txBody>
      </p:sp>
      <p:sp>
        <p:nvSpPr>
          <p:cNvPr id="34" name="TextBox 33">
            <a:extLst>
              <a:ext uri="{FF2B5EF4-FFF2-40B4-BE49-F238E27FC236}">
                <a16:creationId xmlns:a16="http://schemas.microsoft.com/office/drawing/2014/main" id="{8BA3DA4D-B7F1-492B-8FA3-1725AF8E1CAB}"/>
              </a:ext>
            </a:extLst>
          </p:cNvPr>
          <p:cNvSpPr txBox="1"/>
          <p:nvPr/>
        </p:nvSpPr>
        <p:spPr>
          <a:xfrm>
            <a:off x="788695" y="4156206"/>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effectLst/>
                <a:uLnTx/>
                <a:uFillTx/>
                <a:latin typeface="Georgia Pro Cond" panose="02040506050405020303" pitchFamily="18" charset="0"/>
                <a:ea typeface="맑은 고딕" panose="020B0503020000020004" pitchFamily="34" charset="-127"/>
                <a:cs typeface="+mn-cs"/>
              </a:rPr>
              <a:t>12</a:t>
            </a:r>
            <a:endParaRPr kumimoji="0" lang="ko-KR" altLang="en-US" sz="3600" b="1" i="0" u="none" strike="noStrike" kern="1200" cap="none" spc="0" normalizeH="0" baseline="0" noProof="0" dirty="0">
              <a:ln>
                <a:noFill/>
              </a:ln>
              <a:effectLst/>
              <a:uLnTx/>
              <a:uFillTx/>
              <a:latin typeface="Georgia Pro Cond" panose="02040506050405020303" pitchFamily="18" charset="0"/>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9DE7886F-B2D6-4BDB-B07E-EFFAAF79CFF4}"/>
              </a:ext>
            </a:extLst>
          </p:cNvPr>
          <p:cNvSpPr/>
          <p:nvPr/>
        </p:nvSpPr>
        <p:spPr>
          <a:xfrm>
            <a:off x="798323" y="5081604"/>
            <a:ext cx="10724300" cy="1323439"/>
          </a:xfrm>
          <a:prstGeom prst="rect">
            <a:avLst/>
          </a:prstGeom>
          <a:solidFill>
            <a:schemeClr val="tx1">
              <a:lumMod val="75000"/>
              <a:lumOff val="2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boto"/>
                <a:ea typeface="+mn-ea"/>
                <a:cs typeface="+mn-cs"/>
              </a:rPr>
              <a:t>The Investments in these sub-component address the May 31</a:t>
            </a:r>
            <a:r>
              <a:rPr kumimoji="0" lang="en-US" sz="2000" b="1" i="0" u="none" strike="noStrike" kern="1200" cap="none" spc="0" normalizeH="0" baseline="30000" noProof="0" dirty="0">
                <a:ln>
                  <a:noFill/>
                </a:ln>
                <a:solidFill>
                  <a:prstClr val="white"/>
                </a:solidFill>
                <a:effectLst/>
                <a:uLnTx/>
                <a:uFillTx/>
                <a:latin typeface="Roboto"/>
                <a:ea typeface="+mn-ea"/>
                <a:cs typeface="+mn-cs"/>
              </a:rPr>
              <a:t>st</a:t>
            </a:r>
            <a:r>
              <a:rPr kumimoji="0" lang="en-US" sz="2000" b="1" i="0" u="none" strike="noStrike" kern="1200" cap="none" spc="0" normalizeH="0" baseline="0" noProof="0" dirty="0">
                <a:ln>
                  <a:noFill/>
                </a:ln>
                <a:solidFill>
                  <a:prstClr val="white"/>
                </a:solidFill>
                <a:effectLst/>
                <a:uLnTx/>
                <a:uFillTx/>
                <a:latin typeface="Roboto"/>
                <a:ea typeface="+mn-ea"/>
                <a:cs typeface="+mn-cs"/>
              </a:rPr>
              <a:t> 2022 presidential directive on: 1) Seed production, Multiplication distribution and Certification; 2) Disease Control; 3) Agricultural Mechanization and Irrigation;4) Interventions in the  Fisheries subsector and Hon Minister’s request for support for Agricultural Machinery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67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781736" y="945171"/>
            <a:ext cx="10537602" cy="4411049"/>
            <a:chOff x="831249" y="1858177"/>
            <a:chExt cx="10537602" cy="1354720"/>
          </a:xfrm>
        </p:grpSpPr>
        <p:sp>
          <p:nvSpPr>
            <p:cNvPr id="5" name="TextBox 4">
              <a:extLst>
                <a:ext uri="{FF2B5EF4-FFF2-40B4-BE49-F238E27FC236}">
                  <a16:creationId xmlns:a16="http://schemas.microsoft.com/office/drawing/2014/main" id="{DD7069D1-E934-47A8-811B-6DABE70F351E}"/>
                </a:ext>
              </a:extLst>
            </p:cNvPr>
            <p:cNvSpPr txBox="1"/>
            <p:nvPr/>
          </p:nvSpPr>
          <p:spPr>
            <a:xfrm>
              <a:off x="864427" y="1858177"/>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rPr>
                <a:t>01</a:t>
              </a:r>
              <a:endParaRPr kumimoji="0" lang="ko-KR" altLang="en-US"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847838" y="2091180"/>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rPr>
                <a:t>02</a:t>
              </a:r>
              <a:endParaRPr kumimoji="0" lang="ko-KR" altLang="en-US"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71890" y="2297406"/>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rPr>
                <a:t>03</a:t>
              </a:r>
              <a:endParaRPr kumimoji="0" lang="ko-KR" altLang="en-US"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831249" y="2566566"/>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rPr>
                <a:t>04</a:t>
              </a:r>
              <a:endParaRPr kumimoji="0" lang="ko-KR" altLang="en-US"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1730993" y="1875072"/>
              <a:ext cx="9637858" cy="2646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Sink 80 Ground water extraction and community watering points (solar powered boreholes) for water for agricultural production(Host, Refugee, Host-Refugee)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1695432" y="2126089"/>
              <a:ext cx="954641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Acquire, multiply and distribute  crop seed and poultry for refugee support (nutrition, immune boosting and incomes). </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9" name="TextBox 38">
              <a:extLst>
                <a:ext uri="{FF2B5EF4-FFF2-40B4-BE49-F238E27FC236}">
                  <a16:creationId xmlns:a16="http://schemas.microsoft.com/office/drawing/2014/main" id="{ADE24298-F223-418D-8F57-962FBBB4199A}"/>
                </a:ext>
              </a:extLst>
            </p:cNvPr>
            <p:cNvSpPr txBox="1"/>
            <p:nvPr/>
          </p:nvSpPr>
          <p:spPr>
            <a:xfrm>
              <a:off x="1686306" y="2338922"/>
              <a:ext cx="9546417"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Purchase tree seedlings, soil and water management, and agroforestry for 300 farmer groups in refugee and host communities </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1695432" y="2566566"/>
              <a:ext cx="941433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Provision of high quality soyabean and maize of improved, early maturing, drought tolerant and disease resistant varieties to selected beneficiary farmers</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172720" y="-15481"/>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Roboto" panose="02000000000000000000" pitchFamily="2" charset="0"/>
                <a:ea typeface="Roboto" panose="02000000000000000000" pitchFamily="2" charset="0"/>
              </a:rPr>
              <a:t>Key investments in </a:t>
            </a:r>
            <a:r>
              <a:rPr kumimoji="0" lang="en-US" sz="3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Sub-component 2.2: Productivity enhancement and resilience for food and nutrition security in refugee settlements</a:t>
            </a:r>
          </a:p>
        </p:txBody>
      </p:sp>
      <p:sp>
        <p:nvSpPr>
          <p:cNvPr id="13" name="Rectangle 12">
            <a:extLst>
              <a:ext uri="{FF2B5EF4-FFF2-40B4-BE49-F238E27FC236}">
                <a16:creationId xmlns:a16="http://schemas.microsoft.com/office/drawing/2014/main" id="{7CA0FBE2-9934-4440-87EE-87E61CDC46FE}"/>
              </a:ext>
            </a:extLst>
          </p:cNvPr>
          <p:cNvSpPr/>
          <p:nvPr/>
        </p:nvSpPr>
        <p:spPr>
          <a:xfrm>
            <a:off x="798325" y="4531525"/>
            <a:ext cx="10724300" cy="1323439"/>
          </a:xfrm>
          <a:prstGeom prst="rect">
            <a:avLst/>
          </a:prstGeom>
          <a:solidFill>
            <a:schemeClr val="tx1">
              <a:lumMod val="75000"/>
              <a:lumOff val="2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boto"/>
                <a:ea typeface="+mn-ea"/>
                <a:cs typeface="+mn-cs"/>
              </a:rPr>
              <a:t>The Investments in these sub-component address the May 31st 2022 presidential directive on: 1) Seed production, Multiplication distribution and Certification; 2) Disease Control; 3) Agricultural Mechanization and Irrigation;4) Interventions in the  Fisheries subsector and Hon Minister’s request for support for Agricultural Machinery </a:t>
            </a:r>
          </a:p>
        </p:txBody>
      </p:sp>
    </p:spTree>
    <p:extLst>
      <p:ext uri="{BB962C8B-B14F-4D97-AF65-F5344CB8AC3E}">
        <p14:creationId xmlns:p14="http://schemas.microsoft.com/office/powerpoint/2010/main" val="3333933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817713" y="1101376"/>
            <a:ext cx="10501625" cy="4210371"/>
            <a:chOff x="867226" y="1906151"/>
            <a:chExt cx="10501625" cy="1293088"/>
          </a:xfrm>
        </p:grpSpPr>
        <p:sp>
          <p:nvSpPr>
            <p:cNvPr id="5" name="TextBox 4">
              <a:extLst>
                <a:ext uri="{FF2B5EF4-FFF2-40B4-BE49-F238E27FC236}">
                  <a16:creationId xmlns:a16="http://schemas.microsoft.com/office/drawing/2014/main" id="{DD7069D1-E934-47A8-811B-6DABE70F351E}"/>
                </a:ext>
              </a:extLst>
            </p:cNvPr>
            <p:cNvSpPr txBox="1"/>
            <p:nvPr/>
          </p:nvSpPr>
          <p:spPr>
            <a:xfrm>
              <a:off x="876454" y="1914932"/>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rPr>
                <a:t>01</a:t>
              </a:r>
              <a:endParaRPr kumimoji="0" lang="ko-KR" altLang="en-US"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867226" y="2122253"/>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rPr>
                <a:t>02</a:t>
              </a:r>
              <a:endParaRPr kumimoji="0" lang="ko-KR" altLang="en-US"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76452" y="2322990"/>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rPr>
                <a:t>03</a:t>
              </a:r>
              <a:endParaRPr kumimoji="0" lang="ko-KR" altLang="en-US"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924040" y="2552908"/>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rPr>
                <a:t>04</a:t>
              </a:r>
              <a:endParaRPr kumimoji="0" lang="ko-KR" altLang="en-US"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1730993" y="1906151"/>
              <a:ext cx="963785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Mobilization , establishment and strengthening of farmer groups , associations and cooperatives along the selected value chains</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1683405" y="2122253"/>
              <a:ext cx="954641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Operationalize guidelines for professional farmer organizations, the demand articulation guidelines and a manual for farmer institutional development</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9" name="TextBox 38">
              <a:extLst>
                <a:ext uri="{FF2B5EF4-FFF2-40B4-BE49-F238E27FC236}">
                  <a16:creationId xmlns:a16="http://schemas.microsoft.com/office/drawing/2014/main" id="{ADE24298-F223-418D-8F57-962FBBB4199A}"/>
                </a:ext>
              </a:extLst>
            </p:cNvPr>
            <p:cNvSpPr txBox="1"/>
            <p:nvPr/>
          </p:nvSpPr>
          <p:spPr>
            <a:xfrm>
              <a:off x="1775779" y="2348159"/>
              <a:ext cx="9546417"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Build capacity of MAAIF’s technical staff at national, district and lower local government levels, parish ToTs as well as the non-state actors for service delivery</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1749445" y="2566420"/>
              <a:ext cx="9414338" cy="2835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Roboto" panose="02000000000000000000" pitchFamily="2" charset="0"/>
                  <a:ea typeface="Roboto" panose="02000000000000000000" pitchFamily="2" charset="0"/>
                </a:rPr>
                <a:t>S</a:t>
              </a:r>
              <a:r>
                <a:rPr kumimoji="0" lang="en-US"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upport</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training of Agricultural Extension Officers as Trainer of Trainers (ToTs) for frontline extension workers (FEWs) to cascade information and knowledge to the target beneficiaries.</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172720" y="-15481"/>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Key investments in Sub-component 2.3. Building institutional capacity for productivity enhancement, resilience, and strengthening service delivery</a:t>
            </a:r>
          </a:p>
        </p:txBody>
      </p:sp>
      <p:sp>
        <p:nvSpPr>
          <p:cNvPr id="29" name="TextBox 28">
            <a:extLst>
              <a:ext uri="{FF2B5EF4-FFF2-40B4-BE49-F238E27FC236}">
                <a16:creationId xmlns:a16="http://schemas.microsoft.com/office/drawing/2014/main" id="{5D1E14E4-A86A-4AC0-8152-4DD6BF41000A}"/>
              </a:ext>
            </a:extLst>
          </p:cNvPr>
          <p:cNvSpPr txBox="1"/>
          <p:nvPr/>
        </p:nvSpPr>
        <p:spPr>
          <a:xfrm>
            <a:off x="1681480" y="4133523"/>
            <a:ext cx="94143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Roboto" panose="02000000000000000000" pitchFamily="2" charset="0"/>
                <a:ea typeface="Roboto" panose="02000000000000000000" pitchFamily="2" charset="0"/>
              </a:rPr>
              <a:t>R</a:t>
            </a:r>
            <a:r>
              <a:rPr kumimoji="0" lang="en-US"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rPr>
              <a:t>ecruitment</a:t>
            </a: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 of community-based facilitators (CBFs) in the refugee settlements and host communities to provide last mile service delivery to beneficiaries</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0" name="TextBox 29">
            <a:extLst>
              <a:ext uri="{FF2B5EF4-FFF2-40B4-BE49-F238E27FC236}">
                <a16:creationId xmlns:a16="http://schemas.microsoft.com/office/drawing/2014/main" id="{9D5107EF-FC48-47CF-952F-D77B06D5B053}"/>
              </a:ext>
            </a:extLst>
          </p:cNvPr>
          <p:cNvSpPr txBox="1"/>
          <p:nvPr/>
        </p:nvSpPr>
        <p:spPr>
          <a:xfrm>
            <a:off x="856075" y="4046627"/>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rPr>
              <a:t>05</a:t>
            </a:r>
            <a:endParaRPr kumimoji="0" lang="ko-KR" altLang="en-US"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endParaRPr>
          </a:p>
        </p:txBody>
      </p:sp>
      <p:sp>
        <p:nvSpPr>
          <p:cNvPr id="15" name="Rectangle 14">
            <a:extLst>
              <a:ext uri="{FF2B5EF4-FFF2-40B4-BE49-F238E27FC236}">
                <a16:creationId xmlns:a16="http://schemas.microsoft.com/office/drawing/2014/main" id="{64C3EEC3-2F0A-439A-BD57-E79BF88729BF}"/>
              </a:ext>
            </a:extLst>
          </p:cNvPr>
          <p:cNvSpPr/>
          <p:nvPr/>
        </p:nvSpPr>
        <p:spPr>
          <a:xfrm>
            <a:off x="975192" y="5314540"/>
            <a:ext cx="10724300" cy="707886"/>
          </a:xfrm>
          <a:prstGeom prst="rect">
            <a:avLst/>
          </a:prstGeom>
          <a:solidFill>
            <a:schemeClr val="tx1">
              <a:lumMod val="75000"/>
              <a:lumOff val="2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Roboto"/>
                <a:ea typeface="+mn-ea"/>
                <a:cs typeface="+mn-cs"/>
              </a:rPr>
              <a:t>The Investments in these sub-component address the presidential directive on : Farmer Education and Mobilization and Partnerships with Large scale Farmers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763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6B17B2-8EA3-4F2F-B35D-DE983FB9AB85}"/>
              </a:ext>
            </a:extLst>
          </p:cNvPr>
          <p:cNvGrpSpPr/>
          <p:nvPr/>
        </p:nvGrpSpPr>
        <p:grpSpPr>
          <a:xfrm>
            <a:off x="1095400" y="1900268"/>
            <a:ext cx="10004694" cy="4658031"/>
            <a:chOff x="1210378" y="1357995"/>
            <a:chExt cx="10004694" cy="4658031"/>
          </a:xfrm>
        </p:grpSpPr>
        <p:grpSp>
          <p:nvGrpSpPr>
            <p:cNvPr id="7" name="Group 6">
              <a:extLst>
                <a:ext uri="{FF2B5EF4-FFF2-40B4-BE49-F238E27FC236}">
                  <a16:creationId xmlns:a16="http://schemas.microsoft.com/office/drawing/2014/main" id="{44166ABE-2AD6-428F-847F-54FDC5841BEB}"/>
                </a:ext>
              </a:extLst>
            </p:cNvPr>
            <p:cNvGrpSpPr/>
            <p:nvPr/>
          </p:nvGrpSpPr>
          <p:grpSpPr>
            <a:xfrm>
              <a:off x="1210378" y="1401286"/>
              <a:ext cx="4505553" cy="4614740"/>
              <a:chOff x="1206845" y="1815951"/>
              <a:chExt cx="4262181" cy="4365472"/>
            </a:xfrm>
          </p:grpSpPr>
          <p:sp>
            <p:nvSpPr>
              <p:cNvPr id="4" name="Regular Pentagon 36">
                <a:extLst>
                  <a:ext uri="{FF2B5EF4-FFF2-40B4-BE49-F238E27FC236}">
                    <a16:creationId xmlns:a16="http://schemas.microsoft.com/office/drawing/2014/main" id="{F6B283B5-CEF4-4F8B-BE74-E900A5D5026B}"/>
                  </a:ext>
                </a:extLst>
              </p:cNvPr>
              <p:cNvSpPr/>
              <p:nvPr/>
            </p:nvSpPr>
            <p:spPr>
              <a:xfrm>
                <a:off x="1206845" y="1815951"/>
                <a:ext cx="878061" cy="83624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 name="TextBox 4">
                <a:extLst>
                  <a:ext uri="{FF2B5EF4-FFF2-40B4-BE49-F238E27FC236}">
                    <a16:creationId xmlns:a16="http://schemas.microsoft.com/office/drawing/2014/main" id="{D400B916-4761-4038-8A50-114B3EF67F86}"/>
                  </a:ext>
                </a:extLst>
              </p:cNvPr>
              <p:cNvSpPr txBox="1"/>
              <p:nvPr/>
            </p:nvSpPr>
            <p:spPr>
              <a:xfrm>
                <a:off x="1236492" y="2090506"/>
                <a:ext cx="818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01</a:t>
                </a:r>
              </a:p>
            </p:txBody>
          </p:sp>
          <p:sp>
            <p:nvSpPr>
              <p:cNvPr id="6" name="TextBox 5">
                <a:extLst>
                  <a:ext uri="{FF2B5EF4-FFF2-40B4-BE49-F238E27FC236}">
                    <a16:creationId xmlns:a16="http://schemas.microsoft.com/office/drawing/2014/main" id="{B174964E-7A15-4FF2-8C6E-1009E5FB5968}"/>
                  </a:ext>
                </a:extLst>
              </p:cNvPr>
              <p:cNvSpPr txBox="1"/>
              <p:nvPr/>
            </p:nvSpPr>
            <p:spPr>
              <a:xfrm>
                <a:off x="2349102" y="4958585"/>
                <a:ext cx="3119924" cy="1222838"/>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District Level Grants for community infrastructure </a:t>
                </a:r>
              </a:p>
            </p:txBody>
          </p:sp>
        </p:grpSp>
        <p:grpSp>
          <p:nvGrpSpPr>
            <p:cNvPr id="8" name="Group 7">
              <a:extLst>
                <a:ext uri="{FF2B5EF4-FFF2-40B4-BE49-F238E27FC236}">
                  <a16:creationId xmlns:a16="http://schemas.microsoft.com/office/drawing/2014/main" id="{1605F74F-A4E7-4CD2-B3E5-5AEFD39298C4}"/>
                </a:ext>
              </a:extLst>
            </p:cNvPr>
            <p:cNvGrpSpPr/>
            <p:nvPr/>
          </p:nvGrpSpPr>
          <p:grpSpPr>
            <a:xfrm>
              <a:off x="1260242" y="3194300"/>
              <a:ext cx="4763631" cy="1331942"/>
              <a:chOff x="1254016" y="786549"/>
              <a:chExt cx="4506318" cy="1259994"/>
            </a:xfrm>
          </p:grpSpPr>
          <p:sp>
            <p:nvSpPr>
              <p:cNvPr id="9" name="Regular Pentagon 36">
                <a:extLst>
                  <a:ext uri="{FF2B5EF4-FFF2-40B4-BE49-F238E27FC236}">
                    <a16:creationId xmlns:a16="http://schemas.microsoft.com/office/drawing/2014/main" id="{319510DF-9C48-4CA3-B72E-BEA4E93A23AB}"/>
                  </a:ext>
                </a:extLst>
              </p:cNvPr>
              <p:cNvSpPr/>
              <p:nvPr/>
            </p:nvSpPr>
            <p:spPr>
              <a:xfrm>
                <a:off x="1285710" y="786549"/>
                <a:ext cx="878061" cy="836248"/>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 name="TextBox 9">
                <a:extLst>
                  <a:ext uri="{FF2B5EF4-FFF2-40B4-BE49-F238E27FC236}">
                    <a16:creationId xmlns:a16="http://schemas.microsoft.com/office/drawing/2014/main" id="{6E2E6E76-937F-4B4B-B393-E57B27DAAAE3}"/>
                  </a:ext>
                </a:extLst>
              </p:cNvPr>
              <p:cNvSpPr txBox="1"/>
              <p:nvPr/>
            </p:nvSpPr>
            <p:spPr>
              <a:xfrm>
                <a:off x="1254016" y="1035015"/>
                <a:ext cx="818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02</a:t>
                </a:r>
              </a:p>
            </p:txBody>
          </p:sp>
          <p:sp>
            <p:nvSpPr>
              <p:cNvPr id="11" name="TextBox 10">
                <a:extLst>
                  <a:ext uri="{FF2B5EF4-FFF2-40B4-BE49-F238E27FC236}">
                    <a16:creationId xmlns:a16="http://schemas.microsoft.com/office/drawing/2014/main" id="{AF745C40-6C99-4A9B-AE64-203CF9135394}"/>
                  </a:ext>
                </a:extLst>
              </p:cNvPr>
              <p:cNvSpPr txBox="1"/>
              <p:nvPr/>
            </p:nvSpPr>
            <p:spPr>
              <a:xfrm>
                <a:off x="2289807" y="823707"/>
                <a:ext cx="3470527" cy="12228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Micro/Community  Grants for agricultural production in refugees</a:t>
                </a:r>
              </a:p>
            </p:txBody>
          </p:sp>
        </p:grpSp>
        <p:grpSp>
          <p:nvGrpSpPr>
            <p:cNvPr id="16" name="Group 15">
              <a:extLst>
                <a:ext uri="{FF2B5EF4-FFF2-40B4-BE49-F238E27FC236}">
                  <a16:creationId xmlns:a16="http://schemas.microsoft.com/office/drawing/2014/main" id="{10B41EAE-39AF-4E1A-A077-DB2225D2853C}"/>
                </a:ext>
              </a:extLst>
            </p:cNvPr>
            <p:cNvGrpSpPr/>
            <p:nvPr/>
          </p:nvGrpSpPr>
          <p:grpSpPr>
            <a:xfrm>
              <a:off x="1382017" y="1357995"/>
              <a:ext cx="4029000" cy="4135586"/>
              <a:chOff x="-3891553" y="1774997"/>
              <a:chExt cx="3811367" cy="3912201"/>
            </a:xfrm>
          </p:grpSpPr>
          <p:sp>
            <p:nvSpPr>
              <p:cNvPr id="17" name="Regular Pentagon 36">
                <a:extLst>
                  <a:ext uri="{FF2B5EF4-FFF2-40B4-BE49-F238E27FC236}">
                    <a16:creationId xmlns:a16="http://schemas.microsoft.com/office/drawing/2014/main" id="{44D1E295-D548-418C-91BC-9D7AA0C96321}"/>
                  </a:ext>
                </a:extLst>
              </p:cNvPr>
              <p:cNvSpPr/>
              <p:nvPr/>
            </p:nvSpPr>
            <p:spPr>
              <a:xfrm>
                <a:off x="-3891553" y="4850950"/>
                <a:ext cx="878061" cy="836248"/>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TextBox 17">
                <a:extLst>
                  <a:ext uri="{FF2B5EF4-FFF2-40B4-BE49-F238E27FC236}">
                    <a16:creationId xmlns:a16="http://schemas.microsoft.com/office/drawing/2014/main" id="{07EBAF57-1C2C-4D8E-A767-B7B978AFD4E1}"/>
                  </a:ext>
                </a:extLst>
              </p:cNvPr>
              <p:cNvSpPr txBox="1"/>
              <p:nvPr/>
            </p:nvSpPr>
            <p:spPr>
              <a:xfrm>
                <a:off x="-3789725" y="5155640"/>
                <a:ext cx="818766" cy="378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03</a:t>
                </a:r>
              </a:p>
            </p:txBody>
          </p:sp>
          <p:sp>
            <p:nvSpPr>
              <p:cNvPr id="19" name="TextBox 18">
                <a:extLst>
                  <a:ext uri="{FF2B5EF4-FFF2-40B4-BE49-F238E27FC236}">
                    <a16:creationId xmlns:a16="http://schemas.microsoft.com/office/drawing/2014/main" id="{0E717A18-C7C1-468A-A51A-E59B336AE9AF}"/>
                  </a:ext>
                </a:extLst>
              </p:cNvPr>
              <p:cNvSpPr txBox="1"/>
              <p:nvPr/>
            </p:nvSpPr>
            <p:spPr>
              <a:xfrm>
                <a:off x="-2911665" y="1774997"/>
                <a:ext cx="2831479" cy="163045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Community Matching grants for agricultural production </a:t>
                </a:r>
              </a:p>
            </p:txBody>
          </p:sp>
        </p:grpSp>
        <p:grpSp>
          <p:nvGrpSpPr>
            <p:cNvPr id="20" name="Group 19">
              <a:extLst>
                <a:ext uri="{FF2B5EF4-FFF2-40B4-BE49-F238E27FC236}">
                  <a16:creationId xmlns:a16="http://schemas.microsoft.com/office/drawing/2014/main" id="{8C25A8FA-04D2-4277-97FF-F19D2DB3E2DD}"/>
                </a:ext>
              </a:extLst>
            </p:cNvPr>
            <p:cNvGrpSpPr/>
            <p:nvPr/>
          </p:nvGrpSpPr>
          <p:grpSpPr>
            <a:xfrm>
              <a:off x="6667272" y="4609584"/>
              <a:ext cx="4547800" cy="1292662"/>
              <a:chOff x="1108210" y="2125382"/>
              <a:chExt cx="4302144" cy="1222836"/>
            </a:xfrm>
          </p:grpSpPr>
          <p:sp>
            <p:nvSpPr>
              <p:cNvPr id="21" name="Regular Pentagon 36">
                <a:extLst>
                  <a:ext uri="{FF2B5EF4-FFF2-40B4-BE49-F238E27FC236}">
                    <a16:creationId xmlns:a16="http://schemas.microsoft.com/office/drawing/2014/main" id="{348C4A90-DEF9-4E9B-BC26-F6B063E6270D}"/>
                  </a:ext>
                </a:extLst>
              </p:cNvPr>
              <p:cNvSpPr/>
              <p:nvPr/>
            </p:nvSpPr>
            <p:spPr>
              <a:xfrm>
                <a:off x="1108210" y="2303908"/>
                <a:ext cx="878061" cy="83624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2" name="TextBox 21">
                <a:extLst>
                  <a:ext uri="{FF2B5EF4-FFF2-40B4-BE49-F238E27FC236}">
                    <a16:creationId xmlns:a16="http://schemas.microsoft.com/office/drawing/2014/main" id="{801A32FF-1E6E-4519-9FA2-16266D0802CD}"/>
                  </a:ext>
                </a:extLst>
              </p:cNvPr>
              <p:cNvSpPr txBox="1"/>
              <p:nvPr/>
            </p:nvSpPr>
            <p:spPr>
              <a:xfrm>
                <a:off x="1108210" y="2583129"/>
                <a:ext cx="818766" cy="378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06</a:t>
                </a:r>
              </a:p>
            </p:txBody>
          </p:sp>
          <p:sp>
            <p:nvSpPr>
              <p:cNvPr id="23" name="TextBox 22">
                <a:extLst>
                  <a:ext uri="{FF2B5EF4-FFF2-40B4-BE49-F238E27FC236}">
                    <a16:creationId xmlns:a16="http://schemas.microsoft.com/office/drawing/2014/main" id="{7CEA765D-0B93-4BD1-954E-788C8FB06168}"/>
                  </a:ext>
                </a:extLst>
              </p:cNvPr>
              <p:cNvSpPr txBox="1"/>
              <p:nvPr/>
            </p:nvSpPr>
            <p:spPr>
              <a:xfrm>
                <a:off x="2143811" y="2125382"/>
                <a:ext cx="3266543" cy="122283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Financial incentives for SLM adoption by individuals with land</a:t>
                </a: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grpSp>
      </p:grpSp>
      <p:sp>
        <p:nvSpPr>
          <p:cNvPr id="29" name="TextBox 28">
            <a:extLst>
              <a:ext uri="{FF2B5EF4-FFF2-40B4-BE49-F238E27FC236}">
                <a16:creationId xmlns:a16="http://schemas.microsoft.com/office/drawing/2014/main" id="{9DB0C41D-7AC9-493A-832F-5C7590D7BB69}"/>
              </a:ext>
            </a:extLst>
          </p:cNvPr>
          <p:cNvSpPr txBox="1"/>
          <p:nvPr/>
        </p:nvSpPr>
        <p:spPr>
          <a:xfrm>
            <a:off x="0" y="224374"/>
            <a:ext cx="12192000" cy="461665"/>
          </a:xfrm>
          <a:prstGeom prst="rect">
            <a:avLst/>
          </a:prstGeom>
          <a:noFill/>
        </p:spPr>
        <p:txBody>
          <a:bodyPr wrap="square" rtlCol="0">
            <a:spAutoFit/>
          </a:bodyPr>
          <a:lstStyle/>
          <a:p>
            <a:pPr algn="ctr">
              <a:defRPr/>
            </a:pPr>
            <a:r>
              <a:rPr lang="en-IN" sz="2400" b="1" dirty="0">
                <a:solidFill>
                  <a:prstClr val="black"/>
                </a:solidFill>
                <a:latin typeface="Roboto" panose="02000000000000000000" pitchFamily="2" charset="0"/>
                <a:ea typeface="Roboto" panose="02000000000000000000" pitchFamily="2" charset="0"/>
              </a:rPr>
              <a:t>Effective Last Mile Delivery mechanism of the Component</a:t>
            </a:r>
          </a:p>
        </p:txBody>
      </p:sp>
      <p:grpSp>
        <p:nvGrpSpPr>
          <p:cNvPr id="30" name="Group 29">
            <a:extLst>
              <a:ext uri="{FF2B5EF4-FFF2-40B4-BE49-F238E27FC236}">
                <a16:creationId xmlns:a16="http://schemas.microsoft.com/office/drawing/2014/main" id="{FADC8D97-15DB-4751-889C-81AEE772F675}"/>
              </a:ext>
            </a:extLst>
          </p:cNvPr>
          <p:cNvGrpSpPr/>
          <p:nvPr/>
        </p:nvGrpSpPr>
        <p:grpSpPr>
          <a:xfrm>
            <a:off x="1" y="0"/>
            <a:ext cx="530859" cy="531291"/>
            <a:chOff x="0" y="0"/>
            <a:chExt cx="571079" cy="487561"/>
          </a:xfrm>
        </p:grpSpPr>
        <p:sp>
          <p:nvSpPr>
            <p:cNvPr id="31" name="Rectangle 30">
              <a:extLst>
                <a:ext uri="{FF2B5EF4-FFF2-40B4-BE49-F238E27FC236}">
                  <a16:creationId xmlns:a16="http://schemas.microsoft.com/office/drawing/2014/main" id="{261CF772-1D64-4DAA-A913-5D0A140DA4B9}"/>
                </a:ext>
              </a:extLst>
            </p:cNvPr>
            <p:cNvSpPr/>
            <p:nvPr/>
          </p:nvSpPr>
          <p:spPr>
            <a:xfrm>
              <a:off x="0" y="0"/>
              <a:ext cx="429491" cy="3740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5355CAE-56C8-4B4E-8C14-BD05E823AF04}"/>
                </a:ext>
              </a:extLst>
            </p:cNvPr>
            <p:cNvSpPr/>
            <p:nvPr/>
          </p:nvSpPr>
          <p:spPr>
            <a:xfrm flipV="1">
              <a:off x="287902" y="240923"/>
              <a:ext cx="283177" cy="2466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Regular Pentagon 36">
            <a:extLst>
              <a:ext uri="{FF2B5EF4-FFF2-40B4-BE49-F238E27FC236}">
                <a16:creationId xmlns:a16="http://schemas.microsoft.com/office/drawing/2014/main" id="{0B257758-609B-41F0-9A32-25C9420BF108}"/>
              </a:ext>
            </a:extLst>
          </p:cNvPr>
          <p:cNvSpPr/>
          <p:nvPr/>
        </p:nvSpPr>
        <p:spPr>
          <a:xfrm>
            <a:off x="6614975" y="1697403"/>
            <a:ext cx="928199" cy="88399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TextBox 24">
            <a:extLst>
              <a:ext uri="{FF2B5EF4-FFF2-40B4-BE49-F238E27FC236}">
                <a16:creationId xmlns:a16="http://schemas.microsoft.com/office/drawing/2014/main" id="{688FD6A7-B704-46D1-8E2B-7FA029B75E83}"/>
              </a:ext>
            </a:extLst>
          </p:cNvPr>
          <p:cNvSpPr txBox="1"/>
          <p:nvPr/>
        </p:nvSpPr>
        <p:spPr>
          <a:xfrm>
            <a:off x="6614975" y="2008532"/>
            <a:ext cx="865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04</a:t>
            </a:r>
          </a:p>
        </p:txBody>
      </p:sp>
      <p:sp>
        <p:nvSpPr>
          <p:cNvPr id="26" name="TextBox 25">
            <a:extLst>
              <a:ext uri="{FF2B5EF4-FFF2-40B4-BE49-F238E27FC236}">
                <a16:creationId xmlns:a16="http://schemas.microsoft.com/office/drawing/2014/main" id="{9E65EE11-317A-483E-895E-214E55D51C83}"/>
              </a:ext>
            </a:extLst>
          </p:cNvPr>
          <p:cNvSpPr txBox="1"/>
          <p:nvPr/>
        </p:nvSpPr>
        <p:spPr>
          <a:xfrm>
            <a:off x="7803495" y="1697403"/>
            <a:ext cx="3726866" cy="1292662"/>
          </a:xfrm>
          <a:prstGeom prst="rect">
            <a:avLst/>
          </a:prstGeom>
          <a:noFill/>
        </p:spPr>
        <p:txBody>
          <a:bodyPr wrap="square" lIns="0" tIns="0" rIns="0" bIns="0" rtlCol="0">
            <a:spAutoFit/>
          </a:bodyPr>
          <a:lstStyle/>
          <a:p>
            <a:pPr marR="0" lvl="0" indent="0" fontAlgn="auto">
              <a:lnSpc>
                <a:spcPct val="100000"/>
              </a:lnSpc>
              <a:spcBef>
                <a:spcPts val="600"/>
              </a:spcBef>
              <a:spcAft>
                <a:spcPts val="0"/>
              </a:spcAft>
              <a:buClrTx/>
              <a:buSzTx/>
              <a:buFontTx/>
              <a:buNone/>
              <a:tabLst/>
              <a:defRPr/>
            </a:pPr>
            <a:r>
              <a:rPr lang="en-US" sz="2800" b="1" dirty="0">
                <a:solidFill>
                  <a:prstClr val="black"/>
                </a:solidFill>
                <a:latin typeface="Roboto" panose="02000000000000000000" pitchFamily="2" charset="0"/>
                <a:ea typeface="Roboto" panose="02000000000000000000" pitchFamily="2" charset="0"/>
              </a:rPr>
              <a:t>Direct financing for extension services and institutional building</a:t>
            </a:r>
          </a:p>
        </p:txBody>
      </p:sp>
      <p:sp>
        <p:nvSpPr>
          <p:cNvPr id="27" name="Regular Pentagon 36">
            <a:extLst>
              <a:ext uri="{FF2B5EF4-FFF2-40B4-BE49-F238E27FC236}">
                <a16:creationId xmlns:a16="http://schemas.microsoft.com/office/drawing/2014/main" id="{D5BF9CC3-1B98-42CE-816B-A1737084F4B4}"/>
              </a:ext>
            </a:extLst>
          </p:cNvPr>
          <p:cNvSpPr/>
          <p:nvPr/>
        </p:nvSpPr>
        <p:spPr>
          <a:xfrm>
            <a:off x="6584722" y="3442230"/>
            <a:ext cx="928199" cy="883998"/>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28" name="TextBox 27">
            <a:extLst>
              <a:ext uri="{FF2B5EF4-FFF2-40B4-BE49-F238E27FC236}">
                <a16:creationId xmlns:a16="http://schemas.microsoft.com/office/drawing/2014/main" id="{50BD6BBD-AAC4-4695-9172-C2DFD1177E3C}"/>
              </a:ext>
            </a:extLst>
          </p:cNvPr>
          <p:cNvSpPr txBox="1"/>
          <p:nvPr/>
        </p:nvSpPr>
        <p:spPr>
          <a:xfrm>
            <a:off x="6646315" y="3684174"/>
            <a:ext cx="865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05</a:t>
            </a:r>
          </a:p>
        </p:txBody>
      </p:sp>
      <p:sp>
        <p:nvSpPr>
          <p:cNvPr id="33" name="TextBox 32">
            <a:extLst>
              <a:ext uri="{FF2B5EF4-FFF2-40B4-BE49-F238E27FC236}">
                <a16:creationId xmlns:a16="http://schemas.microsoft.com/office/drawing/2014/main" id="{D08EC035-9624-45E8-ADB8-C9F4A7628EEE}"/>
              </a:ext>
            </a:extLst>
          </p:cNvPr>
          <p:cNvSpPr txBox="1"/>
          <p:nvPr/>
        </p:nvSpPr>
        <p:spPr>
          <a:xfrm>
            <a:off x="7803495" y="3493743"/>
            <a:ext cx="3840302" cy="1292662"/>
          </a:xfrm>
          <a:prstGeom prst="rect">
            <a:avLst/>
          </a:prstGeom>
          <a:noFill/>
        </p:spPr>
        <p:txBody>
          <a:bodyPr wrap="square" lIns="0" tIns="0" rIns="0" bIns="0" rtlCol="0">
            <a:spAutoFit/>
          </a:bodyPr>
          <a:lstStyle/>
          <a:p>
            <a:pPr marR="0" lvl="0" indent="0" fontAlgn="auto">
              <a:lnSpc>
                <a:spcPct val="100000"/>
              </a:lnSpc>
              <a:spcBef>
                <a:spcPts val="600"/>
              </a:spcBef>
              <a:spcAft>
                <a:spcPts val="0"/>
              </a:spcAft>
              <a:buClrTx/>
              <a:buSzTx/>
              <a:buFontTx/>
              <a:buNone/>
              <a:tabLst/>
              <a:defRPr/>
            </a:pPr>
            <a:r>
              <a:rPr lang="en-US" sz="2800" b="1" dirty="0">
                <a:solidFill>
                  <a:prstClr val="black"/>
                </a:solidFill>
                <a:latin typeface="Roboto" panose="02000000000000000000" pitchFamily="2" charset="0"/>
                <a:ea typeface="Roboto" panose="02000000000000000000" pitchFamily="2" charset="0"/>
              </a:rPr>
              <a:t>Labour Intensive public works for restoration degraded lands </a:t>
            </a:r>
          </a:p>
        </p:txBody>
      </p:sp>
    </p:spTree>
    <p:extLst>
      <p:ext uri="{BB962C8B-B14F-4D97-AF65-F5344CB8AC3E}">
        <p14:creationId xmlns:p14="http://schemas.microsoft.com/office/powerpoint/2010/main" val="831812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387"/>
            <a:ext cx="11286016" cy="930657"/>
          </a:xfrm>
        </p:spPr>
        <p:txBody>
          <a:bodyPr>
            <a:noAutofit/>
          </a:bodyPr>
          <a:lstStyle/>
          <a:p>
            <a:pPr algn="just"/>
            <a:r>
              <a:rPr lang="en-US" sz="3000" b="1" dirty="0">
                <a:latin typeface="Roboto" panose="02000000000000000000" pitchFamily="2" charset="0"/>
                <a:ea typeface="Roboto" panose="02000000000000000000" pitchFamily="2" charset="0"/>
              </a:rPr>
              <a:t>Component 3: Market Development and Linkages for Selected Value Chains </a:t>
            </a:r>
          </a:p>
        </p:txBody>
      </p:sp>
      <p:grpSp>
        <p:nvGrpSpPr>
          <p:cNvPr id="51" name="Group 50"/>
          <p:cNvGrpSpPr/>
          <p:nvPr/>
        </p:nvGrpSpPr>
        <p:grpSpPr>
          <a:xfrm>
            <a:off x="149455" y="1916775"/>
            <a:ext cx="11773242" cy="4937838"/>
            <a:chOff x="4675162" y="1866024"/>
            <a:chExt cx="4004815" cy="3503075"/>
          </a:xfrm>
        </p:grpSpPr>
        <p:grpSp>
          <p:nvGrpSpPr>
            <p:cNvPr id="7" name="Group 6"/>
            <p:cNvGrpSpPr/>
            <p:nvPr/>
          </p:nvGrpSpPr>
          <p:grpSpPr>
            <a:xfrm>
              <a:off x="6680464" y="1877214"/>
              <a:ext cx="1999513" cy="3491885"/>
              <a:chOff x="8889426" y="1640115"/>
              <a:chExt cx="2638689" cy="4608122"/>
            </a:xfrm>
          </p:grpSpPr>
          <p:grpSp>
            <p:nvGrpSpPr>
              <p:cNvPr id="8" name="Group 7"/>
              <p:cNvGrpSpPr/>
              <p:nvPr/>
            </p:nvGrpSpPr>
            <p:grpSpPr>
              <a:xfrm>
                <a:off x="8889426" y="2163803"/>
                <a:ext cx="2638689" cy="4084434"/>
                <a:chOff x="8889426" y="2163803"/>
                <a:chExt cx="2638689" cy="4084434"/>
              </a:xfrm>
            </p:grpSpPr>
            <p:sp>
              <p:nvSpPr>
                <p:cNvPr id="14" name="Rounded Rectangle 2"/>
                <p:cNvSpPr/>
                <p:nvPr/>
              </p:nvSpPr>
              <p:spPr>
                <a:xfrm>
                  <a:off x="8889426" y="2163803"/>
                  <a:ext cx="2638689" cy="4084434"/>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009BBA"/>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TextBox 15"/>
                <p:cNvSpPr txBox="1"/>
                <p:nvPr/>
              </p:nvSpPr>
              <p:spPr>
                <a:xfrm>
                  <a:off x="8940332" y="2296755"/>
                  <a:ext cx="2587783" cy="547476"/>
                </a:xfrm>
                <a:prstGeom prst="rect">
                  <a:avLst/>
                </a:prstGeom>
                <a:noFill/>
              </p:spPr>
              <p:txBody>
                <a:bodyPr wrap="square" rtlCol="0">
                  <a:spAutoFit/>
                </a:bodyPr>
                <a:lstStyle/>
                <a:p>
                  <a:pPr algn="just"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3.2: Investments in Market development for selected value chains for refugees and host communities </a:t>
                  </a:r>
                </a:p>
              </p:txBody>
            </p:sp>
          </p:grpSp>
          <p:sp>
            <p:nvSpPr>
              <p:cNvPr id="12" name="Freeform 11"/>
              <p:cNvSpPr/>
              <p:nvPr/>
            </p:nvSpPr>
            <p:spPr>
              <a:xfrm>
                <a:off x="9781830" y="1640115"/>
                <a:ext cx="216202" cy="523687"/>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00AACC"/>
                  </a:gs>
                  <a:gs pos="100000">
                    <a:srgbClr val="00809A"/>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nvGrpSpPr>
            <p:cNvPr id="50" name="Group 49"/>
            <p:cNvGrpSpPr/>
            <p:nvPr/>
          </p:nvGrpSpPr>
          <p:grpSpPr>
            <a:xfrm>
              <a:off x="4675162" y="1866024"/>
              <a:ext cx="1942231" cy="3503075"/>
              <a:chOff x="4675162" y="1866024"/>
              <a:chExt cx="1942231" cy="3503075"/>
            </a:xfrm>
          </p:grpSpPr>
          <p:grpSp>
            <p:nvGrpSpPr>
              <p:cNvPr id="18" name="Group 17"/>
              <p:cNvGrpSpPr/>
              <p:nvPr/>
            </p:nvGrpSpPr>
            <p:grpSpPr>
              <a:xfrm>
                <a:off x="4675162" y="2223006"/>
                <a:ext cx="1942231" cy="3146093"/>
                <a:chOff x="6243095" y="2096447"/>
                <a:chExt cx="2563096" cy="4151791"/>
              </a:xfrm>
            </p:grpSpPr>
            <p:sp>
              <p:nvSpPr>
                <p:cNvPr id="24" name="Rounded Rectangle 2"/>
                <p:cNvSpPr/>
                <p:nvPr/>
              </p:nvSpPr>
              <p:spPr>
                <a:xfrm>
                  <a:off x="6244418" y="2096447"/>
                  <a:ext cx="2561773" cy="4151791"/>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7CBA01"/>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6" name="TextBox 25"/>
                <p:cNvSpPr txBox="1"/>
                <p:nvPr/>
              </p:nvSpPr>
              <p:spPr>
                <a:xfrm>
                  <a:off x="6243095" y="2216391"/>
                  <a:ext cx="2547348" cy="777993"/>
                </a:xfrm>
                <a:prstGeom prst="rect">
                  <a:avLst/>
                </a:prstGeom>
                <a:noFill/>
              </p:spPr>
              <p:txBody>
                <a:bodyPr wrap="square" rtlCol="0">
                  <a:spAutoFit/>
                </a:bodyPr>
                <a:lstStyle/>
                <a:p>
                  <a:pPr lvl="0" algn="just">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3.1: Investments in Market development and linkages for selected value chains for non-refugee districts </a:t>
                  </a:r>
                </a:p>
              </p:txBody>
            </p:sp>
          </p:grpSp>
          <p:sp>
            <p:nvSpPr>
              <p:cNvPr id="22" name="Freeform 21"/>
              <p:cNvSpPr/>
              <p:nvPr/>
            </p:nvSpPr>
            <p:spPr>
              <a:xfrm>
                <a:off x="5315990" y="1866024"/>
                <a:ext cx="163831" cy="356982"/>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7CBA01"/>
                  </a:gs>
                  <a:gs pos="100000">
                    <a:srgbClr val="6DA30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sp>
        <p:nvSpPr>
          <p:cNvPr id="52" name="Title 1">
            <a:extLst>
              <a:ext uri="{FF2B5EF4-FFF2-40B4-BE49-F238E27FC236}">
                <a16:creationId xmlns:a16="http://schemas.microsoft.com/office/drawing/2014/main" id="{CAE3CB43-7FF5-4A7E-A156-952BE8E18DEC}"/>
              </a:ext>
            </a:extLst>
          </p:cNvPr>
          <p:cNvSpPr txBox="1">
            <a:spLocks/>
          </p:cNvSpPr>
          <p:nvPr/>
        </p:nvSpPr>
        <p:spPr>
          <a:xfrm>
            <a:off x="254000" y="1001891"/>
            <a:ext cx="11286016" cy="93065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9pPr>
          </a:lstStyle>
          <a:p>
            <a:pPr algn="just"/>
            <a:r>
              <a:rPr lang="en-US" sz="1800" dirty="0">
                <a:latin typeface="Calibri" panose="020F0502020204030204" pitchFamily="34" charset="0"/>
                <a:ea typeface="Times New Roman" panose="02020603050405020304" pitchFamily="18" charset="0"/>
              </a:rPr>
              <a:t> </a:t>
            </a:r>
            <a:r>
              <a:rPr lang="en-US" sz="2000" b="1" dirty="0">
                <a:latin typeface="Roboto" panose="02000000000000000000" pitchFamily="2" charset="0"/>
                <a:ea typeface="Roboto" panose="02000000000000000000" pitchFamily="2" charset="0"/>
              </a:rPr>
              <a:t>The Objective of component is t</a:t>
            </a:r>
            <a:r>
              <a:rPr lang="en-US" sz="2000" b="1" dirty="0">
                <a:solidFill>
                  <a:srgbClr val="000000"/>
                </a:solidFill>
                <a:effectLst/>
                <a:latin typeface="Roboto" panose="02000000000000000000" pitchFamily="2" charset="0"/>
                <a:ea typeface="Roboto" panose="02000000000000000000" pitchFamily="2" charset="0"/>
              </a:rPr>
              <a:t>o improve access to remunerative markets through increased access to harvesting, post-harvest handling, storage, value addition, and market linkage services, equipment, and infrastructure by (Producer Associations and Producer Organizations) (POs </a:t>
            </a:r>
            <a:endParaRPr lang="en-US" sz="2000" b="1" kern="0" dirty="0">
              <a:latin typeface="Roboto" panose="02000000000000000000" pitchFamily="2" charset="0"/>
              <a:ea typeface="Roboto" panose="02000000000000000000" pitchFamily="2" charset="0"/>
            </a:endParaRPr>
          </a:p>
        </p:txBody>
      </p:sp>
      <p:sp>
        <p:nvSpPr>
          <p:cNvPr id="53" name="TextBox 52">
            <a:extLst>
              <a:ext uri="{FF2B5EF4-FFF2-40B4-BE49-F238E27FC236}">
                <a16:creationId xmlns:a16="http://schemas.microsoft.com/office/drawing/2014/main" id="{9EDD9CB7-B9BA-4A79-BAAE-F199A6ECF935}"/>
              </a:ext>
            </a:extLst>
          </p:cNvPr>
          <p:cNvSpPr txBox="1"/>
          <p:nvPr/>
        </p:nvSpPr>
        <p:spPr>
          <a:xfrm>
            <a:off x="487679" y="3587729"/>
            <a:ext cx="4582161" cy="3785652"/>
          </a:xfrm>
          <a:prstGeom prst="rect">
            <a:avLst/>
          </a:prstGeom>
          <a:noFill/>
        </p:spPr>
        <p:txBody>
          <a:bodyPr wrap="square" rtlCol="0">
            <a:spAutoFit/>
          </a:bodyPr>
          <a:lstStyle/>
          <a:p>
            <a:pPr lvl="0" algn="just">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Farmers and non refugee communities will be supported with;</a:t>
            </a:r>
          </a:p>
          <a:p>
            <a:pPr marL="342900" lvl="0" indent="-342900" algn="just">
              <a:buFont typeface="+mj-lt"/>
              <a:buAutoNum type="arabicPeriod"/>
              <a:defRPr/>
            </a:pP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Clean/Green energy equipment, machinery and infrastructure for harvesting, post-harvest management and value addition</a:t>
            </a:r>
          </a:p>
          <a:p>
            <a:pPr marL="342900" lvl="0" indent="-342900" algn="just">
              <a:buFont typeface="+mj-lt"/>
              <a:buAutoNum type="arabicPeriod"/>
              <a:defRPr/>
            </a:pP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Market infrastructure for beef, fish, diary, vegetables, storage, value addition, </a:t>
            </a:r>
            <a:r>
              <a:rPr lang="en-US" sz="1600" dirty="0" err="1">
                <a:solidFill>
                  <a:prstClr val="black"/>
                </a:solidFill>
                <a:latin typeface="Roboto" panose="02000000000000000000" pitchFamily="2" charset="0"/>
                <a:ea typeface="Roboto" panose="02000000000000000000" pitchFamily="2" charset="0"/>
                <a:cs typeface="Verdana" panose="020B0604030504040204" pitchFamily="34" charset="0"/>
              </a:rPr>
              <a:t>etc</a:t>
            </a:r>
            <a:endParaRPr lang="en-US" sz="1600" dirty="0">
              <a:solidFill>
                <a:prstClr val="black"/>
              </a:solidFill>
              <a:latin typeface="Roboto" panose="02000000000000000000" pitchFamily="2" charset="0"/>
              <a:ea typeface="Roboto" panose="02000000000000000000" pitchFamily="2" charset="0"/>
              <a:cs typeface="Verdana" panose="020B0604030504040204" pitchFamily="34" charset="0"/>
            </a:endParaRPr>
          </a:p>
          <a:p>
            <a:pPr marL="342900" lvl="0" indent="-342900" algn="just">
              <a:buFont typeface="+mj-lt"/>
              <a:buAutoNum type="arabicPeriod"/>
              <a:defRPr/>
            </a:pP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Rehabilitation of farm to market and trouble spots/bottlenecks on rural on farm roads which constrain access and interconnectivity to physical input and produce markets</a:t>
            </a:r>
          </a:p>
        </p:txBody>
      </p:sp>
      <p:sp>
        <p:nvSpPr>
          <p:cNvPr id="54" name="TextBox 53">
            <a:extLst>
              <a:ext uri="{FF2B5EF4-FFF2-40B4-BE49-F238E27FC236}">
                <a16:creationId xmlns:a16="http://schemas.microsoft.com/office/drawing/2014/main" id="{BC239E59-073B-496D-9A90-FFAAC9FED32A}"/>
              </a:ext>
            </a:extLst>
          </p:cNvPr>
          <p:cNvSpPr txBox="1"/>
          <p:nvPr/>
        </p:nvSpPr>
        <p:spPr>
          <a:xfrm>
            <a:off x="6096000" y="3379079"/>
            <a:ext cx="5764711" cy="3293209"/>
          </a:xfrm>
          <a:prstGeom prst="rect">
            <a:avLst/>
          </a:prstGeom>
          <a:noFill/>
        </p:spPr>
        <p:txBody>
          <a:bodyPr wrap="square" rtlCol="0">
            <a:spAutoFit/>
          </a:bodyPr>
          <a:lstStyle/>
          <a:p>
            <a:pPr algn="just"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Building on the selected host community value chains and Agricultural settlement land management plans, the sub-component will provide the following services to  refugee and host communities</a:t>
            </a:r>
          </a:p>
          <a:p>
            <a:pPr algn="just" defTabSz="685800">
              <a:defRPr/>
            </a:pPr>
            <a:endPar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endParaRPr>
          </a:p>
          <a:p>
            <a:pPr marL="400050" indent="-400050" algn="just" defTabSz="685800">
              <a:buAutoNum type="romanLcParenBoth"/>
              <a:defRPr/>
            </a:pP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Skills development for improved service delivery by selected youth; and district and sub-county local government extension staff; and </a:t>
            </a:r>
          </a:p>
          <a:p>
            <a:pPr marL="400050" indent="-400050" algn="just" defTabSz="685800">
              <a:buAutoNum type="romanLcParenBoth"/>
              <a:defRPr/>
            </a:pPr>
            <a:endParaRPr lang="en-US" sz="1600" dirty="0">
              <a:solidFill>
                <a:prstClr val="black"/>
              </a:solidFill>
              <a:latin typeface="Roboto" panose="02000000000000000000" pitchFamily="2" charset="0"/>
              <a:ea typeface="Roboto" panose="02000000000000000000" pitchFamily="2" charset="0"/>
              <a:cs typeface="Verdana" panose="020B0604030504040204" pitchFamily="34" charset="0"/>
            </a:endParaRPr>
          </a:p>
          <a:p>
            <a:pPr marL="400050" indent="-400050" algn="just" defTabSz="685800">
              <a:buAutoNum type="romanLcParenBoth"/>
              <a:defRPr/>
            </a:pPr>
            <a:r>
              <a:rPr lang="en-US" sz="1600" dirty="0">
                <a:solidFill>
                  <a:prstClr val="black"/>
                </a:solidFill>
                <a:latin typeface="Roboto" panose="02000000000000000000" pitchFamily="2" charset="0"/>
                <a:ea typeface="Roboto" panose="02000000000000000000" pitchFamily="2" charset="0"/>
                <a:cs typeface="Verdana" panose="020B0604030504040204" pitchFamily="34" charset="0"/>
              </a:rPr>
              <a:t>Investments in clean-energy equipment, machinery, and infrastructure for harvesting, post-harvest, value addition to minimize losses, improve the quality and shelf-life of produce.</a:t>
            </a:r>
          </a:p>
        </p:txBody>
      </p:sp>
    </p:spTree>
    <p:extLst>
      <p:ext uri="{BB962C8B-B14F-4D97-AF65-F5344CB8AC3E}">
        <p14:creationId xmlns:p14="http://schemas.microsoft.com/office/powerpoint/2010/main" val="36734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826940" y="941890"/>
            <a:ext cx="10444811" cy="4054270"/>
            <a:chOff x="876453" y="1857169"/>
            <a:chExt cx="10444811" cy="1245146"/>
          </a:xfrm>
        </p:grpSpPr>
        <p:sp>
          <p:nvSpPr>
            <p:cNvPr id="5" name="TextBox 4">
              <a:extLst>
                <a:ext uri="{FF2B5EF4-FFF2-40B4-BE49-F238E27FC236}">
                  <a16:creationId xmlns:a16="http://schemas.microsoft.com/office/drawing/2014/main" id="{DD7069D1-E934-47A8-811B-6DABE70F351E}"/>
                </a:ext>
              </a:extLst>
            </p:cNvPr>
            <p:cNvSpPr txBox="1"/>
            <p:nvPr/>
          </p:nvSpPr>
          <p:spPr>
            <a:xfrm>
              <a:off x="876453" y="1857169"/>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rPr>
                <a:t>01</a:t>
              </a:r>
              <a:endParaRPr kumimoji="0" lang="ko-KR" altLang="en-US"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906194" y="2066224"/>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rPr>
                <a:t>02</a:t>
              </a:r>
              <a:endParaRPr kumimoji="0" lang="ko-KR" altLang="en-US"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81530" y="2246930"/>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rPr>
                <a:t>03</a:t>
              </a:r>
              <a:endParaRPr kumimoji="0" lang="ko-KR" altLang="en-US"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914183" y="2455984"/>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rPr>
                <a:t>04</a:t>
              </a:r>
              <a:endParaRPr kumimoji="0" lang="ko-KR" altLang="en-US"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1683406" y="1890731"/>
              <a:ext cx="963785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Provide small and medium dairy value addition equipment/infrastructure to farmers/ farmer groups(Milk coolers, refrigerated trucks/tanks, Dairy processing equipment</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E1FABA94-953A-44ED-9FB4-7BD6FE04C87E}"/>
                </a:ext>
              </a:extLst>
            </p:cNvPr>
            <p:cNvSpPr txBox="1"/>
            <p:nvPr/>
          </p:nvSpPr>
          <p:spPr>
            <a:xfrm>
              <a:off x="1707199" y="2114153"/>
              <a:ext cx="9546418" cy="113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1 set of 4 Cold rooms and  4 cold chain transportation trucks procured and distributed</a:t>
              </a:r>
            </a:p>
          </p:txBody>
        </p:sp>
        <p:sp>
          <p:nvSpPr>
            <p:cNvPr id="39" name="TextBox 38">
              <a:extLst>
                <a:ext uri="{FF2B5EF4-FFF2-40B4-BE49-F238E27FC236}">
                  <a16:creationId xmlns:a16="http://schemas.microsoft.com/office/drawing/2014/main" id="{ADE24298-F223-418D-8F57-962FBBB4199A}"/>
                </a:ext>
              </a:extLst>
            </p:cNvPr>
            <p:cNvSpPr txBox="1"/>
            <p:nvPr/>
          </p:nvSpPr>
          <p:spPr>
            <a:xfrm>
              <a:off x="1729126" y="2262641"/>
              <a:ext cx="9546417"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Provision of value addition equipment and on-farm storage for primary processing(Millers, hullers, small/medium on-farm storage facilities(onfarm mini-silos)</a:t>
              </a:r>
            </a:p>
          </p:txBody>
        </p:sp>
        <p:sp>
          <p:nvSpPr>
            <p:cNvPr id="40" name="TextBox 39">
              <a:extLst>
                <a:ext uri="{FF2B5EF4-FFF2-40B4-BE49-F238E27FC236}">
                  <a16:creationId xmlns:a16="http://schemas.microsoft.com/office/drawing/2014/main" id="{93B28B60-8873-4ABB-8B30-68D71196AFAC}"/>
                </a:ext>
              </a:extLst>
            </p:cNvPr>
            <p:cNvSpPr txBox="1"/>
            <p:nvPr/>
          </p:nvSpPr>
          <p:spPr>
            <a:xfrm>
              <a:off x="1795165" y="2474463"/>
              <a:ext cx="941433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Support atleast 2,000 farmers with simple and appropriate equipment for harvesting, handling and packaging for efficient transportation to the markets.</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172720" y="-15481"/>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Key Investments Sub-component 3.1: Investments in Market development and linkages for selected value chains for non-refugee districts </a:t>
            </a:r>
          </a:p>
        </p:txBody>
      </p:sp>
      <p:sp>
        <p:nvSpPr>
          <p:cNvPr id="29" name="TextBox 28">
            <a:extLst>
              <a:ext uri="{FF2B5EF4-FFF2-40B4-BE49-F238E27FC236}">
                <a16:creationId xmlns:a16="http://schemas.microsoft.com/office/drawing/2014/main" id="{5D1E14E4-A86A-4AC0-8152-4DD6BF41000A}"/>
              </a:ext>
            </a:extLst>
          </p:cNvPr>
          <p:cNvSpPr txBox="1"/>
          <p:nvPr/>
        </p:nvSpPr>
        <p:spPr>
          <a:xfrm>
            <a:off x="1745652" y="3662486"/>
            <a:ext cx="94143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Roboto" panose="02000000000000000000" pitchFamily="2" charset="0"/>
                <a:ea typeface="Roboto" panose="02000000000000000000" pitchFamily="2" charset="0"/>
              </a:rPr>
              <a:t>350 Clean energy Processing equipment and machinery bought to support value addition and market access in project districts for all the commodities</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30" name="TextBox 29">
            <a:extLst>
              <a:ext uri="{FF2B5EF4-FFF2-40B4-BE49-F238E27FC236}">
                <a16:creationId xmlns:a16="http://schemas.microsoft.com/office/drawing/2014/main" id="{9D5107EF-FC48-47CF-952F-D77B06D5B053}"/>
              </a:ext>
            </a:extLst>
          </p:cNvPr>
          <p:cNvSpPr txBox="1"/>
          <p:nvPr/>
        </p:nvSpPr>
        <p:spPr>
          <a:xfrm>
            <a:off x="850733" y="3594218"/>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rPr>
              <a:t>05</a:t>
            </a:r>
            <a:endParaRPr kumimoji="0" lang="ko-KR" altLang="en-US"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endParaRPr>
          </a:p>
        </p:txBody>
      </p:sp>
      <p:sp>
        <p:nvSpPr>
          <p:cNvPr id="20" name="TextBox 19">
            <a:extLst>
              <a:ext uri="{FF2B5EF4-FFF2-40B4-BE49-F238E27FC236}">
                <a16:creationId xmlns:a16="http://schemas.microsoft.com/office/drawing/2014/main" id="{7F341E6A-1E9F-4B64-9A39-B5CEFE25EEE2}"/>
              </a:ext>
            </a:extLst>
          </p:cNvPr>
          <p:cNvSpPr txBox="1"/>
          <p:nvPr/>
        </p:nvSpPr>
        <p:spPr>
          <a:xfrm>
            <a:off x="864670" y="4303577"/>
            <a:ext cx="80192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rPr>
              <a:t>06</a:t>
            </a:r>
            <a:endParaRPr kumimoji="0" lang="ko-KR" altLang="en-US"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endParaRPr>
          </a:p>
        </p:txBody>
      </p:sp>
      <p:sp>
        <p:nvSpPr>
          <p:cNvPr id="21" name="TextBox 20">
            <a:extLst>
              <a:ext uri="{FF2B5EF4-FFF2-40B4-BE49-F238E27FC236}">
                <a16:creationId xmlns:a16="http://schemas.microsoft.com/office/drawing/2014/main" id="{BDC6D48B-9F6A-463A-8B35-7530CC1FEC94}"/>
              </a:ext>
            </a:extLst>
          </p:cNvPr>
          <p:cNvSpPr txBox="1"/>
          <p:nvPr/>
        </p:nvSpPr>
        <p:spPr>
          <a:xfrm>
            <a:off x="1816773" y="4442077"/>
            <a:ext cx="94143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Roboto" panose="02000000000000000000" pitchFamily="2" charset="0"/>
                <a:ea typeface="Roboto" panose="02000000000000000000" pitchFamily="2" charset="0"/>
              </a:rPr>
              <a:t>Construct 957kms of Farm to market uncoded farm to market access points/chokepoints/ road sections only.</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16" name="Rectangle 15">
            <a:extLst>
              <a:ext uri="{FF2B5EF4-FFF2-40B4-BE49-F238E27FC236}">
                <a16:creationId xmlns:a16="http://schemas.microsoft.com/office/drawing/2014/main" id="{AF61B5CC-76EA-492B-B858-5AB484A2C7EB}"/>
              </a:ext>
            </a:extLst>
          </p:cNvPr>
          <p:cNvSpPr/>
          <p:nvPr/>
        </p:nvSpPr>
        <p:spPr>
          <a:xfrm>
            <a:off x="798323" y="5081604"/>
            <a:ext cx="10724300" cy="1015663"/>
          </a:xfrm>
          <a:prstGeom prst="rect">
            <a:avLst/>
          </a:prstGeom>
          <a:solidFill>
            <a:sysClr val="windowText" lastClr="000000">
              <a:lumMod val="75000"/>
              <a:lumOff val="2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a:rPr>
              <a:t>The Investments in these sub-component address the presidential directive on : 1) Agricultural Mechanization and Irrigation;2) Interventions in the  Fisheries subsector and Hon Minister’s request for support for Agricultural Machinery </a:t>
            </a:r>
            <a:endParaRPr kumimoji="0" lang="en-US" sz="2000" b="1"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594733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EE9D6CD-589E-4CAC-866A-80A5A83125B8}"/>
              </a:ext>
            </a:extLst>
          </p:cNvPr>
          <p:cNvGrpSpPr/>
          <p:nvPr/>
        </p:nvGrpSpPr>
        <p:grpSpPr>
          <a:xfrm>
            <a:off x="716468" y="926291"/>
            <a:ext cx="10371181" cy="4140491"/>
            <a:chOff x="765981" y="1852378"/>
            <a:chExt cx="10371181" cy="1271626"/>
          </a:xfrm>
        </p:grpSpPr>
        <p:sp>
          <p:nvSpPr>
            <p:cNvPr id="5" name="TextBox 4">
              <a:extLst>
                <a:ext uri="{FF2B5EF4-FFF2-40B4-BE49-F238E27FC236}">
                  <a16:creationId xmlns:a16="http://schemas.microsoft.com/office/drawing/2014/main" id="{DD7069D1-E934-47A8-811B-6DABE70F351E}"/>
                </a:ext>
              </a:extLst>
            </p:cNvPr>
            <p:cNvSpPr txBox="1"/>
            <p:nvPr/>
          </p:nvSpPr>
          <p:spPr>
            <a:xfrm>
              <a:off x="819413" y="1852378"/>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rPr>
                <a:t>01</a:t>
              </a:r>
              <a:endParaRPr kumimoji="0" lang="ko-KR" altLang="en-US" sz="3600" b="1" i="0" u="none" strike="noStrike" kern="1200" cap="none" spc="0" normalizeH="0" baseline="0" noProof="0" dirty="0">
                <a:ln>
                  <a:noFill/>
                </a:ln>
                <a:solidFill>
                  <a:srgbClr val="3891A7"/>
                </a:solidFill>
                <a:effectLst/>
                <a:uLnTx/>
                <a:uFillTx/>
                <a:latin typeface="Georgia Pro Cond" panose="02040506050405020303" pitchFamily="18" charset="0"/>
                <a:ea typeface="맑은 고딕" panose="020B0503020000020004" pitchFamily="34" charset="-127"/>
                <a:cs typeface="+mn-cs"/>
              </a:endParaRPr>
            </a:p>
          </p:txBody>
        </p:sp>
        <p:sp>
          <p:nvSpPr>
            <p:cNvPr id="12" name="TextBox 11">
              <a:extLst>
                <a:ext uri="{FF2B5EF4-FFF2-40B4-BE49-F238E27FC236}">
                  <a16:creationId xmlns:a16="http://schemas.microsoft.com/office/drawing/2014/main" id="{AF841160-4054-44EC-85DC-B44FBC6614EB}"/>
                </a:ext>
              </a:extLst>
            </p:cNvPr>
            <p:cNvSpPr txBox="1"/>
            <p:nvPr/>
          </p:nvSpPr>
          <p:spPr>
            <a:xfrm>
              <a:off x="801602" y="2061739"/>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rPr>
                <a:t>02</a:t>
              </a:r>
              <a:endParaRPr kumimoji="0" lang="ko-KR" altLang="en-US" sz="3600" b="1" i="0" u="none" strike="noStrike" kern="1200" cap="none" spc="0" normalizeH="0" baseline="0" noProof="0" dirty="0">
                <a:ln>
                  <a:noFill/>
                </a:ln>
                <a:solidFill>
                  <a:srgbClr val="FEB80A"/>
                </a:solidFill>
                <a:effectLst/>
                <a:uLnTx/>
                <a:uFillTx/>
                <a:latin typeface="Georgia Pro Cond" panose="02040506050405020303" pitchFamily="18" charset="0"/>
                <a:ea typeface="맑은 고딕" panose="020B0503020000020004" pitchFamily="34" charset="-127"/>
                <a:cs typeface="+mn-cs"/>
              </a:endParaRPr>
            </a:p>
          </p:txBody>
        </p:sp>
        <p:sp>
          <p:nvSpPr>
            <p:cNvPr id="19" name="TextBox 18">
              <a:extLst>
                <a:ext uri="{FF2B5EF4-FFF2-40B4-BE49-F238E27FC236}">
                  <a16:creationId xmlns:a16="http://schemas.microsoft.com/office/drawing/2014/main" id="{32AA91A1-4CDE-461E-8BA9-7AA7B0B84230}"/>
                </a:ext>
              </a:extLst>
            </p:cNvPr>
            <p:cNvSpPr txBox="1"/>
            <p:nvPr/>
          </p:nvSpPr>
          <p:spPr>
            <a:xfrm>
              <a:off x="828993" y="2274554"/>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rPr>
                <a:t>03</a:t>
              </a:r>
              <a:endParaRPr kumimoji="0" lang="ko-KR" altLang="en-US" sz="3600" b="1" i="0" u="none" strike="noStrike" kern="1200" cap="none" spc="0" normalizeH="0" baseline="0" noProof="0" dirty="0">
                <a:ln>
                  <a:noFill/>
                </a:ln>
                <a:solidFill>
                  <a:srgbClr val="C32D2E"/>
                </a:solidFill>
                <a:effectLst/>
                <a:uLnTx/>
                <a:uFillTx/>
                <a:latin typeface="Georgia Pro Cond" panose="02040506050405020303" pitchFamily="18" charset="0"/>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64BFFF07-211D-46F3-B02E-3BA3EB90D367}"/>
                </a:ext>
              </a:extLst>
            </p:cNvPr>
            <p:cNvSpPr txBox="1"/>
            <p:nvPr/>
          </p:nvSpPr>
          <p:spPr>
            <a:xfrm>
              <a:off x="765981" y="2477673"/>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rPr>
                <a:t>04</a:t>
              </a:r>
              <a:endParaRPr kumimoji="0" lang="ko-KR" altLang="en-US" sz="3600" b="1" i="0" u="none" strike="noStrike" kern="1200" cap="none" spc="0" normalizeH="0" baseline="0" noProof="0" dirty="0">
                <a:ln>
                  <a:noFill/>
                </a:ln>
                <a:solidFill>
                  <a:srgbClr val="84AA33"/>
                </a:solidFill>
                <a:effectLst/>
                <a:uLnTx/>
                <a:uFillTx/>
                <a:latin typeface="Georgia Pro Cond" panose="02040506050405020303" pitchFamily="18" charset="0"/>
                <a:ea typeface="맑은 고딕" panose="020B0503020000020004" pitchFamily="34" charset="-127"/>
                <a:cs typeface="+mn-cs"/>
              </a:endParaRPr>
            </a:p>
          </p:txBody>
        </p:sp>
        <p:sp>
          <p:nvSpPr>
            <p:cNvPr id="37" name="TextBox 36">
              <a:extLst>
                <a:ext uri="{FF2B5EF4-FFF2-40B4-BE49-F238E27FC236}">
                  <a16:creationId xmlns:a16="http://schemas.microsoft.com/office/drawing/2014/main" id="{F213D8BD-FA17-4D59-B97A-F13726C79114}"/>
                </a:ext>
              </a:extLst>
            </p:cNvPr>
            <p:cNvSpPr txBox="1"/>
            <p:nvPr/>
          </p:nvSpPr>
          <p:spPr>
            <a:xfrm>
              <a:off x="1499304" y="1872153"/>
              <a:ext cx="963785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2,025 farmer groups supported with dairy production, primary processing, and marketing equipment over a period of 5 years.</a:t>
              </a:r>
            </a:p>
          </p:txBody>
        </p:sp>
        <p:sp>
          <p:nvSpPr>
            <p:cNvPr id="38" name="TextBox 37">
              <a:extLst>
                <a:ext uri="{FF2B5EF4-FFF2-40B4-BE49-F238E27FC236}">
                  <a16:creationId xmlns:a16="http://schemas.microsoft.com/office/drawing/2014/main" id="{E1FABA94-953A-44ED-9FB4-7BD6FE04C87E}"/>
                </a:ext>
              </a:extLst>
            </p:cNvPr>
            <p:cNvSpPr txBox="1"/>
            <p:nvPr/>
          </p:nvSpPr>
          <p:spPr>
            <a:xfrm>
              <a:off x="1545024" y="2087633"/>
              <a:ext cx="954641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45 dairy cooperatives established/strengthened, trained and equipped with dairy primary processing and marketing facilities</a:t>
              </a:r>
            </a:p>
          </p:txBody>
        </p:sp>
        <p:sp>
          <p:nvSpPr>
            <p:cNvPr id="39" name="TextBox 38">
              <a:extLst>
                <a:ext uri="{FF2B5EF4-FFF2-40B4-BE49-F238E27FC236}">
                  <a16:creationId xmlns:a16="http://schemas.microsoft.com/office/drawing/2014/main" id="{ADE24298-F223-418D-8F57-962FBBB4199A}"/>
                </a:ext>
              </a:extLst>
            </p:cNvPr>
            <p:cNvSpPr txBox="1"/>
            <p:nvPr/>
          </p:nvSpPr>
          <p:spPr>
            <a:xfrm>
              <a:off x="1590745" y="2285654"/>
              <a:ext cx="9546417"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Support towards value addition and market access for meat by establishing 7 slaughter Facilities </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sp>
          <p:nvSpPr>
            <p:cNvPr id="40" name="TextBox 39">
              <a:extLst>
                <a:ext uri="{FF2B5EF4-FFF2-40B4-BE49-F238E27FC236}">
                  <a16:creationId xmlns:a16="http://schemas.microsoft.com/office/drawing/2014/main" id="{93B28B60-8873-4ABB-8B30-68D71196AFAC}"/>
                </a:ext>
              </a:extLst>
            </p:cNvPr>
            <p:cNvSpPr txBox="1"/>
            <p:nvPr/>
          </p:nvSpPr>
          <p:spPr>
            <a:xfrm>
              <a:off x="1545024" y="2498695"/>
              <a:ext cx="9414338" cy="1985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Link producer Associations to off-takers who may be processors or traders of agricultural produce. </a:t>
              </a:r>
              <a:endParaRPr kumimoji="0" lang="en-IN"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endParaRPr>
            </a:p>
          </p:txBody>
        </p:sp>
      </p:grpSp>
      <p:sp>
        <p:nvSpPr>
          <p:cNvPr id="46" name="TextBox 45">
            <a:extLst>
              <a:ext uri="{FF2B5EF4-FFF2-40B4-BE49-F238E27FC236}">
                <a16:creationId xmlns:a16="http://schemas.microsoft.com/office/drawing/2014/main" id="{0082BC40-5EAD-4A99-869F-9768D615DF11}"/>
              </a:ext>
            </a:extLst>
          </p:cNvPr>
          <p:cNvSpPr txBox="1"/>
          <p:nvPr/>
        </p:nvSpPr>
        <p:spPr>
          <a:xfrm>
            <a:off x="172720" y="-15481"/>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Key Investments in Sub-component 3.2: Investments in Market development for selected value chains for refugees and host communities </a:t>
            </a:r>
          </a:p>
        </p:txBody>
      </p:sp>
      <p:sp>
        <p:nvSpPr>
          <p:cNvPr id="29" name="TextBox 28">
            <a:extLst>
              <a:ext uri="{FF2B5EF4-FFF2-40B4-BE49-F238E27FC236}">
                <a16:creationId xmlns:a16="http://schemas.microsoft.com/office/drawing/2014/main" id="{5D1E14E4-A86A-4AC0-8152-4DD6BF41000A}"/>
              </a:ext>
            </a:extLst>
          </p:cNvPr>
          <p:cNvSpPr txBox="1"/>
          <p:nvPr/>
        </p:nvSpPr>
        <p:spPr>
          <a:xfrm>
            <a:off x="1449791" y="3844217"/>
            <a:ext cx="94143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Roboto" panose="02000000000000000000" pitchFamily="2" charset="0"/>
                <a:ea typeface="Roboto" panose="02000000000000000000" pitchFamily="2" charset="0"/>
              </a:rPr>
              <a:t>300 farmer groups of beneficiaries equipped with harvesting and post harvesting skills</a:t>
            </a:r>
          </a:p>
        </p:txBody>
      </p:sp>
      <p:sp>
        <p:nvSpPr>
          <p:cNvPr id="30" name="TextBox 29">
            <a:extLst>
              <a:ext uri="{FF2B5EF4-FFF2-40B4-BE49-F238E27FC236}">
                <a16:creationId xmlns:a16="http://schemas.microsoft.com/office/drawing/2014/main" id="{9D5107EF-FC48-47CF-952F-D77B06D5B053}"/>
              </a:ext>
            </a:extLst>
          </p:cNvPr>
          <p:cNvSpPr txBox="1"/>
          <p:nvPr/>
        </p:nvSpPr>
        <p:spPr>
          <a:xfrm>
            <a:off x="726049" y="3683448"/>
            <a:ext cx="8069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rPr>
              <a:t>05</a:t>
            </a:r>
            <a:endParaRPr kumimoji="0" lang="ko-KR" altLang="en-US" sz="3600" b="1" i="0" u="none" strike="noStrike" kern="1200" cap="none" spc="0" normalizeH="0" baseline="0" noProof="0" dirty="0">
              <a:ln>
                <a:noFill/>
              </a:ln>
              <a:solidFill>
                <a:srgbClr val="7030A0"/>
              </a:solidFill>
              <a:effectLst/>
              <a:uLnTx/>
              <a:uFillTx/>
              <a:latin typeface="Georgia Pro Cond" panose="02040506050405020303" pitchFamily="18" charset="0"/>
              <a:ea typeface="맑은 고딕" panose="020B0503020000020004" pitchFamily="34" charset="-127"/>
              <a:cs typeface="+mn-cs"/>
            </a:endParaRPr>
          </a:p>
        </p:txBody>
      </p:sp>
      <p:sp>
        <p:nvSpPr>
          <p:cNvPr id="14" name="Rectangle 13">
            <a:extLst>
              <a:ext uri="{FF2B5EF4-FFF2-40B4-BE49-F238E27FC236}">
                <a16:creationId xmlns:a16="http://schemas.microsoft.com/office/drawing/2014/main" id="{1227AFC0-03A1-453E-ADD2-FD595E14DF9A}"/>
              </a:ext>
            </a:extLst>
          </p:cNvPr>
          <p:cNvSpPr/>
          <p:nvPr/>
        </p:nvSpPr>
        <p:spPr>
          <a:xfrm>
            <a:off x="840530" y="4726098"/>
            <a:ext cx="10724300" cy="1015663"/>
          </a:xfrm>
          <a:prstGeom prst="rect">
            <a:avLst/>
          </a:prstGeom>
          <a:solidFill>
            <a:sysClr val="windowText" lastClr="000000">
              <a:lumMod val="75000"/>
              <a:lumOff val="2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Roboto"/>
              </a:rPr>
              <a:t>The Investments in these sub-component address the presidential directive on 1) Agricultural Mechanization and Irrigation;2) Interventions in the  Fisheries subsector;3) Farmer Education; 4) and Hon Minister’s request for support for Agricultural Machinery </a:t>
            </a:r>
            <a:endParaRPr kumimoji="0" lang="en-US" sz="2000" b="1"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086415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6B17B2-8EA3-4F2F-B35D-DE983FB9AB85}"/>
              </a:ext>
            </a:extLst>
          </p:cNvPr>
          <p:cNvGrpSpPr/>
          <p:nvPr/>
        </p:nvGrpSpPr>
        <p:grpSpPr>
          <a:xfrm>
            <a:off x="1093653" y="1641718"/>
            <a:ext cx="9570922" cy="4116731"/>
            <a:chOff x="1210378" y="1376847"/>
            <a:chExt cx="8620326" cy="4116731"/>
          </a:xfrm>
        </p:grpSpPr>
        <p:grpSp>
          <p:nvGrpSpPr>
            <p:cNvPr id="7" name="Group 6">
              <a:extLst>
                <a:ext uri="{FF2B5EF4-FFF2-40B4-BE49-F238E27FC236}">
                  <a16:creationId xmlns:a16="http://schemas.microsoft.com/office/drawing/2014/main" id="{44166ABE-2AD6-428F-847F-54FDC5841BEB}"/>
                </a:ext>
              </a:extLst>
            </p:cNvPr>
            <p:cNvGrpSpPr/>
            <p:nvPr/>
          </p:nvGrpSpPr>
          <p:grpSpPr>
            <a:xfrm>
              <a:off x="1210378" y="1401286"/>
              <a:ext cx="7605811" cy="2768928"/>
              <a:chOff x="1206845" y="1815951"/>
              <a:chExt cx="7194975" cy="2619365"/>
            </a:xfrm>
          </p:grpSpPr>
          <p:sp>
            <p:nvSpPr>
              <p:cNvPr id="4" name="Regular Pentagon 36">
                <a:extLst>
                  <a:ext uri="{FF2B5EF4-FFF2-40B4-BE49-F238E27FC236}">
                    <a16:creationId xmlns:a16="http://schemas.microsoft.com/office/drawing/2014/main" id="{F6B283B5-CEF4-4F8B-BE74-E900A5D5026B}"/>
                  </a:ext>
                </a:extLst>
              </p:cNvPr>
              <p:cNvSpPr/>
              <p:nvPr/>
            </p:nvSpPr>
            <p:spPr>
              <a:xfrm>
                <a:off x="1206845" y="1815951"/>
                <a:ext cx="878061" cy="83624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 name="TextBox 4">
                <a:extLst>
                  <a:ext uri="{FF2B5EF4-FFF2-40B4-BE49-F238E27FC236}">
                    <a16:creationId xmlns:a16="http://schemas.microsoft.com/office/drawing/2014/main" id="{D400B916-4761-4038-8A50-114B3EF67F86}"/>
                  </a:ext>
                </a:extLst>
              </p:cNvPr>
              <p:cNvSpPr txBox="1"/>
              <p:nvPr/>
            </p:nvSpPr>
            <p:spPr>
              <a:xfrm>
                <a:off x="1236492" y="2090506"/>
                <a:ext cx="818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01</a:t>
                </a:r>
              </a:p>
            </p:txBody>
          </p:sp>
          <p:sp>
            <p:nvSpPr>
              <p:cNvPr id="6" name="TextBox 5">
                <a:extLst>
                  <a:ext uri="{FF2B5EF4-FFF2-40B4-BE49-F238E27FC236}">
                    <a16:creationId xmlns:a16="http://schemas.microsoft.com/office/drawing/2014/main" id="{B174964E-7A15-4FF2-8C6E-1009E5FB5968}"/>
                  </a:ext>
                </a:extLst>
              </p:cNvPr>
              <p:cNvSpPr txBox="1"/>
              <p:nvPr/>
            </p:nvSpPr>
            <p:spPr>
              <a:xfrm>
                <a:off x="2536143" y="3620091"/>
                <a:ext cx="5865677" cy="815225"/>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Productive alliances, diplomacy and negotiations </a:t>
                </a:r>
              </a:p>
            </p:txBody>
          </p:sp>
        </p:grpSp>
        <p:grpSp>
          <p:nvGrpSpPr>
            <p:cNvPr id="8" name="Group 7">
              <a:extLst>
                <a:ext uri="{FF2B5EF4-FFF2-40B4-BE49-F238E27FC236}">
                  <a16:creationId xmlns:a16="http://schemas.microsoft.com/office/drawing/2014/main" id="{1605F74F-A4E7-4CD2-B3E5-5AEFD39298C4}"/>
                </a:ext>
              </a:extLst>
            </p:cNvPr>
            <p:cNvGrpSpPr/>
            <p:nvPr/>
          </p:nvGrpSpPr>
          <p:grpSpPr>
            <a:xfrm>
              <a:off x="1260242" y="1376847"/>
              <a:ext cx="8570462" cy="2701452"/>
              <a:chOff x="1254016" y="-932730"/>
              <a:chExt cx="8107520" cy="2555527"/>
            </a:xfrm>
          </p:grpSpPr>
          <p:sp>
            <p:nvSpPr>
              <p:cNvPr id="9" name="Regular Pentagon 36">
                <a:extLst>
                  <a:ext uri="{FF2B5EF4-FFF2-40B4-BE49-F238E27FC236}">
                    <a16:creationId xmlns:a16="http://schemas.microsoft.com/office/drawing/2014/main" id="{319510DF-9C48-4CA3-B72E-BEA4E93A23AB}"/>
                  </a:ext>
                </a:extLst>
              </p:cNvPr>
              <p:cNvSpPr/>
              <p:nvPr/>
            </p:nvSpPr>
            <p:spPr>
              <a:xfrm>
                <a:off x="1285710" y="786549"/>
                <a:ext cx="878061" cy="836248"/>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 name="TextBox 9">
                <a:extLst>
                  <a:ext uri="{FF2B5EF4-FFF2-40B4-BE49-F238E27FC236}">
                    <a16:creationId xmlns:a16="http://schemas.microsoft.com/office/drawing/2014/main" id="{6E2E6E76-937F-4B4B-B393-E57B27DAAAE3}"/>
                  </a:ext>
                </a:extLst>
              </p:cNvPr>
              <p:cNvSpPr txBox="1"/>
              <p:nvPr/>
            </p:nvSpPr>
            <p:spPr>
              <a:xfrm>
                <a:off x="1254016" y="1035015"/>
                <a:ext cx="818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02</a:t>
                </a:r>
              </a:p>
            </p:txBody>
          </p:sp>
          <p:sp>
            <p:nvSpPr>
              <p:cNvPr id="11" name="TextBox 10">
                <a:extLst>
                  <a:ext uri="{FF2B5EF4-FFF2-40B4-BE49-F238E27FC236}">
                    <a16:creationId xmlns:a16="http://schemas.microsoft.com/office/drawing/2014/main" id="{AF745C40-6C99-4A9B-AE64-203CF9135394}"/>
                  </a:ext>
                </a:extLst>
              </p:cNvPr>
              <p:cNvSpPr txBox="1"/>
              <p:nvPr/>
            </p:nvSpPr>
            <p:spPr>
              <a:xfrm>
                <a:off x="2349102" y="-932730"/>
                <a:ext cx="7012434" cy="8152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rPr>
                  <a:t>Matching grants to beneficiary Producer associations and higher-level organizations </a:t>
                </a:r>
              </a:p>
            </p:txBody>
          </p:sp>
        </p:grpSp>
        <p:grpSp>
          <p:nvGrpSpPr>
            <p:cNvPr id="16" name="Group 15">
              <a:extLst>
                <a:ext uri="{FF2B5EF4-FFF2-40B4-BE49-F238E27FC236}">
                  <a16:creationId xmlns:a16="http://schemas.microsoft.com/office/drawing/2014/main" id="{10B41EAE-39AF-4E1A-A077-DB2225D2853C}"/>
                </a:ext>
              </a:extLst>
            </p:cNvPr>
            <p:cNvGrpSpPr/>
            <p:nvPr/>
          </p:nvGrpSpPr>
          <p:grpSpPr>
            <a:xfrm>
              <a:off x="1382016" y="4609581"/>
              <a:ext cx="973161" cy="883997"/>
              <a:chOff x="-3891553" y="4850950"/>
              <a:chExt cx="920594" cy="836248"/>
            </a:xfrm>
          </p:grpSpPr>
          <p:sp>
            <p:nvSpPr>
              <p:cNvPr id="17" name="Regular Pentagon 36">
                <a:extLst>
                  <a:ext uri="{FF2B5EF4-FFF2-40B4-BE49-F238E27FC236}">
                    <a16:creationId xmlns:a16="http://schemas.microsoft.com/office/drawing/2014/main" id="{44D1E295-D548-418C-91BC-9D7AA0C96321}"/>
                  </a:ext>
                </a:extLst>
              </p:cNvPr>
              <p:cNvSpPr/>
              <p:nvPr/>
            </p:nvSpPr>
            <p:spPr>
              <a:xfrm>
                <a:off x="-3891553" y="4850950"/>
                <a:ext cx="878061" cy="836248"/>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TextBox 17">
                <a:extLst>
                  <a:ext uri="{FF2B5EF4-FFF2-40B4-BE49-F238E27FC236}">
                    <a16:creationId xmlns:a16="http://schemas.microsoft.com/office/drawing/2014/main" id="{07EBAF57-1C2C-4D8E-A767-B7B978AFD4E1}"/>
                  </a:ext>
                </a:extLst>
              </p:cNvPr>
              <p:cNvSpPr txBox="1"/>
              <p:nvPr/>
            </p:nvSpPr>
            <p:spPr>
              <a:xfrm>
                <a:off x="-3789725" y="5155640"/>
                <a:ext cx="818766" cy="378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03</a:t>
                </a:r>
              </a:p>
            </p:txBody>
          </p:sp>
        </p:grpSp>
      </p:grpSp>
      <p:sp>
        <p:nvSpPr>
          <p:cNvPr id="29" name="TextBox 28">
            <a:extLst>
              <a:ext uri="{FF2B5EF4-FFF2-40B4-BE49-F238E27FC236}">
                <a16:creationId xmlns:a16="http://schemas.microsoft.com/office/drawing/2014/main" id="{9DB0C41D-7AC9-493A-832F-5C7590D7BB69}"/>
              </a:ext>
            </a:extLst>
          </p:cNvPr>
          <p:cNvSpPr txBox="1"/>
          <p:nvPr/>
        </p:nvSpPr>
        <p:spPr>
          <a:xfrm>
            <a:off x="0" y="224374"/>
            <a:ext cx="12192000" cy="461665"/>
          </a:xfrm>
          <a:prstGeom prst="rect">
            <a:avLst/>
          </a:prstGeom>
          <a:noFill/>
        </p:spPr>
        <p:txBody>
          <a:bodyPr wrap="square" rtlCol="0">
            <a:spAutoFit/>
          </a:bodyPr>
          <a:lstStyle/>
          <a:p>
            <a:pPr algn="ctr">
              <a:defRPr/>
            </a:pPr>
            <a:r>
              <a:rPr lang="en-IN" sz="2400" b="1" dirty="0">
                <a:solidFill>
                  <a:prstClr val="black"/>
                </a:solidFill>
                <a:latin typeface="Roboto" panose="02000000000000000000" pitchFamily="2" charset="0"/>
                <a:ea typeface="Roboto" panose="02000000000000000000" pitchFamily="2" charset="0"/>
              </a:rPr>
              <a:t>Effective Last Mile Delivery mechanism of the Component</a:t>
            </a:r>
          </a:p>
        </p:txBody>
      </p:sp>
      <p:grpSp>
        <p:nvGrpSpPr>
          <p:cNvPr id="30" name="Group 29">
            <a:extLst>
              <a:ext uri="{FF2B5EF4-FFF2-40B4-BE49-F238E27FC236}">
                <a16:creationId xmlns:a16="http://schemas.microsoft.com/office/drawing/2014/main" id="{FADC8D97-15DB-4751-889C-81AEE772F675}"/>
              </a:ext>
            </a:extLst>
          </p:cNvPr>
          <p:cNvGrpSpPr/>
          <p:nvPr/>
        </p:nvGrpSpPr>
        <p:grpSpPr>
          <a:xfrm>
            <a:off x="1" y="0"/>
            <a:ext cx="530859" cy="531291"/>
            <a:chOff x="0" y="0"/>
            <a:chExt cx="571079" cy="487561"/>
          </a:xfrm>
        </p:grpSpPr>
        <p:sp>
          <p:nvSpPr>
            <p:cNvPr id="31" name="Rectangle 30">
              <a:extLst>
                <a:ext uri="{FF2B5EF4-FFF2-40B4-BE49-F238E27FC236}">
                  <a16:creationId xmlns:a16="http://schemas.microsoft.com/office/drawing/2014/main" id="{261CF772-1D64-4DAA-A913-5D0A140DA4B9}"/>
                </a:ext>
              </a:extLst>
            </p:cNvPr>
            <p:cNvSpPr/>
            <p:nvPr/>
          </p:nvSpPr>
          <p:spPr>
            <a:xfrm>
              <a:off x="0" y="0"/>
              <a:ext cx="429491" cy="3740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5355CAE-56C8-4B4E-8C14-BD05E823AF04}"/>
                </a:ext>
              </a:extLst>
            </p:cNvPr>
            <p:cNvSpPr/>
            <p:nvPr/>
          </p:nvSpPr>
          <p:spPr>
            <a:xfrm flipV="1">
              <a:off x="287902" y="240923"/>
              <a:ext cx="283177" cy="2466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a:extLst>
              <a:ext uri="{FF2B5EF4-FFF2-40B4-BE49-F238E27FC236}">
                <a16:creationId xmlns:a16="http://schemas.microsoft.com/office/drawing/2014/main" id="{02B541F1-6085-4791-B98F-51054EF92CFE}"/>
              </a:ext>
            </a:extLst>
          </p:cNvPr>
          <p:cNvSpPr txBox="1"/>
          <p:nvPr/>
        </p:nvSpPr>
        <p:spPr>
          <a:xfrm>
            <a:off x="2785663" y="5101007"/>
            <a:ext cx="6884375" cy="861774"/>
          </a:xfrm>
          <a:prstGeom prst="rect">
            <a:avLst/>
          </a:prstGeom>
          <a:noFill/>
        </p:spPr>
        <p:txBody>
          <a:bodyPr wrap="square" lIns="0" tIns="0" rIns="0" bIns="0" rtlCol="0">
            <a:spAutoFit/>
          </a:bodyPr>
          <a:lstStyle/>
          <a:p>
            <a:pPr>
              <a:spcBef>
                <a:spcPts val="600"/>
              </a:spcBef>
              <a:defRPr/>
            </a:pPr>
            <a:r>
              <a:rPr lang="en-US" sz="2800" b="1" dirty="0">
                <a:solidFill>
                  <a:prstClr val="black"/>
                </a:solidFill>
                <a:latin typeface="Roboto" panose="02000000000000000000" pitchFamily="2" charset="0"/>
                <a:ea typeface="Roboto" panose="02000000000000000000" pitchFamily="2" charset="0"/>
              </a:rPr>
              <a:t>Direct financing or District level grants for road chokes</a:t>
            </a:r>
          </a:p>
        </p:txBody>
      </p:sp>
    </p:spTree>
    <p:extLst>
      <p:ext uri="{BB962C8B-B14F-4D97-AF65-F5344CB8AC3E}">
        <p14:creationId xmlns:p14="http://schemas.microsoft.com/office/powerpoint/2010/main" val="155388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Roboto" panose="02000000000000000000" pitchFamily="2" charset="0"/>
                <a:ea typeface="Roboto" panose="02000000000000000000" pitchFamily="2" charset="0"/>
              </a:rPr>
              <a:t>Component 4: Contingency Emergency Response </a:t>
            </a:r>
          </a:p>
        </p:txBody>
      </p:sp>
      <p:grpSp>
        <p:nvGrpSpPr>
          <p:cNvPr id="7" name="Group 6"/>
          <p:cNvGrpSpPr/>
          <p:nvPr/>
        </p:nvGrpSpPr>
        <p:grpSpPr>
          <a:xfrm>
            <a:off x="741681" y="2184400"/>
            <a:ext cx="10759440" cy="4460239"/>
            <a:chOff x="9035740" y="1697084"/>
            <a:chExt cx="2523227" cy="4543857"/>
          </a:xfrm>
        </p:grpSpPr>
        <p:grpSp>
          <p:nvGrpSpPr>
            <p:cNvPr id="8" name="Group 7"/>
            <p:cNvGrpSpPr/>
            <p:nvPr/>
          </p:nvGrpSpPr>
          <p:grpSpPr>
            <a:xfrm>
              <a:off x="9035740" y="2205722"/>
              <a:ext cx="2523227" cy="4035219"/>
              <a:chOff x="9035740" y="2205722"/>
              <a:chExt cx="2523227" cy="4035219"/>
            </a:xfrm>
          </p:grpSpPr>
          <p:sp>
            <p:nvSpPr>
              <p:cNvPr id="14" name="Rounded Rectangle 2"/>
              <p:cNvSpPr/>
              <p:nvPr/>
            </p:nvSpPr>
            <p:spPr>
              <a:xfrm>
                <a:off x="9035740" y="2205722"/>
                <a:ext cx="2492375" cy="4035219"/>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009BBA"/>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TextBox 15"/>
              <p:cNvSpPr txBox="1"/>
              <p:nvPr/>
            </p:nvSpPr>
            <p:spPr>
              <a:xfrm>
                <a:off x="9035740" y="2396411"/>
                <a:ext cx="2523227" cy="903595"/>
              </a:xfrm>
              <a:prstGeom prst="rect">
                <a:avLst/>
              </a:prstGeom>
              <a:noFill/>
            </p:spPr>
            <p:txBody>
              <a:bodyPr wrap="square" rtlCol="0">
                <a:spAutoFit/>
              </a:bodyPr>
              <a:lstStyle/>
              <a:p>
                <a:pPr algn="just" defTabSz="685800">
                  <a:defRPr/>
                </a:pPr>
                <a:r>
                  <a:rPr lang="en-US" sz="2000" dirty="0">
                    <a:solidFill>
                      <a:prstClr val="black"/>
                    </a:solidFill>
                    <a:latin typeface="Roboto" panose="02000000000000000000" pitchFamily="2" charset="0"/>
                    <a:ea typeface="Roboto" panose="02000000000000000000" pitchFamily="2" charset="0"/>
                    <a:cs typeface="Verdana" panose="020B0604030504040204" pitchFamily="34" charset="0"/>
                  </a:rPr>
                  <a:t>Funds will be triggered through formal notification of an emergency by the relevant government authority and upon a formal request from the Government to the World Bank through the MoFPED</a:t>
                </a:r>
              </a:p>
            </p:txBody>
          </p:sp>
        </p:grpSp>
        <p:sp>
          <p:nvSpPr>
            <p:cNvPr id="12" name="Freeform 11"/>
            <p:cNvSpPr/>
            <p:nvPr/>
          </p:nvSpPr>
          <p:spPr>
            <a:xfrm>
              <a:off x="9928077" y="1697084"/>
              <a:ext cx="106796" cy="508638"/>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00AACC"/>
                </a:gs>
                <a:gs pos="100000">
                  <a:srgbClr val="00809A"/>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sp>
        <p:nvSpPr>
          <p:cNvPr id="52" name="TextBox 51">
            <a:extLst>
              <a:ext uri="{FF2B5EF4-FFF2-40B4-BE49-F238E27FC236}">
                <a16:creationId xmlns:a16="http://schemas.microsoft.com/office/drawing/2014/main" id="{4548B0F2-7BD2-43E4-A89B-224FEBA3DD92}"/>
              </a:ext>
            </a:extLst>
          </p:cNvPr>
          <p:cNvSpPr txBox="1"/>
          <p:nvPr/>
        </p:nvSpPr>
        <p:spPr>
          <a:xfrm>
            <a:off x="609600" y="959211"/>
            <a:ext cx="10972800" cy="1015663"/>
          </a:xfrm>
          <a:prstGeom prst="rect">
            <a:avLst/>
          </a:prstGeom>
          <a:noFill/>
        </p:spPr>
        <p:txBody>
          <a:bodyPr wrap="square" rtlCol="0">
            <a:spAutoFit/>
          </a:bodyPr>
          <a:lstStyle/>
          <a:p>
            <a:pPr algn="just" defTabSz="685800">
              <a:defRPr/>
            </a:pPr>
            <a:r>
              <a:rPr lang="en-US" sz="2000" b="1" dirty="0">
                <a:solidFill>
                  <a:prstClr val="black"/>
                </a:solidFill>
                <a:latin typeface="Roboto" panose="02000000000000000000" pitchFamily="2" charset="0"/>
                <a:ea typeface="Roboto" panose="02000000000000000000" pitchFamily="2" charset="0"/>
                <a:cs typeface="Verdana" panose="020B0604030504040204" pitchFamily="34" charset="0"/>
              </a:rPr>
              <a:t>This zero-cost component will finance eligible expenditures under the Immediate Response Mechanism (IRM) in case of natural or man-made crises or disasters such as severe droughts, floods, specific pest and disease outbreaks and severe economic shocks in Uganda.</a:t>
            </a:r>
          </a:p>
        </p:txBody>
      </p:sp>
      <p:sp>
        <p:nvSpPr>
          <p:cNvPr id="53" name="TextBox 52">
            <a:extLst>
              <a:ext uri="{FF2B5EF4-FFF2-40B4-BE49-F238E27FC236}">
                <a16:creationId xmlns:a16="http://schemas.microsoft.com/office/drawing/2014/main" id="{D9BBCCB5-DE9F-474E-9C81-000993031090}"/>
              </a:ext>
            </a:extLst>
          </p:cNvPr>
          <p:cNvSpPr txBox="1"/>
          <p:nvPr/>
        </p:nvSpPr>
        <p:spPr>
          <a:xfrm>
            <a:off x="1778046" y="3964333"/>
            <a:ext cx="6512560" cy="2585323"/>
          </a:xfrm>
          <a:prstGeom prst="rect">
            <a:avLst/>
          </a:prstGeom>
          <a:noFill/>
        </p:spPr>
        <p:txBody>
          <a:bodyPr wrap="square" rtlCol="0">
            <a:spAutoFit/>
          </a:bodyPr>
          <a:lstStyle/>
          <a:p>
            <a:pPr algn="just" defTabSz="685800">
              <a:defRPr/>
            </a:pPr>
            <a:r>
              <a:rPr lang="en-US" dirty="0">
                <a:solidFill>
                  <a:prstClr val="black"/>
                </a:solidFill>
                <a:latin typeface="Roboto" panose="02000000000000000000" pitchFamily="2" charset="0"/>
                <a:ea typeface="Roboto" panose="02000000000000000000" pitchFamily="2" charset="0"/>
                <a:cs typeface="Verdana" panose="020B0604030504040204" pitchFamily="34" charset="0"/>
              </a:rPr>
              <a:t>The emergency response would include;</a:t>
            </a:r>
          </a:p>
          <a:p>
            <a:pPr marL="342900" indent="-342900" algn="just" defTabSz="685800">
              <a:buFont typeface="+mj-lt"/>
              <a:buAutoNum type="arabicParenR"/>
              <a:defRPr/>
            </a:pPr>
            <a:r>
              <a:rPr lang="en-US" dirty="0">
                <a:solidFill>
                  <a:prstClr val="black"/>
                </a:solidFill>
                <a:latin typeface="Roboto" panose="02000000000000000000" pitchFamily="2" charset="0"/>
                <a:ea typeface="Roboto" panose="02000000000000000000" pitchFamily="2" charset="0"/>
                <a:cs typeface="Verdana" panose="020B0604030504040204" pitchFamily="34" charset="0"/>
              </a:rPr>
              <a:t>Mitigation, </a:t>
            </a:r>
          </a:p>
          <a:p>
            <a:pPr marL="342900" indent="-342900" algn="just" defTabSz="685800">
              <a:buFont typeface="+mj-lt"/>
              <a:buAutoNum type="arabicParenR"/>
              <a:defRPr/>
            </a:pPr>
            <a:r>
              <a:rPr lang="en-US" dirty="0">
                <a:solidFill>
                  <a:prstClr val="black"/>
                </a:solidFill>
                <a:latin typeface="Roboto" panose="02000000000000000000" pitchFamily="2" charset="0"/>
                <a:ea typeface="Roboto" panose="02000000000000000000" pitchFamily="2" charset="0"/>
                <a:cs typeface="Verdana" panose="020B0604030504040204" pitchFamily="34" charset="0"/>
              </a:rPr>
              <a:t>Recovery and </a:t>
            </a:r>
          </a:p>
          <a:p>
            <a:pPr marL="342900" indent="-342900" algn="just" defTabSz="685800">
              <a:buFont typeface="+mj-lt"/>
              <a:buAutoNum type="arabicParenR"/>
              <a:defRPr/>
            </a:pPr>
            <a:r>
              <a:rPr lang="en-US" dirty="0">
                <a:solidFill>
                  <a:prstClr val="black"/>
                </a:solidFill>
                <a:latin typeface="Roboto" panose="02000000000000000000" pitchFamily="2" charset="0"/>
                <a:ea typeface="Roboto" panose="02000000000000000000" pitchFamily="2" charset="0"/>
                <a:cs typeface="Verdana" panose="020B0604030504040204" pitchFamily="34" charset="0"/>
              </a:rPr>
              <a:t>Reconstruction. </a:t>
            </a:r>
          </a:p>
          <a:p>
            <a:pPr marL="342900" indent="-342900" algn="just" defTabSz="685800">
              <a:buFont typeface="+mj-lt"/>
              <a:buAutoNum type="arabicParenR"/>
              <a:defRPr/>
            </a:pPr>
            <a:endParaRPr lang="en-US" dirty="0">
              <a:solidFill>
                <a:prstClr val="black"/>
              </a:solidFill>
              <a:latin typeface="Roboto" panose="02000000000000000000" pitchFamily="2" charset="0"/>
              <a:ea typeface="Roboto" panose="02000000000000000000" pitchFamily="2" charset="0"/>
              <a:cs typeface="Verdana" panose="020B0604030504040204" pitchFamily="34" charset="0"/>
            </a:endParaRPr>
          </a:p>
          <a:p>
            <a:pPr algn="just" defTabSz="685800">
              <a:defRPr/>
            </a:pPr>
            <a:r>
              <a:rPr lang="en-US" dirty="0">
                <a:solidFill>
                  <a:prstClr val="black"/>
                </a:solidFill>
                <a:latin typeface="Roboto" panose="02000000000000000000" pitchFamily="2" charset="0"/>
                <a:ea typeface="Roboto" panose="02000000000000000000" pitchFamily="2" charset="0"/>
                <a:cs typeface="Verdana" panose="020B0604030504040204" pitchFamily="34" charset="0"/>
              </a:rPr>
              <a:t>Implementation of this subcomponent will follow;</a:t>
            </a:r>
          </a:p>
          <a:p>
            <a:pPr algn="just" defTabSz="685800">
              <a:defRPr/>
            </a:pPr>
            <a:r>
              <a:rPr lang="en-US" dirty="0">
                <a:solidFill>
                  <a:prstClr val="black"/>
                </a:solidFill>
                <a:latin typeface="Roboto" panose="02000000000000000000" pitchFamily="2" charset="0"/>
                <a:ea typeface="Roboto" panose="02000000000000000000" pitchFamily="2" charset="0"/>
                <a:cs typeface="Verdana" panose="020B0604030504040204" pitchFamily="34" charset="0"/>
              </a:rPr>
              <a:t> a detailed Contingent Emergency Response Implementation Plan (CERIP) satisfactory to the World Bank that will be prepared for each Eligible Crisis of Emergency.</a:t>
            </a:r>
          </a:p>
        </p:txBody>
      </p:sp>
    </p:spTree>
    <p:extLst>
      <p:ext uri="{BB962C8B-B14F-4D97-AF65-F5344CB8AC3E}">
        <p14:creationId xmlns:p14="http://schemas.microsoft.com/office/powerpoint/2010/main" val="78592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a:extLst>
              <a:ext uri="{FF2B5EF4-FFF2-40B4-BE49-F238E27FC236}">
                <a16:creationId xmlns:a16="http://schemas.microsoft.com/office/drawing/2014/main" id="{6BE3608D-6739-410D-8A19-04449BB8F10B}"/>
              </a:ext>
            </a:extLst>
          </p:cNvPr>
          <p:cNvSpPr/>
          <p:nvPr/>
        </p:nvSpPr>
        <p:spPr>
          <a:xfrm>
            <a:off x="3359964" y="2465450"/>
            <a:ext cx="5476865" cy="677100"/>
          </a:xfrm>
          <a:custGeom>
            <a:avLst/>
            <a:gdLst/>
            <a:ahLst/>
            <a:cxnLst>
              <a:cxn ang="0">
                <a:pos x="wd2" y="hd2"/>
              </a:cxn>
              <a:cxn ang="5400000">
                <a:pos x="wd2" y="hd2"/>
              </a:cxn>
              <a:cxn ang="10800000">
                <a:pos x="wd2" y="hd2"/>
              </a:cxn>
              <a:cxn ang="16200000">
                <a:pos x="wd2" y="hd2"/>
              </a:cxn>
            </a:cxnLst>
            <a:rect l="0" t="0" r="r" b="b"/>
            <a:pathLst>
              <a:path w="21600" h="21599" extrusionOk="0">
                <a:moveTo>
                  <a:pt x="0" y="21599"/>
                </a:moveTo>
                <a:lnTo>
                  <a:pt x="3" y="2434"/>
                </a:lnTo>
                <a:cubicBezTo>
                  <a:pt x="1" y="1689"/>
                  <a:pt x="38" y="977"/>
                  <a:pt x="104" y="514"/>
                </a:cubicBezTo>
                <a:cubicBezTo>
                  <a:pt x="152" y="176"/>
                  <a:pt x="212" y="-1"/>
                  <a:pt x="273" y="16"/>
                </a:cubicBezTo>
                <a:lnTo>
                  <a:pt x="21339" y="0"/>
                </a:lnTo>
                <a:cubicBezTo>
                  <a:pt x="21413" y="17"/>
                  <a:pt x="21483" y="335"/>
                  <a:pt x="21527" y="863"/>
                </a:cubicBezTo>
                <a:cubicBezTo>
                  <a:pt x="21560" y="1254"/>
                  <a:pt x="21577" y="1733"/>
                  <a:pt x="21575" y="2222"/>
                </a:cubicBezTo>
                <a:lnTo>
                  <a:pt x="21600" y="20515"/>
                </a:lnTo>
              </a:path>
            </a:pathLst>
          </a:custGeom>
          <a:ln w="25400">
            <a:solidFill>
              <a:srgbClr val="CACCCF"/>
            </a:solidFill>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2" name="Line">
            <a:extLst>
              <a:ext uri="{FF2B5EF4-FFF2-40B4-BE49-F238E27FC236}">
                <a16:creationId xmlns:a16="http://schemas.microsoft.com/office/drawing/2014/main" id="{8FA15C61-119E-41E8-BF5E-135636B3AE8C}"/>
              </a:ext>
            </a:extLst>
          </p:cNvPr>
          <p:cNvSpPr/>
          <p:nvPr/>
        </p:nvSpPr>
        <p:spPr>
          <a:xfrm>
            <a:off x="6133460" y="1915767"/>
            <a:ext cx="0" cy="549236"/>
          </a:xfrm>
          <a:prstGeom prst="line">
            <a:avLst/>
          </a:prstGeom>
          <a:ln w="25400">
            <a:solidFill>
              <a:srgbClr val="CACCCF"/>
            </a:solidFill>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3" name="Rounded Rectangle">
            <a:extLst>
              <a:ext uri="{FF2B5EF4-FFF2-40B4-BE49-F238E27FC236}">
                <a16:creationId xmlns:a16="http://schemas.microsoft.com/office/drawing/2014/main" id="{4D90600C-D4EE-463C-AF45-87263E6DE39E}"/>
              </a:ext>
            </a:extLst>
          </p:cNvPr>
          <p:cNvSpPr/>
          <p:nvPr/>
        </p:nvSpPr>
        <p:spPr>
          <a:xfrm>
            <a:off x="4694808" y="1712770"/>
            <a:ext cx="3047112" cy="476251"/>
          </a:xfrm>
          <a:prstGeom prst="roundRect">
            <a:avLst>
              <a:gd name="adj" fmla="val 15000"/>
            </a:avLst>
          </a:prstGeom>
          <a:solidFill>
            <a:schemeClr val="accent3"/>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4" name="First name Second Name">
            <a:extLst>
              <a:ext uri="{FF2B5EF4-FFF2-40B4-BE49-F238E27FC236}">
                <a16:creationId xmlns:a16="http://schemas.microsoft.com/office/drawing/2014/main" id="{4272AF63-B1C2-4588-A1E9-CBC68F3CCE26}"/>
              </a:ext>
            </a:extLst>
          </p:cNvPr>
          <p:cNvSpPr txBox="1"/>
          <p:nvPr/>
        </p:nvSpPr>
        <p:spPr>
          <a:xfrm>
            <a:off x="4927124" y="1771194"/>
            <a:ext cx="2554335" cy="3770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lvl1pPr>
              <a:defRPr sz="2000">
                <a:solidFill>
                  <a:srgbClr val="FFFFFF"/>
                </a:solidFill>
                <a:latin typeface="OpenSans-Bold"/>
                <a:ea typeface="OpenSans-Bold"/>
                <a:cs typeface="OpenSans-Bold"/>
                <a:sym typeface="OpenSans-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sym typeface="OpenSans-Bold"/>
              </a:rPr>
              <a:t>Component Five</a:t>
            </a:r>
          </a:p>
        </p:txBody>
      </p:sp>
      <p:grpSp>
        <p:nvGrpSpPr>
          <p:cNvPr id="3" name="Group 2">
            <a:extLst>
              <a:ext uri="{FF2B5EF4-FFF2-40B4-BE49-F238E27FC236}">
                <a16:creationId xmlns:a16="http://schemas.microsoft.com/office/drawing/2014/main" id="{333BFD97-F5D4-4D54-89A0-27241CCEBE1B}"/>
              </a:ext>
            </a:extLst>
          </p:cNvPr>
          <p:cNvGrpSpPr/>
          <p:nvPr/>
        </p:nvGrpSpPr>
        <p:grpSpPr>
          <a:xfrm>
            <a:off x="1524000" y="2750576"/>
            <a:ext cx="2730725" cy="3121903"/>
            <a:chOff x="977113" y="2524436"/>
            <a:chExt cx="2212592" cy="3605989"/>
          </a:xfrm>
        </p:grpSpPr>
        <p:sp>
          <p:nvSpPr>
            <p:cNvPr id="5" name="Rounded Rectangle">
              <a:extLst>
                <a:ext uri="{FF2B5EF4-FFF2-40B4-BE49-F238E27FC236}">
                  <a16:creationId xmlns:a16="http://schemas.microsoft.com/office/drawing/2014/main" id="{CBFC6355-042F-4251-98F7-1D21D04DAB42}"/>
                </a:ext>
              </a:extLst>
            </p:cNvPr>
            <p:cNvSpPr/>
            <p:nvPr/>
          </p:nvSpPr>
          <p:spPr>
            <a:xfrm>
              <a:off x="977113" y="2524436"/>
              <a:ext cx="2212592" cy="3605989"/>
            </a:xfrm>
            <a:prstGeom prst="roundRect">
              <a:avLst>
                <a:gd name="adj" fmla="val 4305"/>
              </a:avLst>
            </a:prstGeom>
            <a:solidFill>
              <a:srgbClr val="FFFFFF"/>
            </a:solidFill>
            <a:ln w="12700">
              <a:miter lim="400000"/>
            </a:ln>
            <a:effectLst>
              <a:outerShdw blurRad="203200" dist="25400" dir="5400000" rotWithShape="0">
                <a:srgbClr val="8D9098">
                  <a:alpha val="41000"/>
                </a:srgbClr>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nvGrpSpPr>
            <p:cNvPr id="6" name="Group">
              <a:extLst>
                <a:ext uri="{FF2B5EF4-FFF2-40B4-BE49-F238E27FC236}">
                  <a16:creationId xmlns:a16="http://schemas.microsoft.com/office/drawing/2014/main" id="{1EF104BA-E8AD-487A-BF3B-45EFF82713E4}"/>
                </a:ext>
              </a:extLst>
            </p:cNvPr>
            <p:cNvGrpSpPr/>
            <p:nvPr/>
          </p:nvGrpSpPr>
          <p:grpSpPr>
            <a:xfrm>
              <a:off x="1926131" y="3408502"/>
              <a:ext cx="326975" cy="381880"/>
              <a:chOff x="-2" y="-2"/>
              <a:chExt cx="653947" cy="763756"/>
            </a:xfrm>
            <a:solidFill>
              <a:schemeClr val="accent5"/>
            </a:solidFill>
          </p:grpSpPr>
          <p:sp>
            <p:nvSpPr>
              <p:cNvPr id="7" name="Circle">
                <a:extLst>
                  <a:ext uri="{FF2B5EF4-FFF2-40B4-BE49-F238E27FC236}">
                    <a16:creationId xmlns:a16="http://schemas.microsoft.com/office/drawing/2014/main" id="{12CFB2E5-E3BF-44A7-84BE-747D207BBFF0}"/>
                  </a:ext>
                </a:extLst>
              </p:cNvPr>
              <p:cNvSpPr/>
              <p:nvPr/>
            </p:nvSpPr>
            <p:spPr>
              <a:xfrm>
                <a:off x="-2" y="-2"/>
                <a:ext cx="653947" cy="763756"/>
              </a:xfrm>
              <a:prstGeom prst="ellipse">
                <a:avLst/>
              </a:prstGeom>
              <a:solidFill>
                <a:schemeClr val="accent4"/>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8" name="1">
                <a:extLst>
                  <a:ext uri="{FF2B5EF4-FFF2-40B4-BE49-F238E27FC236}">
                    <a16:creationId xmlns:a16="http://schemas.microsoft.com/office/drawing/2014/main" id="{BD01162F-D57B-4707-A104-8723568028A0}"/>
                  </a:ext>
                </a:extLst>
              </p:cNvPr>
              <p:cNvSpPr txBox="1"/>
              <p:nvPr/>
            </p:nvSpPr>
            <p:spPr>
              <a:xfrm>
                <a:off x="122998" y="2024"/>
                <a:ext cx="530945" cy="65767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000">
                    <a:solidFill>
                      <a:srgbClr val="FFFFFF"/>
                    </a:solidFill>
                    <a:latin typeface="OpenSans-Bold"/>
                    <a:ea typeface="OpenSans-Bold"/>
                    <a:cs typeface="OpenSans-Bold"/>
                    <a:sym typeface="OpenSans-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srgbClr val="FFFFFF"/>
                    </a:solidFill>
                    <a:effectLst/>
                    <a:uLnTx/>
                    <a:uFillTx/>
                    <a:latin typeface="Georgia Pro Cond" panose="02040506050405020303" pitchFamily="18" charset="0"/>
                    <a:sym typeface="OpenSans-Bold"/>
                  </a:rPr>
                  <a:t>1</a:t>
                </a:r>
              </a:p>
            </p:txBody>
          </p:sp>
        </p:grpSp>
        <p:sp>
          <p:nvSpPr>
            <p:cNvPr id="11" name="Lorem Ipsum is simply dummy text of the printing and typesetting industry. Lorem Ipsum has been the industry's standard dummy text ever since the 1500s, when an unknown printer took a galley of type and scrambled it to make a type specimen centuries, but also the leap into electronic unchanged. It was popularised in the 1960s">
              <a:extLst>
                <a:ext uri="{FF2B5EF4-FFF2-40B4-BE49-F238E27FC236}">
                  <a16:creationId xmlns:a16="http://schemas.microsoft.com/office/drawing/2014/main" id="{980DB60B-8E7C-4903-9825-13BF7C5CBF45}"/>
                </a:ext>
              </a:extLst>
            </p:cNvPr>
            <p:cNvSpPr txBox="1"/>
            <p:nvPr/>
          </p:nvSpPr>
          <p:spPr>
            <a:xfrm>
              <a:off x="1061095" y="4327430"/>
              <a:ext cx="2044627" cy="75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defTabSz="457200">
                <a:defRPr sz="1400" b="0">
                  <a:solidFill>
                    <a:srgbClr val="8D9098"/>
                  </a:solidFill>
                  <a:latin typeface="Open Sans"/>
                  <a:ea typeface="Open Sans"/>
                  <a:cs typeface="Open Sans"/>
                  <a:sym typeface="Open San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Open Sans"/>
                  <a:sym typeface="Open Sans"/>
                </a:rPr>
                <a:t>Project Co-ordination and Management </a:t>
              </a:r>
              <a:endParaRPr kumimoji="0"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Open Sans"/>
                <a:sym typeface="Open Sans"/>
              </a:endParaRPr>
            </a:p>
          </p:txBody>
        </p:sp>
        <p:grpSp>
          <p:nvGrpSpPr>
            <p:cNvPr id="27" name="Group">
              <a:extLst>
                <a:ext uri="{FF2B5EF4-FFF2-40B4-BE49-F238E27FC236}">
                  <a16:creationId xmlns:a16="http://schemas.microsoft.com/office/drawing/2014/main" id="{28BB1A6A-ECD9-4835-9BAB-1A07131E9505}"/>
                </a:ext>
              </a:extLst>
            </p:cNvPr>
            <p:cNvGrpSpPr/>
            <p:nvPr/>
          </p:nvGrpSpPr>
          <p:grpSpPr>
            <a:xfrm>
              <a:off x="1060403" y="2603305"/>
              <a:ext cx="2046013" cy="635001"/>
              <a:chOff x="0" y="0"/>
              <a:chExt cx="4092024" cy="1270000"/>
            </a:xfrm>
            <a:solidFill>
              <a:schemeClr val="accent2"/>
            </a:solidFill>
          </p:grpSpPr>
          <p:sp>
            <p:nvSpPr>
              <p:cNvPr id="28" name="Rounded Rectangle">
                <a:extLst>
                  <a:ext uri="{FF2B5EF4-FFF2-40B4-BE49-F238E27FC236}">
                    <a16:creationId xmlns:a16="http://schemas.microsoft.com/office/drawing/2014/main" id="{5975E2B8-C9E7-4F31-9126-B671731CBAA7}"/>
                  </a:ext>
                </a:extLst>
              </p:cNvPr>
              <p:cNvSpPr/>
              <p:nvPr/>
            </p:nvSpPr>
            <p:spPr>
              <a:xfrm>
                <a:off x="0" y="0"/>
                <a:ext cx="4092024" cy="1270000"/>
              </a:xfrm>
              <a:prstGeom prst="roundRect">
                <a:avLst>
                  <a:gd name="adj" fmla="val 9260"/>
                </a:avLst>
              </a:prstGeom>
              <a:grp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29" name="First name Second Name">
                <a:extLst>
                  <a:ext uri="{FF2B5EF4-FFF2-40B4-BE49-F238E27FC236}">
                    <a16:creationId xmlns:a16="http://schemas.microsoft.com/office/drawing/2014/main" id="{48F4E90B-1E33-44F0-A9B9-CCBA834E56CE}"/>
                  </a:ext>
                </a:extLst>
              </p:cNvPr>
              <p:cNvSpPr txBox="1"/>
              <p:nvPr/>
            </p:nvSpPr>
            <p:spPr>
              <a:xfrm>
                <a:off x="73226" y="199513"/>
                <a:ext cx="3945572" cy="87097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000">
                    <a:solidFill>
                      <a:srgbClr val="FFFFFF"/>
                    </a:solidFill>
                    <a:latin typeface="OpenSans-Bold"/>
                    <a:ea typeface="OpenSans-Bold"/>
                    <a:cs typeface="OpenSans-Bold"/>
                    <a:sym typeface="OpenSans-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sym typeface="OpenSans-Bold"/>
                  </a:rPr>
                  <a:t>Subcomponent 5.1</a:t>
                </a:r>
                <a:endParaRPr kumimoji="0" sz="2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sym typeface="OpenSans-Bold"/>
                </a:endParaRPr>
              </a:p>
            </p:txBody>
          </p:sp>
        </p:grpSp>
      </p:grpSp>
      <p:grpSp>
        <p:nvGrpSpPr>
          <p:cNvPr id="2" name="Group 1">
            <a:extLst>
              <a:ext uri="{FF2B5EF4-FFF2-40B4-BE49-F238E27FC236}">
                <a16:creationId xmlns:a16="http://schemas.microsoft.com/office/drawing/2014/main" id="{DE7DC939-E109-49D1-8F51-4DE4CD62DCB3}"/>
              </a:ext>
            </a:extLst>
          </p:cNvPr>
          <p:cNvGrpSpPr/>
          <p:nvPr/>
        </p:nvGrpSpPr>
        <p:grpSpPr>
          <a:xfrm>
            <a:off x="4694808" y="2465003"/>
            <a:ext cx="2955672" cy="3488756"/>
            <a:chOff x="3658892" y="2143671"/>
            <a:chExt cx="2212592" cy="3986754"/>
          </a:xfrm>
        </p:grpSpPr>
        <p:sp>
          <p:nvSpPr>
            <p:cNvPr id="4" name="Line">
              <a:extLst>
                <a:ext uri="{FF2B5EF4-FFF2-40B4-BE49-F238E27FC236}">
                  <a16:creationId xmlns:a16="http://schemas.microsoft.com/office/drawing/2014/main" id="{181755DA-E8BA-4F9B-94F6-9788C253D3D2}"/>
                </a:ext>
              </a:extLst>
            </p:cNvPr>
            <p:cNvSpPr/>
            <p:nvPr/>
          </p:nvSpPr>
          <p:spPr>
            <a:xfrm>
              <a:off x="4764635" y="2143671"/>
              <a:ext cx="0" cy="544574"/>
            </a:xfrm>
            <a:prstGeom prst="line">
              <a:avLst/>
            </a:prstGeom>
            <a:ln w="25400">
              <a:solidFill>
                <a:srgbClr val="CACCCF"/>
              </a:solidFill>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3" name="Rounded Rectangle">
              <a:extLst>
                <a:ext uri="{FF2B5EF4-FFF2-40B4-BE49-F238E27FC236}">
                  <a16:creationId xmlns:a16="http://schemas.microsoft.com/office/drawing/2014/main" id="{20508B44-ED81-4D56-8073-57F5CB2E328C}"/>
                </a:ext>
              </a:extLst>
            </p:cNvPr>
            <p:cNvSpPr/>
            <p:nvPr/>
          </p:nvSpPr>
          <p:spPr>
            <a:xfrm>
              <a:off x="3658892" y="2524436"/>
              <a:ext cx="2212592" cy="3605989"/>
            </a:xfrm>
            <a:prstGeom prst="roundRect">
              <a:avLst>
                <a:gd name="adj" fmla="val 4305"/>
              </a:avLst>
            </a:prstGeom>
            <a:solidFill>
              <a:srgbClr val="FFFFFF"/>
            </a:solidFill>
            <a:ln w="12700">
              <a:miter lim="400000"/>
            </a:ln>
            <a:effectLst>
              <a:outerShdw blurRad="203200" dist="25400" dir="5400000" rotWithShape="0">
                <a:srgbClr val="8D9098">
                  <a:alpha val="41000"/>
                </a:srgbClr>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nvGrpSpPr>
            <p:cNvPr id="14" name="Group">
              <a:extLst>
                <a:ext uri="{FF2B5EF4-FFF2-40B4-BE49-F238E27FC236}">
                  <a16:creationId xmlns:a16="http://schemas.microsoft.com/office/drawing/2014/main" id="{23120879-0D43-4901-808F-688B9CDF5143}"/>
                </a:ext>
              </a:extLst>
            </p:cNvPr>
            <p:cNvGrpSpPr/>
            <p:nvPr/>
          </p:nvGrpSpPr>
          <p:grpSpPr>
            <a:xfrm>
              <a:off x="4607911" y="3340518"/>
              <a:ext cx="313952" cy="381937"/>
              <a:chOff x="0" y="-135970"/>
              <a:chExt cx="627901" cy="763871"/>
            </a:xfrm>
            <a:solidFill>
              <a:schemeClr val="accent5"/>
            </a:solidFill>
          </p:grpSpPr>
          <p:sp>
            <p:nvSpPr>
              <p:cNvPr id="15" name="Circle">
                <a:extLst>
                  <a:ext uri="{FF2B5EF4-FFF2-40B4-BE49-F238E27FC236}">
                    <a16:creationId xmlns:a16="http://schemas.microsoft.com/office/drawing/2014/main" id="{5631C1D0-7242-48AC-87D9-F49FCEEBBAB6}"/>
                  </a:ext>
                </a:extLst>
              </p:cNvPr>
              <p:cNvSpPr/>
              <p:nvPr/>
            </p:nvSpPr>
            <p:spPr>
              <a:xfrm>
                <a:off x="0" y="0"/>
                <a:ext cx="627901" cy="627901"/>
              </a:xfrm>
              <a:prstGeom prst="ellipse">
                <a:avLst/>
              </a:prstGeom>
              <a:solidFill>
                <a:schemeClr val="accent4"/>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16" name="2">
                <a:extLst>
                  <a:ext uri="{FF2B5EF4-FFF2-40B4-BE49-F238E27FC236}">
                    <a16:creationId xmlns:a16="http://schemas.microsoft.com/office/drawing/2014/main" id="{CC8A5ABE-1401-4BFA-8D7D-42C67B613824}"/>
                  </a:ext>
                </a:extLst>
              </p:cNvPr>
              <p:cNvSpPr txBox="1"/>
              <p:nvPr/>
            </p:nvSpPr>
            <p:spPr>
              <a:xfrm>
                <a:off x="122999" y="-135970"/>
                <a:ext cx="396241" cy="6506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000">
                    <a:solidFill>
                      <a:srgbClr val="FFFFFF"/>
                    </a:solidFill>
                    <a:latin typeface="OpenSans-Bold"/>
                    <a:ea typeface="OpenSans-Bold"/>
                    <a:cs typeface="OpenSans-Bold"/>
                    <a:sym typeface="OpenSans-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srgbClr val="FFFFFF"/>
                    </a:solidFill>
                    <a:effectLst/>
                    <a:uLnTx/>
                    <a:uFillTx/>
                    <a:latin typeface="Georgia Pro Cond" panose="02040506050405020303" pitchFamily="18" charset="0"/>
                    <a:sym typeface="OpenSans-Bold"/>
                  </a:rPr>
                  <a:t>2</a:t>
                </a:r>
              </a:p>
            </p:txBody>
          </p:sp>
        </p:grpSp>
        <p:sp>
          <p:nvSpPr>
            <p:cNvPr id="19" name="Lorem Ipsum is simply dummy text of the printing and typesetting industry. Lorem Ipsum has been the industry's standard dummy text ever since the 1500s, when an unknown printer took a galley of type and scrambled it to make a type specimen centuries, but also the leap into electronic unchanged. It was popularised in the 1960s">
              <a:extLst>
                <a:ext uri="{FF2B5EF4-FFF2-40B4-BE49-F238E27FC236}">
                  <a16:creationId xmlns:a16="http://schemas.microsoft.com/office/drawing/2014/main" id="{076351D6-CD00-40FC-9A34-9DAA2453B1B9}"/>
                </a:ext>
              </a:extLst>
            </p:cNvPr>
            <p:cNvSpPr txBox="1"/>
            <p:nvPr/>
          </p:nvSpPr>
          <p:spPr>
            <a:xfrm>
              <a:off x="3744273" y="4278323"/>
              <a:ext cx="2044627" cy="10990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defTabSz="457200">
                <a:defRPr sz="1400" b="0">
                  <a:solidFill>
                    <a:srgbClr val="8D9098"/>
                  </a:solidFill>
                  <a:latin typeface="Open Sans"/>
                  <a:ea typeface="Open Sans"/>
                  <a:cs typeface="Open Sans"/>
                  <a:sym typeface="Open San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Open Sans"/>
                  <a:sym typeface="Open Sans"/>
                </a:rPr>
                <a:t>Project Monitoring, Evaluation and Learning </a:t>
              </a:r>
              <a:endParaRPr kumimoji="0"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Open Sans"/>
                <a:sym typeface="Open Sans"/>
              </a:endParaRPr>
            </a:p>
          </p:txBody>
        </p:sp>
        <p:grpSp>
          <p:nvGrpSpPr>
            <p:cNvPr id="47" name="Group">
              <a:extLst>
                <a:ext uri="{FF2B5EF4-FFF2-40B4-BE49-F238E27FC236}">
                  <a16:creationId xmlns:a16="http://schemas.microsoft.com/office/drawing/2014/main" id="{629FE8BE-0796-4132-A4EC-923A2404F62E}"/>
                </a:ext>
              </a:extLst>
            </p:cNvPr>
            <p:cNvGrpSpPr/>
            <p:nvPr/>
          </p:nvGrpSpPr>
          <p:grpSpPr>
            <a:xfrm>
              <a:off x="3735556" y="2603305"/>
              <a:ext cx="2046013" cy="635001"/>
              <a:chOff x="0" y="0"/>
              <a:chExt cx="4092024" cy="1270000"/>
            </a:xfrm>
            <a:solidFill>
              <a:schemeClr val="accent2"/>
            </a:solidFill>
          </p:grpSpPr>
          <p:sp>
            <p:nvSpPr>
              <p:cNvPr id="48" name="Rounded Rectangle">
                <a:extLst>
                  <a:ext uri="{FF2B5EF4-FFF2-40B4-BE49-F238E27FC236}">
                    <a16:creationId xmlns:a16="http://schemas.microsoft.com/office/drawing/2014/main" id="{E8FD20CC-04AE-43E2-B311-46BB3EEF7F9E}"/>
                  </a:ext>
                </a:extLst>
              </p:cNvPr>
              <p:cNvSpPr/>
              <p:nvPr/>
            </p:nvSpPr>
            <p:spPr>
              <a:xfrm>
                <a:off x="0" y="0"/>
                <a:ext cx="4092024" cy="1270000"/>
              </a:xfrm>
              <a:prstGeom prst="roundRect">
                <a:avLst>
                  <a:gd name="adj" fmla="val 9260"/>
                </a:avLst>
              </a:prstGeom>
              <a:grp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49" name="First name Second Name">
                <a:extLst>
                  <a:ext uri="{FF2B5EF4-FFF2-40B4-BE49-F238E27FC236}">
                    <a16:creationId xmlns:a16="http://schemas.microsoft.com/office/drawing/2014/main" id="{5C88B8E2-8AF0-4E75-AC98-F17A2B18C206}"/>
                  </a:ext>
                </a:extLst>
              </p:cNvPr>
              <p:cNvSpPr txBox="1"/>
              <p:nvPr/>
            </p:nvSpPr>
            <p:spPr>
              <a:xfrm>
                <a:off x="73227" y="204160"/>
                <a:ext cx="3945571" cy="861687"/>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000">
                    <a:solidFill>
                      <a:srgbClr val="FFFFFF"/>
                    </a:solidFill>
                    <a:latin typeface="OpenSans-Bold"/>
                    <a:ea typeface="OpenSans-Bold"/>
                    <a:cs typeface="OpenSans-Bold"/>
                    <a:sym typeface="OpenSans-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Verdana" panose="020B0604030504040204" pitchFamily="34" charset="0"/>
                    <a:sym typeface="OpenSans-Bold"/>
                  </a:rPr>
                  <a:t>Subcomponent 5.2</a:t>
                </a:r>
                <a:endParaRPr kumimoji="0" lang="en-US" sz="2200" b="1" i="0" u="none" strike="noStrike" kern="1200" cap="none" spc="0" normalizeH="0" baseline="0" noProof="0" dirty="0">
                  <a:ln>
                    <a:noFill/>
                  </a:ln>
                  <a:solidFill>
                    <a:prstClr val="white"/>
                  </a:solidFill>
                  <a:effectLst/>
                  <a:uLnTx/>
                  <a:uFillTx/>
                  <a:latin typeface="Georgia" panose="02040502050405020303" pitchFamily="18" charset="0"/>
                  <a:sym typeface="OpenSans-Bold"/>
                </a:endParaRPr>
              </a:p>
            </p:txBody>
          </p:sp>
        </p:grpSp>
      </p:grpSp>
      <p:grpSp>
        <p:nvGrpSpPr>
          <p:cNvPr id="10" name="Group 9">
            <a:extLst>
              <a:ext uri="{FF2B5EF4-FFF2-40B4-BE49-F238E27FC236}">
                <a16:creationId xmlns:a16="http://schemas.microsoft.com/office/drawing/2014/main" id="{AE06F1F8-D12B-41BE-AE1C-FC9C0478DEC2}"/>
              </a:ext>
            </a:extLst>
          </p:cNvPr>
          <p:cNvGrpSpPr/>
          <p:nvPr/>
        </p:nvGrpSpPr>
        <p:grpSpPr>
          <a:xfrm>
            <a:off x="7936446" y="2750576"/>
            <a:ext cx="3137954" cy="3203184"/>
            <a:chOff x="9002295" y="2524436"/>
            <a:chExt cx="2212592" cy="3605989"/>
          </a:xfrm>
        </p:grpSpPr>
        <p:sp>
          <p:nvSpPr>
            <p:cNvPr id="39" name="Rounded Rectangle">
              <a:extLst>
                <a:ext uri="{FF2B5EF4-FFF2-40B4-BE49-F238E27FC236}">
                  <a16:creationId xmlns:a16="http://schemas.microsoft.com/office/drawing/2014/main" id="{BE614AF1-82FB-4D0E-B6FF-6CB803D8FE70}"/>
                </a:ext>
              </a:extLst>
            </p:cNvPr>
            <p:cNvSpPr/>
            <p:nvPr/>
          </p:nvSpPr>
          <p:spPr>
            <a:xfrm>
              <a:off x="9002295" y="2524436"/>
              <a:ext cx="2212592" cy="3605989"/>
            </a:xfrm>
            <a:prstGeom prst="roundRect">
              <a:avLst>
                <a:gd name="adj" fmla="val 4305"/>
              </a:avLst>
            </a:prstGeom>
            <a:solidFill>
              <a:srgbClr val="FFFFFF"/>
            </a:solidFill>
            <a:ln w="12700">
              <a:miter lim="400000"/>
            </a:ln>
            <a:effectLst>
              <a:outerShdw blurRad="203200" dist="25400" dir="5400000" rotWithShape="0">
                <a:srgbClr val="8D9098">
                  <a:alpha val="41000"/>
                </a:srgbClr>
              </a:outerShdw>
            </a:effectLst>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grpSp>
          <p:nvGrpSpPr>
            <p:cNvPr id="40" name="Group">
              <a:extLst>
                <a:ext uri="{FF2B5EF4-FFF2-40B4-BE49-F238E27FC236}">
                  <a16:creationId xmlns:a16="http://schemas.microsoft.com/office/drawing/2014/main" id="{9AF52B6C-696F-4968-86E3-FE1C80B50C02}"/>
                </a:ext>
              </a:extLst>
            </p:cNvPr>
            <p:cNvGrpSpPr/>
            <p:nvPr/>
          </p:nvGrpSpPr>
          <p:grpSpPr>
            <a:xfrm>
              <a:off x="9951314" y="3398882"/>
              <a:ext cx="313952" cy="323573"/>
              <a:chOff x="0" y="-19241"/>
              <a:chExt cx="627901" cy="647142"/>
            </a:xfrm>
            <a:solidFill>
              <a:schemeClr val="accent5"/>
            </a:solidFill>
          </p:grpSpPr>
          <p:sp>
            <p:nvSpPr>
              <p:cNvPr id="41" name="Circle">
                <a:extLst>
                  <a:ext uri="{FF2B5EF4-FFF2-40B4-BE49-F238E27FC236}">
                    <a16:creationId xmlns:a16="http://schemas.microsoft.com/office/drawing/2014/main" id="{7A80380D-A19D-4A4D-BB21-9B65B22960E0}"/>
                  </a:ext>
                </a:extLst>
              </p:cNvPr>
              <p:cNvSpPr/>
              <p:nvPr/>
            </p:nvSpPr>
            <p:spPr>
              <a:xfrm>
                <a:off x="0" y="0"/>
                <a:ext cx="627901" cy="627901"/>
              </a:xfrm>
              <a:prstGeom prst="ellipse">
                <a:avLst/>
              </a:prstGeom>
              <a:solidFill>
                <a:schemeClr val="accent4"/>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42" name="4">
                <a:extLst>
                  <a:ext uri="{FF2B5EF4-FFF2-40B4-BE49-F238E27FC236}">
                    <a16:creationId xmlns:a16="http://schemas.microsoft.com/office/drawing/2014/main" id="{4FCC8D5E-A069-4FD6-8023-78C3083743E2}"/>
                  </a:ext>
                </a:extLst>
              </p:cNvPr>
              <p:cNvSpPr txBox="1"/>
              <p:nvPr/>
            </p:nvSpPr>
            <p:spPr>
              <a:xfrm>
                <a:off x="123000" y="-19241"/>
                <a:ext cx="381902" cy="64098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000">
                    <a:solidFill>
                      <a:srgbClr val="FFFFFF"/>
                    </a:solidFill>
                    <a:latin typeface="OpenSans-Bold"/>
                    <a:ea typeface="OpenSans-Bold"/>
                    <a:cs typeface="OpenSans-Bold"/>
                    <a:sym typeface="OpenSans-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Georgia Pro Cond" panose="02040506050405020303" pitchFamily="18" charset="0"/>
                    <a:sym typeface="OpenSans-Bold"/>
                  </a:rPr>
                  <a:t>3</a:t>
                </a:r>
                <a:endParaRPr kumimoji="0" sz="1600" b="1" i="0" u="none" strike="noStrike" kern="1200" cap="none" spc="0" normalizeH="0" baseline="0" noProof="0" dirty="0">
                  <a:ln>
                    <a:noFill/>
                  </a:ln>
                  <a:solidFill>
                    <a:srgbClr val="FFFFFF"/>
                  </a:solidFill>
                  <a:effectLst/>
                  <a:uLnTx/>
                  <a:uFillTx/>
                  <a:latin typeface="Georgia Pro Cond" panose="02040506050405020303" pitchFamily="18" charset="0"/>
                  <a:sym typeface="OpenSans-Bold"/>
                </a:endParaRPr>
              </a:p>
            </p:txBody>
          </p:sp>
        </p:grpSp>
        <p:sp>
          <p:nvSpPr>
            <p:cNvPr id="45" name="Lorem Ipsum is simply dummy text of the printing and typesetting industry. Lorem Ipsum has been the industry's standard dummy text ever since the 1500s, when an unknown printer took a galley of type and scrambled it to make a type specimen centuries, but also the leap into electronic unchanged. It was popularised in the 1960s">
              <a:extLst>
                <a:ext uri="{FF2B5EF4-FFF2-40B4-BE49-F238E27FC236}">
                  <a16:creationId xmlns:a16="http://schemas.microsoft.com/office/drawing/2014/main" id="{061D67D1-19DE-4A11-9E45-8CC0FA035F4C}"/>
                </a:ext>
              </a:extLst>
            </p:cNvPr>
            <p:cNvSpPr txBox="1"/>
            <p:nvPr/>
          </p:nvSpPr>
          <p:spPr>
            <a:xfrm>
              <a:off x="9110964" y="4263213"/>
              <a:ext cx="2044627" cy="1775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defTabSz="457200">
                <a:defRPr sz="1400" b="0">
                  <a:solidFill>
                    <a:srgbClr val="8D9098"/>
                  </a:solidFill>
                  <a:latin typeface="Open Sans"/>
                  <a:ea typeface="Open Sans"/>
                  <a:cs typeface="Open Sans"/>
                  <a:sym typeface="Open San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Open Sans"/>
                  <a:sym typeface="Open Sans"/>
                </a:rPr>
                <a:t>Strengthening the Environment, Social, Safety and Health (ESSH) Risk Management system </a:t>
              </a:r>
              <a:endParaRPr kumimoji="0" sz="2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Open Sans"/>
                <a:sym typeface="Open Sans"/>
              </a:endParaRPr>
            </a:p>
          </p:txBody>
        </p:sp>
        <p:grpSp>
          <p:nvGrpSpPr>
            <p:cNvPr id="55" name="Group">
              <a:extLst>
                <a:ext uri="{FF2B5EF4-FFF2-40B4-BE49-F238E27FC236}">
                  <a16:creationId xmlns:a16="http://schemas.microsoft.com/office/drawing/2014/main" id="{C0F03D97-D75F-44A1-8716-E19FF845F4B1}"/>
                </a:ext>
              </a:extLst>
            </p:cNvPr>
            <p:cNvGrpSpPr/>
            <p:nvPr/>
          </p:nvGrpSpPr>
          <p:grpSpPr>
            <a:xfrm>
              <a:off x="9085862" y="2603305"/>
              <a:ext cx="2046013" cy="635001"/>
              <a:chOff x="0" y="0"/>
              <a:chExt cx="4092024" cy="1270000"/>
            </a:xfrm>
            <a:solidFill>
              <a:schemeClr val="accent2"/>
            </a:solidFill>
          </p:grpSpPr>
          <p:sp>
            <p:nvSpPr>
              <p:cNvPr id="56" name="Rounded Rectangle">
                <a:extLst>
                  <a:ext uri="{FF2B5EF4-FFF2-40B4-BE49-F238E27FC236}">
                    <a16:creationId xmlns:a16="http://schemas.microsoft.com/office/drawing/2014/main" id="{739942B1-F409-445F-962B-CF89D3999F53}"/>
                  </a:ext>
                </a:extLst>
              </p:cNvPr>
              <p:cNvSpPr/>
              <p:nvPr/>
            </p:nvSpPr>
            <p:spPr>
              <a:xfrm>
                <a:off x="0" y="0"/>
                <a:ext cx="4092024" cy="1270000"/>
              </a:xfrm>
              <a:prstGeom prst="roundRect">
                <a:avLst>
                  <a:gd name="adj" fmla="val 9260"/>
                </a:avLst>
              </a:prstGeom>
              <a:grp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1200" b="0" i="0" u="none" strike="noStrike" kern="1200" cap="none" spc="0" normalizeH="0" baseline="0" noProof="0">
                  <a:ln>
                    <a:noFill/>
                  </a:ln>
                  <a:solidFill>
                    <a:srgbClr val="FFFFFF"/>
                  </a:solidFill>
                  <a:effectLst/>
                  <a:uLnTx/>
                  <a:uFillTx/>
                  <a:latin typeface="Calibri" panose="020F0502020204030204"/>
                  <a:ea typeface="+mn-ea"/>
                  <a:cs typeface="+mn-cs"/>
                  <a:sym typeface="Helvetica Neue Medium"/>
                </a:endParaRPr>
              </a:p>
            </p:txBody>
          </p:sp>
          <p:sp>
            <p:nvSpPr>
              <p:cNvPr id="57" name="First name Second Name">
                <a:extLst>
                  <a:ext uri="{FF2B5EF4-FFF2-40B4-BE49-F238E27FC236}">
                    <a16:creationId xmlns:a16="http://schemas.microsoft.com/office/drawing/2014/main" id="{C06DC748-E51A-42D6-AB1B-262370788766}"/>
                  </a:ext>
                </a:extLst>
              </p:cNvPr>
              <p:cNvSpPr txBox="1"/>
              <p:nvPr/>
            </p:nvSpPr>
            <p:spPr>
              <a:xfrm>
                <a:off x="73227" y="210563"/>
                <a:ext cx="3945571" cy="84887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numCol="1" anchor="ctr">
                <a:spAutoFit/>
              </a:bodyPr>
              <a:lstStyle>
                <a:lvl1pPr>
                  <a:defRPr sz="2000">
                    <a:solidFill>
                      <a:srgbClr val="FFFFFF"/>
                    </a:solidFill>
                    <a:latin typeface="OpenSans-Bold"/>
                    <a:ea typeface="OpenSans-Bold"/>
                    <a:cs typeface="OpenSans-Bold"/>
                    <a:sym typeface="OpenSans-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sym typeface="OpenSans-Bold"/>
                  </a:rPr>
                  <a:t>Sub-component 5.3</a:t>
                </a:r>
              </a:p>
            </p:txBody>
          </p:sp>
        </p:grpSp>
      </p:grpSp>
      <p:sp>
        <p:nvSpPr>
          <p:cNvPr id="60" name="TextBox 59">
            <a:extLst>
              <a:ext uri="{FF2B5EF4-FFF2-40B4-BE49-F238E27FC236}">
                <a16:creationId xmlns:a16="http://schemas.microsoft.com/office/drawing/2014/main" id="{F87AEEC6-6E40-4D3A-A047-694923D4D28D}"/>
              </a:ext>
            </a:extLst>
          </p:cNvPr>
          <p:cNvSpPr txBox="1"/>
          <p:nvPr/>
        </p:nvSpPr>
        <p:spPr>
          <a:xfrm>
            <a:off x="487181" y="-60819"/>
            <a:ext cx="1111504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mn-cs"/>
              </a:rPr>
              <a:t>5.0 Project Coordination, Management, Monitoring, Evaluation and Learning </a:t>
            </a:r>
          </a:p>
        </p:txBody>
      </p:sp>
      <p:sp>
        <p:nvSpPr>
          <p:cNvPr id="36" name="TextBox 35">
            <a:extLst>
              <a:ext uri="{FF2B5EF4-FFF2-40B4-BE49-F238E27FC236}">
                <a16:creationId xmlns:a16="http://schemas.microsoft.com/office/drawing/2014/main" id="{2A9E4C73-A48D-4C71-B78C-BCF382BFA8FA}"/>
              </a:ext>
            </a:extLst>
          </p:cNvPr>
          <p:cNvSpPr txBox="1"/>
          <p:nvPr/>
        </p:nvSpPr>
        <p:spPr>
          <a:xfrm>
            <a:off x="802641" y="924155"/>
            <a:ext cx="10799580" cy="400110"/>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This component will support the management, monitoring, and evaluation of the project</a:t>
            </a:r>
            <a:endParaRPr kumimoji="0" lang="en-US" sz="2000" b="1" i="0" u="none" strike="noStrike" kern="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37049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D7B734-8988-455F-AC0B-9F10160A0A7F}"/>
              </a:ext>
            </a:extLst>
          </p:cNvPr>
          <p:cNvGraphicFramePr>
            <a:graphicFrameLocks noGrp="1"/>
          </p:cNvGraphicFramePr>
          <p:nvPr>
            <p:ph idx="1"/>
            <p:extLst>
              <p:ext uri="{D42A27DB-BD31-4B8C-83A1-F6EECF244321}">
                <p14:modId xmlns:p14="http://schemas.microsoft.com/office/powerpoint/2010/main" val="1084801497"/>
              </p:ext>
            </p:extLst>
          </p:nvPr>
        </p:nvGraphicFramePr>
        <p:xfrm>
          <a:off x="213360" y="53073"/>
          <a:ext cx="11684000" cy="6731447"/>
        </p:xfrm>
        <a:graphic>
          <a:graphicData uri="http://schemas.openxmlformats.org/drawingml/2006/table">
            <a:tbl>
              <a:tblPr/>
              <a:tblGrid>
                <a:gridCol w="7157619">
                  <a:extLst>
                    <a:ext uri="{9D8B030D-6E8A-4147-A177-3AD203B41FA5}">
                      <a16:colId xmlns:a16="http://schemas.microsoft.com/office/drawing/2014/main" val="786734890"/>
                    </a:ext>
                  </a:extLst>
                </a:gridCol>
                <a:gridCol w="4526381">
                  <a:extLst>
                    <a:ext uri="{9D8B030D-6E8A-4147-A177-3AD203B41FA5}">
                      <a16:colId xmlns:a16="http://schemas.microsoft.com/office/drawing/2014/main" val="4233845051"/>
                    </a:ext>
                  </a:extLst>
                </a:gridCol>
              </a:tblGrid>
              <a:tr h="1018546">
                <a:tc>
                  <a:txBody>
                    <a:bodyPr/>
                    <a:lstStyle/>
                    <a:p>
                      <a:pPr marL="347345" indent="-347345">
                        <a:lnSpc>
                          <a:spcPct val="107000"/>
                        </a:lnSpc>
                        <a:spcAft>
                          <a:spcPts val="800"/>
                        </a:spcAft>
                      </a:pPr>
                      <a:r>
                        <a:rPr lang="en-US" sz="2000" b="1"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Project Title </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nSpc>
                          <a:spcPct val="107000"/>
                        </a:lnSpc>
                        <a:spcAft>
                          <a:spcPts val="800"/>
                        </a:spcAft>
                      </a:pPr>
                      <a:r>
                        <a:rPr lang="en-US" sz="2000" b="1"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The Uganda Climate Smart Agricultural Transformation Project (UCSATP)</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749609794"/>
                  </a:ext>
                </a:extLst>
              </a:tr>
              <a:tr h="388567">
                <a:tc>
                  <a:txBody>
                    <a:bodyPr/>
                    <a:lstStyle/>
                    <a:p>
                      <a:pPr algn="just">
                        <a:lnSpc>
                          <a:spcPct val="106000"/>
                        </a:lnSpc>
                        <a:spcAft>
                          <a:spcPts val="800"/>
                        </a:spcAft>
                      </a:pPr>
                      <a:r>
                        <a:rPr lang="en-IN"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Project ID</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P173296</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579072"/>
                  </a:ext>
                </a:extLst>
              </a:tr>
              <a:tr h="388567">
                <a:tc>
                  <a:txBody>
                    <a:bodyPr/>
                    <a:lstStyle/>
                    <a:p>
                      <a:pPr algn="just">
                        <a:lnSpc>
                          <a:spcPct val="106000"/>
                        </a:lnSpc>
                        <a:spcAft>
                          <a:spcPts val="800"/>
                        </a:spcAft>
                      </a:pPr>
                      <a:r>
                        <a:rPr lang="en-ZA"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Total Financing</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USD 354.7 million</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957238"/>
                  </a:ext>
                </a:extLst>
              </a:tr>
              <a:tr h="388567">
                <a:tc>
                  <a:txBody>
                    <a:bodyPr/>
                    <a:lstStyle/>
                    <a:p>
                      <a:pPr algn="just">
                        <a:lnSpc>
                          <a:spcPct val="106000"/>
                        </a:lnSpc>
                        <a:spcAft>
                          <a:spcPts val="800"/>
                        </a:spcAft>
                      </a:pPr>
                      <a:r>
                        <a:rPr lang="en-ZA"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Project Total External Funding</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USD 350 Million</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799507"/>
                  </a:ext>
                </a:extLst>
              </a:tr>
              <a:tr h="388567">
                <a:tc>
                  <a:txBody>
                    <a:bodyPr/>
                    <a:lstStyle/>
                    <a:p>
                      <a:pPr algn="just">
                        <a:lnSpc>
                          <a:spcPct val="106000"/>
                        </a:lnSpc>
                        <a:spcAft>
                          <a:spcPts val="800"/>
                        </a:spcAft>
                      </a:pPr>
                      <a:r>
                        <a:rPr lang="en-ZA"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Government of Uganda Counterpart Funding </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USD 4.7 Million </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5286630"/>
                  </a:ext>
                </a:extLst>
              </a:tr>
              <a:tr h="315715">
                <a:tc gridSpan="2">
                  <a:txBody>
                    <a:bodyPr/>
                    <a:lstStyle/>
                    <a:p>
                      <a:pPr>
                        <a:lnSpc>
                          <a:spcPct val="107000"/>
                        </a:lnSpc>
                        <a:spcAft>
                          <a:spcPts val="800"/>
                        </a:spcAft>
                      </a:pPr>
                      <a:r>
                        <a:rPr lang="en-ZA" sz="2000" b="1"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Approval Processess</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2866952497"/>
                  </a:ext>
                </a:extLst>
              </a:tr>
              <a:tr h="388567">
                <a:tc>
                  <a:txBody>
                    <a:bodyPr/>
                    <a:lstStyle/>
                    <a:p>
                      <a:pPr algn="just">
                        <a:lnSpc>
                          <a:spcPct val="106000"/>
                        </a:lnSpc>
                        <a:spcAft>
                          <a:spcPts val="800"/>
                        </a:spcAft>
                      </a:pPr>
                      <a:r>
                        <a:rPr lang="en-ZA" sz="2000"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Development Committee Approval</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Approved</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32095465"/>
                  </a:ext>
                </a:extLst>
              </a:tr>
              <a:tr h="632686">
                <a:tc>
                  <a:txBody>
                    <a:bodyPr/>
                    <a:lstStyle/>
                    <a:p>
                      <a:pPr algn="just">
                        <a:lnSpc>
                          <a:spcPct val="106000"/>
                        </a:lnSpc>
                        <a:spcAft>
                          <a:spcPts val="800"/>
                        </a:spcAft>
                      </a:pPr>
                      <a:r>
                        <a:rPr lang="en-ZA"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Presentation to Top Technical Ministry of Finance Planning and Economic Development</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15</a:t>
                      </a:r>
                      <a:r>
                        <a:rPr lang="en-US" sz="2000" b="1" kern="1200" baseline="300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th</a:t>
                      </a: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 November, 2022</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180886006"/>
                  </a:ext>
                </a:extLst>
              </a:tr>
              <a:tr h="632686">
                <a:tc>
                  <a:txBody>
                    <a:bodyPr/>
                    <a:lstStyle/>
                    <a:p>
                      <a:pPr algn="just">
                        <a:lnSpc>
                          <a:spcPct val="106000"/>
                        </a:lnSpc>
                        <a:spcAft>
                          <a:spcPts val="800"/>
                        </a:spcAft>
                      </a:pPr>
                      <a:r>
                        <a:rPr lang="en-ZA" sz="2000"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Presentation to Top Management Ministry of Finance Planning and Economic Development</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18</a:t>
                      </a:r>
                      <a:r>
                        <a:rPr lang="en-US" sz="2000" b="1" kern="1200" baseline="300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th</a:t>
                      </a: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 November, 2022</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87930401"/>
                  </a:ext>
                </a:extLst>
              </a:tr>
              <a:tr h="388567">
                <a:tc>
                  <a:txBody>
                    <a:bodyPr/>
                    <a:lstStyle/>
                    <a:p>
                      <a:pPr algn="just">
                        <a:lnSpc>
                          <a:spcPct val="106000"/>
                        </a:lnSpc>
                        <a:spcAft>
                          <a:spcPts val="800"/>
                        </a:spcAft>
                      </a:pPr>
                      <a:r>
                        <a:rPr lang="en-ZA"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Project Negotiations with World bank</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23</a:t>
                      </a:r>
                      <a:r>
                        <a:rPr lang="en-US" sz="2000" b="1" kern="1200" baseline="300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rd</a:t>
                      </a: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 -25</a:t>
                      </a:r>
                      <a:r>
                        <a:rPr lang="en-US" sz="2000" b="1" kern="1200" baseline="300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th</a:t>
                      </a: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 November 2022</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17840374"/>
                  </a:ext>
                </a:extLst>
              </a:tr>
              <a:tr h="388567">
                <a:tc>
                  <a:txBody>
                    <a:bodyPr/>
                    <a:lstStyle/>
                    <a:p>
                      <a:pPr algn="just">
                        <a:lnSpc>
                          <a:spcPct val="106000"/>
                        </a:lnSpc>
                        <a:spcAft>
                          <a:spcPts val="800"/>
                        </a:spcAft>
                      </a:pPr>
                      <a:r>
                        <a:rPr lang="en-ZA" sz="2000"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Approval by the World Bank </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December,2022</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54150227"/>
                  </a:ext>
                </a:extLst>
              </a:tr>
              <a:tr h="388567">
                <a:tc>
                  <a:txBody>
                    <a:bodyPr/>
                    <a:lstStyle/>
                    <a:p>
                      <a:pPr algn="just">
                        <a:lnSpc>
                          <a:spcPct val="106000"/>
                        </a:lnSpc>
                        <a:spcAft>
                          <a:spcPts val="800"/>
                        </a:spcAft>
                      </a:pPr>
                      <a:r>
                        <a:rPr lang="en-ZA" sz="2000"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Approval by Cabinet</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September 2023</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84194028"/>
                  </a:ext>
                </a:extLst>
              </a:tr>
              <a:tr h="388567">
                <a:tc>
                  <a:txBody>
                    <a:bodyPr/>
                    <a:lstStyle/>
                    <a:p>
                      <a:pPr algn="just">
                        <a:lnSpc>
                          <a:spcPct val="106000"/>
                        </a:lnSpc>
                        <a:spcAft>
                          <a:spcPts val="800"/>
                        </a:spcAft>
                      </a:pPr>
                      <a:r>
                        <a:rPr lang="en-ZA" sz="2000"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Approval by Parliament</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2000" b="1" kern="1200" dirty="0">
                          <a:solidFill>
                            <a:srgbClr val="FFFFFF"/>
                          </a:solidFill>
                          <a:effectLst/>
                          <a:latin typeface="Georgia" panose="02040502050405020303" pitchFamily="18" charset="0"/>
                          <a:ea typeface="Times New Roman" panose="02020603050405020304" pitchFamily="18" charset="0"/>
                          <a:cs typeface="Times New Roman" panose="02020603050405020304" pitchFamily="18" charset="0"/>
                        </a:rPr>
                        <a:t>November 2023</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230687439"/>
                  </a:ext>
                </a:extLst>
              </a:tr>
              <a:tr h="313457">
                <a:tc>
                  <a:txBody>
                    <a:bodyPr/>
                    <a:lstStyle/>
                    <a:p>
                      <a:pPr algn="just">
                        <a:lnSpc>
                          <a:spcPct val="106000"/>
                        </a:lnSpc>
                        <a:spcAft>
                          <a:spcPts val="800"/>
                        </a:spcAft>
                      </a:pPr>
                      <a:r>
                        <a:rPr lang="en-GB" sz="2000" dirty="0">
                          <a:effectLst/>
                          <a:latin typeface="Georgia" panose="02040502050405020303" pitchFamily="18" charset="0"/>
                          <a:ea typeface="Times New Roman" panose="02020603050405020304" pitchFamily="18" charset="0"/>
                          <a:cs typeface="Times New Roman" panose="02020603050405020304" pitchFamily="18" charset="0"/>
                        </a:rPr>
                        <a:t>Project period</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US"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6 years</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196479"/>
                  </a:ext>
                </a:extLst>
              </a:tr>
              <a:tr h="313457">
                <a:tc>
                  <a:txBody>
                    <a:bodyPr/>
                    <a:lstStyle/>
                    <a:p>
                      <a:pPr algn="just">
                        <a:lnSpc>
                          <a:spcPct val="106000"/>
                        </a:lnSpc>
                        <a:spcAft>
                          <a:spcPts val="800"/>
                        </a:spcAft>
                      </a:pPr>
                      <a:r>
                        <a:rPr lang="en-GB" sz="2000" dirty="0">
                          <a:effectLst/>
                          <a:latin typeface="Georgia" panose="02040502050405020303" pitchFamily="18" charset="0"/>
                          <a:ea typeface="Times New Roman" panose="02020603050405020304" pitchFamily="18" charset="0"/>
                          <a:cs typeface="Times New Roman" panose="02020603050405020304" pitchFamily="18" charset="0"/>
                        </a:rPr>
                        <a:t>Number of Districts approved</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US"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69</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928562"/>
                  </a:ext>
                </a:extLst>
              </a:tr>
            </a:tbl>
          </a:graphicData>
        </a:graphic>
      </p:graphicFrame>
    </p:spTree>
    <p:extLst>
      <p:ext uri="{BB962C8B-B14F-4D97-AF65-F5344CB8AC3E}">
        <p14:creationId xmlns:p14="http://schemas.microsoft.com/office/powerpoint/2010/main" val="487850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99558"/>
            <a:ext cx="11704320" cy="846922"/>
          </a:xfrm>
        </p:spPr>
        <p:txBody>
          <a:bodyPr>
            <a:noAutofit/>
          </a:bodyPr>
          <a:lstStyle/>
          <a:p>
            <a:pPr algn="just"/>
            <a:r>
              <a:rPr lang="en-US" sz="3000" b="1" dirty="0">
                <a:latin typeface="Roboto" panose="02000000000000000000" pitchFamily="2" charset="0"/>
                <a:ea typeface="Roboto" panose="02000000000000000000" pitchFamily="2" charset="0"/>
              </a:rPr>
              <a:t>Component 5: Project Coordination, Management, Monitoring, Evaluation and Learning </a:t>
            </a:r>
          </a:p>
        </p:txBody>
      </p:sp>
      <p:grpSp>
        <p:nvGrpSpPr>
          <p:cNvPr id="51" name="Group 50"/>
          <p:cNvGrpSpPr/>
          <p:nvPr/>
        </p:nvGrpSpPr>
        <p:grpSpPr>
          <a:xfrm>
            <a:off x="214720" y="1767078"/>
            <a:ext cx="11977279" cy="5090921"/>
            <a:chOff x="437849" y="1827598"/>
            <a:chExt cx="8611242" cy="3581591"/>
          </a:xfrm>
        </p:grpSpPr>
        <p:grpSp>
          <p:nvGrpSpPr>
            <p:cNvPr id="4" name="Group 3"/>
            <p:cNvGrpSpPr/>
            <p:nvPr/>
          </p:nvGrpSpPr>
          <p:grpSpPr>
            <a:xfrm>
              <a:off x="437849" y="1836003"/>
              <a:ext cx="2719726" cy="3573186"/>
              <a:chOff x="651258" y="1585731"/>
              <a:chExt cx="3589128" cy="4715412"/>
            </a:xfrm>
          </p:grpSpPr>
          <p:grpSp>
            <p:nvGrpSpPr>
              <p:cNvPr id="38" name="Group 37"/>
              <p:cNvGrpSpPr/>
              <p:nvPr/>
            </p:nvGrpSpPr>
            <p:grpSpPr>
              <a:xfrm>
                <a:off x="651258" y="2122444"/>
                <a:ext cx="3589128" cy="4178699"/>
                <a:chOff x="651258" y="2122444"/>
                <a:chExt cx="3589128" cy="4178699"/>
              </a:xfrm>
            </p:grpSpPr>
            <p:sp>
              <p:nvSpPr>
                <p:cNvPr id="44" name="Rounded Rectangle 2"/>
                <p:cNvSpPr/>
                <p:nvPr/>
              </p:nvSpPr>
              <p:spPr>
                <a:xfrm>
                  <a:off x="685799" y="2122444"/>
                  <a:ext cx="3554587" cy="4178699"/>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FB771E"/>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45" name="Group 44"/>
                <p:cNvGrpSpPr/>
                <p:nvPr/>
              </p:nvGrpSpPr>
              <p:grpSpPr>
                <a:xfrm>
                  <a:off x="651258" y="2180199"/>
                  <a:ext cx="3523302" cy="1976518"/>
                  <a:chOff x="667895" y="2180199"/>
                  <a:chExt cx="3523302" cy="1976518"/>
                </a:xfrm>
              </p:grpSpPr>
              <p:sp>
                <p:nvSpPr>
                  <p:cNvPr id="46" name="TextBox 45"/>
                  <p:cNvSpPr txBox="1"/>
                  <p:nvPr/>
                </p:nvSpPr>
                <p:spPr>
                  <a:xfrm>
                    <a:off x="674340" y="2180199"/>
                    <a:ext cx="3516857" cy="542916"/>
                  </a:xfrm>
                  <a:prstGeom prst="rect">
                    <a:avLst/>
                  </a:prstGeom>
                  <a:noFill/>
                </p:spPr>
                <p:txBody>
                  <a:bodyPr wrap="square" rtlCol="0">
                    <a:spAutoFit/>
                  </a:bodyPr>
                  <a:lstStyle/>
                  <a:p>
                    <a:pPr algn="just" defTabSz="685800">
                      <a:defRPr/>
                    </a:pPr>
                    <a:r>
                      <a:rPr lang="en-US" sz="16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Subcomponent 5.1: Project Co-ordination and Management </a:t>
                    </a:r>
                    <a:endPar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endParaRPr>
                  </a:p>
                </p:txBody>
              </p:sp>
              <p:sp>
                <p:nvSpPr>
                  <p:cNvPr id="47" name="Rectangle 46"/>
                  <p:cNvSpPr/>
                  <p:nvPr/>
                </p:nvSpPr>
                <p:spPr>
                  <a:xfrm>
                    <a:off x="667895" y="2928012"/>
                    <a:ext cx="3516857" cy="1228705"/>
                  </a:xfrm>
                  <a:prstGeom prst="rect">
                    <a:avLst/>
                  </a:prstGeom>
                </p:spPr>
                <p:txBody>
                  <a:bodyPr wrap="square">
                    <a:spAutoFit/>
                  </a:bodyPr>
                  <a:lstStyle/>
                  <a:p>
                    <a:pPr algn="just" defTabSz="514350">
                      <a:defRPr/>
                    </a:pPr>
                    <a:r>
                      <a:rPr lang="en-US" sz="1600" b="1" dirty="0">
                        <a:solidFill>
                          <a:srgbClr val="000000"/>
                        </a:solidFill>
                        <a:latin typeface="Roboto" panose="02000000000000000000" pitchFamily="2" charset="0"/>
                        <a:ea typeface="Roboto" panose="02000000000000000000" pitchFamily="2" charset="0"/>
                      </a:rPr>
                      <a:t>The objective of this sub-component is;</a:t>
                    </a:r>
                  </a:p>
                  <a:p>
                    <a:pPr algn="just" defTabSz="514350">
                      <a:defRPr/>
                    </a:pPr>
                    <a:r>
                      <a:rPr lang="en-US" sz="1600" b="1" dirty="0">
                        <a:solidFill>
                          <a:srgbClr val="000000"/>
                        </a:solidFill>
                        <a:latin typeface="Roboto" panose="02000000000000000000" pitchFamily="2" charset="0"/>
                        <a:ea typeface="Roboto" panose="02000000000000000000" pitchFamily="2" charset="0"/>
                      </a:rPr>
                      <a:t> T</a:t>
                    </a:r>
                    <a:r>
                      <a:rPr lang="en-US" sz="1600" dirty="0">
                        <a:solidFill>
                          <a:srgbClr val="000000"/>
                        </a:solidFill>
                        <a:latin typeface="Roboto" panose="02000000000000000000" pitchFamily="2" charset="0"/>
                        <a:ea typeface="Roboto" panose="02000000000000000000" pitchFamily="2" charset="0"/>
                      </a:rPr>
                      <a:t>o ensure enhanced and effective project management, coordination, and implementation</a:t>
                    </a:r>
                    <a:endParaRPr lang="en-US" sz="1600" kern="0" dirty="0">
                      <a:solidFill>
                        <a:prstClr val="black">
                          <a:lumMod val="65000"/>
                          <a:lumOff val="35000"/>
                        </a:prstClr>
                      </a:solidFill>
                      <a:latin typeface="Roboto" panose="02000000000000000000" pitchFamily="2" charset="0"/>
                      <a:ea typeface="Roboto" panose="02000000000000000000" pitchFamily="2" charset="0"/>
                      <a:cs typeface="Arial" panose="020B0604020202020204" pitchFamily="34" charset="0"/>
                    </a:endParaRPr>
                  </a:p>
                </p:txBody>
              </p:sp>
            </p:grpSp>
          </p:grpSp>
          <p:sp>
            <p:nvSpPr>
              <p:cNvPr id="42" name="Freeform 41"/>
              <p:cNvSpPr/>
              <p:nvPr/>
            </p:nvSpPr>
            <p:spPr>
              <a:xfrm>
                <a:off x="1099436" y="1585731"/>
                <a:ext cx="468186" cy="558726"/>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flip="none" rotWithShape="1">
                <a:gsLst>
                  <a:gs pos="0">
                    <a:srgbClr val="FB771E"/>
                  </a:gs>
                  <a:gs pos="100000">
                    <a:srgbClr val="DA5B04"/>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nvGrpSpPr>
            <p:cNvPr id="7" name="Group 6"/>
            <p:cNvGrpSpPr/>
            <p:nvPr/>
          </p:nvGrpSpPr>
          <p:grpSpPr>
            <a:xfrm>
              <a:off x="6248710" y="1877213"/>
              <a:ext cx="2800381" cy="3531976"/>
              <a:chOff x="8319657" y="1640114"/>
              <a:chExt cx="3695568" cy="4661028"/>
            </a:xfrm>
          </p:grpSpPr>
          <p:grpSp>
            <p:nvGrpSpPr>
              <p:cNvPr id="8" name="Group 7"/>
              <p:cNvGrpSpPr/>
              <p:nvPr/>
            </p:nvGrpSpPr>
            <p:grpSpPr>
              <a:xfrm>
                <a:off x="8319657" y="2180199"/>
                <a:ext cx="3695568" cy="4120943"/>
                <a:chOff x="8319657" y="2180199"/>
                <a:chExt cx="3695568" cy="4120943"/>
              </a:xfrm>
            </p:grpSpPr>
            <p:sp>
              <p:nvSpPr>
                <p:cNvPr id="14" name="Rounded Rectangle 2"/>
                <p:cNvSpPr/>
                <p:nvPr/>
              </p:nvSpPr>
              <p:spPr>
                <a:xfrm>
                  <a:off x="8319657" y="2198838"/>
                  <a:ext cx="3695568" cy="4102304"/>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009BBA"/>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6" name="TextBox 15"/>
                <p:cNvSpPr txBox="1"/>
                <p:nvPr/>
              </p:nvSpPr>
              <p:spPr>
                <a:xfrm>
                  <a:off x="8386477" y="2180199"/>
                  <a:ext cx="3302752" cy="1000109"/>
                </a:xfrm>
                <a:prstGeom prst="rect">
                  <a:avLst/>
                </a:prstGeom>
                <a:noFill/>
              </p:spPr>
              <p:txBody>
                <a:bodyPr wrap="square" rtlCol="0">
                  <a:spAutoFit/>
                </a:bodyPr>
                <a:lstStyle/>
                <a:p>
                  <a:pPr algn="just" defTabSz="685800">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5.3. Strengthening the Environment, Social, Safety and Health (ESSH) Risk Management system </a:t>
                  </a:r>
                </a:p>
              </p:txBody>
            </p:sp>
          </p:grpSp>
          <p:sp>
            <p:nvSpPr>
              <p:cNvPr id="12" name="Freeform 11"/>
              <p:cNvSpPr/>
              <p:nvPr/>
            </p:nvSpPr>
            <p:spPr>
              <a:xfrm>
                <a:off x="8922816" y="1640114"/>
                <a:ext cx="468186" cy="558726"/>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00AACC"/>
                  </a:gs>
                  <a:gs pos="100000">
                    <a:srgbClr val="00809A"/>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nvGrpSpPr>
            <p:cNvPr id="50" name="Group 49"/>
            <p:cNvGrpSpPr/>
            <p:nvPr/>
          </p:nvGrpSpPr>
          <p:grpSpPr>
            <a:xfrm>
              <a:off x="3313326" y="1827598"/>
              <a:ext cx="2858247" cy="3523702"/>
              <a:chOff x="3313326" y="1827598"/>
              <a:chExt cx="2858247" cy="3523702"/>
            </a:xfrm>
          </p:grpSpPr>
          <p:grpSp>
            <p:nvGrpSpPr>
              <p:cNvPr id="18" name="Group 17"/>
              <p:cNvGrpSpPr/>
              <p:nvPr/>
            </p:nvGrpSpPr>
            <p:grpSpPr>
              <a:xfrm>
                <a:off x="3313326" y="2242707"/>
                <a:ext cx="2858247" cy="3108593"/>
                <a:chOff x="4445926" y="2122443"/>
                <a:chExt cx="3771929" cy="4102302"/>
              </a:xfrm>
            </p:grpSpPr>
            <p:sp>
              <p:nvSpPr>
                <p:cNvPr id="24" name="Rounded Rectangle 2"/>
                <p:cNvSpPr/>
                <p:nvPr/>
              </p:nvSpPr>
              <p:spPr>
                <a:xfrm>
                  <a:off x="4457361" y="2122443"/>
                  <a:ext cx="3727383" cy="4102302"/>
                </a:xfrm>
                <a:custGeom>
                  <a:avLst/>
                  <a:gdLst>
                    <a:gd name="connsiteX0" fmla="*/ 0 w 2200275"/>
                    <a:gd name="connsiteY0" fmla="*/ 64902 h 2176463"/>
                    <a:gd name="connsiteX1" fmla="*/ 64902 w 2200275"/>
                    <a:gd name="connsiteY1" fmla="*/ 0 h 2176463"/>
                    <a:gd name="connsiteX2" fmla="*/ 2135373 w 2200275"/>
                    <a:gd name="connsiteY2" fmla="*/ 0 h 2176463"/>
                    <a:gd name="connsiteX3" fmla="*/ 2200275 w 2200275"/>
                    <a:gd name="connsiteY3" fmla="*/ 64902 h 2176463"/>
                    <a:gd name="connsiteX4" fmla="*/ 2200275 w 2200275"/>
                    <a:gd name="connsiteY4" fmla="*/ 2111561 h 2176463"/>
                    <a:gd name="connsiteX5" fmla="*/ 2135373 w 2200275"/>
                    <a:gd name="connsiteY5" fmla="*/ 2176463 h 2176463"/>
                    <a:gd name="connsiteX6" fmla="*/ 64902 w 2200275"/>
                    <a:gd name="connsiteY6" fmla="*/ 2176463 h 2176463"/>
                    <a:gd name="connsiteX7" fmla="*/ 0 w 2200275"/>
                    <a:gd name="connsiteY7" fmla="*/ 2111561 h 2176463"/>
                    <a:gd name="connsiteX8" fmla="*/ 0 w 2200275"/>
                    <a:gd name="connsiteY8" fmla="*/ 64902 h 2176463"/>
                    <a:gd name="connsiteX0" fmla="*/ 0 w 2200275"/>
                    <a:gd name="connsiteY0" fmla="*/ 64902 h 2176463"/>
                    <a:gd name="connsiteX1" fmla="*/ 64902 w 2200275"/>
                    <a:gd name="connsiteY1" fmla="*/ 0 h 2176463"/>
                    <a:gd name="connsiteX2" fmla="*/ 1495425 w 2200275"/>
                    <a:gd name="connsiteY2" fmla="*/ 0 h 2176463"/>
                    <a:gd name="connsiteX3" fmla="*/ 2135373 w 2200275"/>
                    <a:gd name="connsiteY3" fmla="*/ 0 h 2176463"/>
                    <a:gd name="connsiteX4" fmla="*/ 2200275 w 2200275"/>
                    <a:gd name="connsiteY4" fmla="*/ 64902 h 2176463"/>
                    <a:gd name="connsiteX5" fmla="*/ 2200275 w 2200275"/>
                    <a:gd name="connsiteY5" fmla="*/ 2111561 h 2176463"/>
                    <a:gd name="connsiteX6" fmla="*/ 2135373 w 2200275"/>
                    <a:gd name="connsiteY6" fmla="*/ 2176463 h 2176463"/>
                    <a:gd name="connsiteX7" fmla="*/ 64902 w 2200275"/>
                    <a:gd name="connsiteY7" fmla="*/ 2176463 h 2176463"/>
                    <a:gd name="connsiteX8" fmla="*/ 0 w 2200275"/>
                    <a:gd name="connsiteY8" fmla="*/ 2111561 h 2176463"/>
                    <a:gd name="connsiteX9" fmla="*/ 0 w 2200275"/>
                    <a:gd name="connsiteY9" fmla="*/ 64902 h 2176463"/>
                    <a:gd name="connsiteX0" fmla="*/ 2200275 w 2291715"/>
                    <a:gd name="connsiteY0" fmla="*/ 64902 h 2176463"/>
                    <a:gd name="connsiteX1" fmla="*/ 2200275 w 2291715"/>
                    <a:gd name="connsiteY1" fmla="*/ 2111561 h 2176463"/>
                    <a:gd name="connsiteX2" fmla="*/ 2135373 w 2291715"/>
                    <a:gd name="connsiteY2" fmla="*/ 2176463 h 2176463"/>
                    <a:gd name="connsiteX3" fmla="*/ 64902 w 2291715"/>
                    <a:gd name="connsiteY3" fmla="*/ 2176463 h 2176463"/>
                    <a:gd name="connsiteX4" fmla="*/ 0 w 2291715"/>
                    <a:gd name="connsiteY4" fmla="*/ 2111561 h 2176463"/>
                    <a:gd name="connsiteX5" fmla="*/ 0 w 2291715"/>
                    <a:gd name="connsiteY5" fmla="*/ 64902 h 2176463"/>
                    <a:gd name="connsiteX6" fmla="*/ 64902 w 2291715"/>
                    <a:gd name="connsiteY6" fmla="*/ 0 h 2176463"/>
                    <a:gd name="connsiteX7" fmla="*/ 1495425 w 2291715"/>
                    <a:gd name="connsiteY7" fmla="*/ 0 h 2176463"/>
                    <a:gd name="connsiteX8" fmla="*/ 2135373 w 2291715"/>
                    <a:gd name="connsiteY8" fmla="*/ 0 h 2176463"/>
                    <a:gd name="connsiteX9" fmla="*/ 2291715 w 2291715"/>
                    <a:gd name="connsiteY9" fmla="*/ 156342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8" fmla="*/ 2135373 w 2200275"/>
                    <a:gd name="connsiteY8" fmla="*/ 0 h 2176463"/>
                    <a:gd name="connsiteX0" fmla="*/ 2200275 w 2200275"/>
                    <a:gd name="connsiteY0" fmla="*/ 64902 h 2176463"/>
                    <a:gd name="connsiteX1" fmla="*/ 2200275 w 2200275"/>
                    <a:gd name="connsiteY1" fmla="*/ 2111561 h 2176463"/>
                    <a:gd name="connsiteX2" fmla="*/ 2135373 w 2200275"/>
                    <a:gd name="connsiteY2" fmla="*/ 2176463 h 2176463"/>
                    <a:gd name="connsiteX3" fmla="*/ 64902 w 2200275"/>
                    <a:gd name="connsiteY3" fmla="*/ 2176463 h 2176463"/>
                    <a:gd name="connsiteX4" fmla="*/ 0 w 2200275"/>
                    <a:gd name="connsiteY4" fmla="*/ 2111561 h 2176463"/>
                    <a:gd name="connsiteX5" fmla="*/ 0 w 2200275"/>
                    <a:gd name="connsiteY5" fmla="*/ 64902 h 2176463"/>
                    <a:gd name="connsiteX6" fmla="*/ 64902 w 2200275"/>
                    <a:gd name="connsiteY6" fmla="*/ 0 h 2176463"/>
                    <a:gd name="connsiteX7" fmla="*/ 1495425 w 2200275"/>
                    <a:gd name="connsiteY7" fmla="*/ 0 h 2176463"/>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8" fmla="*/ 1495425 w 2200275"/>
                    <a:gd name="connsiteY8" fmla="*/ 4762 h 2181225"/>
                    <a:gd name="connsiteX0" fmla="*/ 2200275 w 2200275"/>
                    <a:gd name="connsiteY0" fmla="*/ 6966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69664 h 2181225"/>
                    <a:gd name="connsiteX1" fmla="*/ 2200275 w 2200275"/>
                    <a:gd name="connsiteY1" fmla="*/ 1595437 h 2181225"/>
                    <a:gd name="connsiteX2" fmla="*/ 2200275 w 2200275"/>
                    <a:gd name="connsiteY2" fmla="*/ 2116323 h 2181225"/>
                    <a:gd name="connsiteX3" fmla="*/ 2135373 w 2200275"/>
                    <a:gd name="connsiteY3" fmla="*/ 2181225 h 2181225"/>
                    <a:gd name="connsiteX4" fmla="*/ 64902 w 2200275"/>
                    <a:gd name="connsiteY4" fmla="*/ 2181225 h 2181225"/>
                    <a:gd name="connsiteX5" fmla="*/ 0 w 2200275"/>
                    <a:gd name="connsiteY5" fmla="*/ 2116323 h 2181225"/>
                    <a:gd name="connsiteX6" fmla="*/ 0 w 2200275"/>
                    <a:gd name="connsiteY6" fmla="*/ 69664 h 2181225"/>
                    <a:gd name="connsiteX7" fmla="*/ 64902 w 2200275"/>
                    <a:gd name="connsiteY7" fmla="*/ 4762 h 2181225"/>
                    <a:gd name="connsiteX8" fmla="*/ 604838 w 2200275"/>
                    <a:gd name="connsiteY8" fmla="*/ 0 h 2181225"/>
                    <a:gd name="connsiteX0" fmla="*/ 2200275 w 2200275"/>
                    <a:gd name="connsiteY0" fmla="*/ 1595437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6048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 name="connsiteX0" fmla="*/ 2200275 w 2200275"/>
                    <a:gd name="connsiteY0" fmla="*/ 1647824 h 2181225"/>
                    <a:gd name="connsiteX1" fmla="*/ 2200275 w 2200275"/>
                    <a:gd name="connsiteY1" fmla="*/ 2116323 h 2181225"/>
                    <a:gd name="connsiteX2" fmla="*/ 2135373 w 2200275"/>
                    <a:gd name="connsiteY2" fmla="*/ 2181225 h 2181225"/>
                    <a:gd name="connsiteX3" fmla="*/ 64902 w 2200275"/>
                    <a:gd name="connsiteY3" fmla="*/ 2181225 h 2181225"/>
                    <a:gd name="connsiteX4" fmla="*/ 0 w 2200275"/>
                    <a:gd name="connsiteY4" fmla="*/ 2116323 h 2181225"/>
                    <a:gd name="connsiteX5" fmla="*/ 0 w 2200275"/>
                    <a:gd name="connsiteY5" fmla="*/ 69664 h 2181225"/>
                    <a:gd name="connsiteX6" fmla="*/ 64902 w 2200275"/>
                    <a:gd name="connsiteY6" fmla="*/ 4762 h 2181225"/>
                    <a:gd name="connsiteX7" fmla="*/ 833438 w 2200275"/>
                    <a:gd name="connsiteY7"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0275" h="2181225">
                      <a:moveTo>
                        <a:pt x="2200275" y="1647824"/>
                      </a:moveTo>
                      <a:lnTo>
                        <a:pt x="2200275" y="2116323"/>
                      </a:lnTo>
                      <a:cubicBezTo>
                        <a:pt x="2200275" y="2152167"/>
                        <a:pt x="2171217" y="2181225"/>
                        <a:pt x="2135373" y="2181225"/>
                      </a:cubicBezTo>
                      <a:lnTo>
                        <a:pt x="64902" y="2181225"/>
                      </a:lnTo>
                      <a:cubicBezTo>
                        <a:pt x="29058" y="2181225"/>
                        <a:pt x="0" y="2152167"/>
                        <a:pt x="0" y="2116323"/>
                      </a:cubicBezTo>
                      <a:lnTo>
                        <a:pt x="0" y="69664"/>
                      </a:lnTo>
                      <a:cubicBezTo>
                        <a:pt x="0" y="33820"/>
                        <a:pt x="29058" y="4762"/>
                        <a:pt x="64902" y="4762"/>
                      </a:cubicBezTo>
                      <a:lnTo>
                        <a:pt x="833438" y="0"/>
                      </a:lnTo>
                    </a:path>
                  </a:pathLst>
                </a:custGeom>
                <a:noFill/>
                <a:ln w="28575">
                  <a:solidFill>
                    <a:srgbClr val="7CBA01"/>
                  </a:solidFill>
                  <a:headEnd type="oval" w="lg" len="lg"/>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25" name="Group 24"/>
                <p:cNvGrpSpPr/>
                <p:nvPr/>
              </p:nvGrpSpPr>
              <p:grpSpPr>
                <a:xfrm>
                  <a:off x="4445926" y="2153968"/>
                  <a:ext cx="3771929" cy="1247997"/>
                  <a:chOff x="4504009" y="2153984"/>
                  <a:chExt cx="3771929" cy="1247997"/>
                </a:xfrm>
              </p:grpSpPr>
              <p:sp>
                <p:nvSpPr>
                  <p:cNvPr id="26" name="TextBox 25"/>
                  <p:cNvSpPr txBox="1"/>
                  <p:nvPr/>
                </p:nvSpPr>
                <p:spPr>
                  <a:xfrm>
                    <a:off x="4612666" y="2153984"/>
                    <a:ext cx="3638289" cy="542915"/>
                  </a:xfrm>
                  <a:prstGeom prst="rect">
                    <a:avLst/>
                  </a:prstGeom>
                  <a:noFill/>
                </p:spPr>
                <p:txBody>
                  <a:bodyPr wrap="square" rtlCol="0">
                    <a:spAutoFit/>
                  </a:bodyPr>
                  <a:lstStyle/>
                  <a:p>
                    <a:pPr lvl="0" algn="just">
                      <a:defRPr/>
                    </a:pPr>
                    <a:r>
                      <a:rPr lang="en-US" sz="1600" b="1" dirty="0">
                        <a:solidFill>
                          <a:prstClr val="black"/>
                        </a:solidFill>
                        <a:latin typeface="Roboto" panose="02000000000000000000" pitchFamily="2" charset="0"/>
                        <a:ea typeface="Roboto" panose="02000000000000000000" pitchFamily="2" charset="0"/>
                        <a:cs typeface="Verdana" panose="020B0604030504040204" pitchFamily="34" charset="0"/>
                      </a:rPr>
                      <a:t>Subcomponent 5.2: Project Monitoring, Evaluation and Learning </a:t>
                    </a:r>
                  </a:p>
                </p:txBody>
              </p:sp>
              <p:sp>
                <p:nvSpPr>
                  <p:cNvPr id="27" name="Rectangle 26"/>
                  <p:cNvSpPr/>
                  <p:nvPr/>
                </p:nvSpPr>
                <p:spPr>
                  <a:xfrm>
                    <a:off x="4504009" y="2630469"/>
                    <a:ext cx="3771929" cy="771512"/>
                  </a:xfrm>
                  <a:prstGeom prst="rect">
                    <a:avLst/>
                  </a:prstGeom>
                </p:spPr>
                <p:txBody>
                  <a:bodyPr wrap="square">
                    <a:spAutoFit/>
                  </a:bodyPr>
                  <a:lstStyle/>
                  <a:p>
                    <a:pPr algn="just" defTabSz="514350">
                      <a:defRPr/>
                    </a:pPr>
                    <a:r>
                      <a:rPr lang="en-US" sz="1600" b="1" kern="0" dirty="0">
                        <a:solidFill>
                          <a:srgbClr val="2C0100"/>
                        </a:solidFill>
                        <a:latin typeface="Roboto" panose="02000000000000000000" pitchFamily="2" charset="0"/>
                        <a:ea typeface="Roboto" panose="02000000000000000000" pitchFamily="2" charset="0"/>
                        <a:cs typeface="Arial" panose="020B0604020202020204" pitchFamily="34" charset="0"/>
                      </a:rPr>
                      <a:t>The sub-component will support </a:t>
                    </a:r>
                    <a:r>
                      <a:rPr lang="en-US" sz="1600" kern="0" dirty="0">
                        <a:solidFill>
                          <a:srgbClr val="2C0100"/>
                        </a:solidFill>
                        <a:latin typeface="Roboto" panose="02000000000000000000" pitchFamily="2" charset="0"/>
                        <a:ea typeface="Roboto" panose="02000000000000000000" pitchFamily="2" charset="0"/>
                        <a:cs typeface="Arial" panose="020B0604020202020204" pitchFamily="34" charset="0"/>
                      </a:rPr>
                      <a:t>the design of the project’s monitoring and evaluation (M&amp;E) system</a:t>
                    </a:r>
                    <a:endParaRPr lang="en-US" sz="1600" kern="0" dirty="0">
                      <a:solidFill>
                        <a:schemeClr val="accent6">
                          <a:lumMod val="10000"/>
                        </a:schemeClr>
                      </a:solidFill>
                      <a:latin typeface="Roboto" panose="02000000000000000000" pitchFamily="2" charset="0"/>
                      <a:ea typeface="Roboto" panose="02000000000000000000" pitchFamily="2" charset="0"/>
                      <a:cs typeface="Arial" panose="020B0604020202020204" pitchFamily="34" charset="0"/>
                    </a:endParaRPr>
                  </a:p>
                </p:txBody>
              </p:sp>
            </p:grpSp>
          </p:grpSp>
          <p:sp>
            <p:nvSpPr>
              <p:cNvPr id="22" name="Freeform 21"/>
              <p:cNvSpPr/>
              <p:nvPr/>
            </p:nvSpPr>
            <p:spPr>
              <a:xfrm>
                <a:off x="3815466" y="1827598"/>
                <a:ext cx="354776" cy="423384"/>
              </a:xfrm>
              <a:custGeom>
                <a:avLst/>
                <a:gdLst>
                  <a:gd name="connsiteX0" fmla="*/ 609600 w 1219200"/>
                  <a:gd name="connsiteY0" fmla="*/ 167738 h 1420397"/>
                  <a:gd name="connsiteX1" fmla="*/ 167738 w 1219200"/>
                  <a:gd name="connsiteY1" fmla="*/ 609600 h 1420397"/>
                  <a:gd name="connsiteX2" fmla="*/ 609600 w 1219200"/>
                  <a:gd name="connsiteY2" fmla="*/ 1051462 h 1420397"/>
                  <a:gd name="connsiteX3" fmla="*/ 1051462 w 1219200"/>
                  <a:gd name="connsiteY3" fmla="*/ 609600 h 1420397"/>
                  <a:gd name="connsiteX4" fmla="*/ 609600 w 1219200"/>
                  <a:gd name="connsiteY4" fmla="*/ 167738 h 1420397"/>
                  <a:gd name="connsiteX5" fmla="*/ 609600 w 1219200"/>
                  <a:gd name="connsiteY5" fmla="*/ 0 h 1420397"/>
                  <a:gd name="connsiteX6" fmla="*/ 1219200 w 1219200"/>
                  <a:gd name="connsiteY6" fmla="*/ 609600 h 1420397"/>
                  <a:gd name="connsiteX7" fmla="*/ 846884 w 1219200"/>
                  <a:gd name="connsiteY7" fmla="*/ 1171295 h 1420397"/>
                  <a:gd name="connsiteX8" fmla="*/ 757085 w 1219200"/>
                  <a:gd name="connsiteY8" fmla="*/ 1199170 h 1420397"/>
                  <a:gd name="connsiteX9" fmla="*/ 609600 w 1219200"/>
                  <a:gd name="connsiteY9" fmla="*/ 1420397 h 1420397"/>
                  <a:gd name="connsiteX10" fmla="*/ 462115 w 1219200"/>
                  <a:gd name="connsiteY10" fmla="*/ 1199170 h 1420397"/>
                  <a:gd name="connsiteX11" fmla="*/ 372316 w 1219200"/>
                  <a:gd name="connsiteY11" fmla="*/ 1171295 h 1420397"/>
                  <a:gd name="connsiteX12" fmla="*/ 0 w 1219200"/>
                  <a:gd name="connsiteY12" fmla="*/ 609600 h 1420397"/>
                  <a:gd name="connsiteX13" fmla="*/ 609600 w 1219200"/>
                  <a:gd name="connsiteY13" fmla="*/ 0 h 142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 h="1420397">
                    <a:moveTo>
                      <a:pt x="609600" y="167738"/>
                    </a:moveTo>
                    <a:cubicBezTo>
                      <a:pt x="365566" y="167738"/>
                      <a:pt x="167738" y="365566"/>
                      <a:pt x="167738" y="609600"/>
                    </a:cubicBezTo>
                    <a:cubicBezTo>
                      <a:pt x="167738" y="853634"/>
                      <a:pt x="365566" y="1051462"/>
                      <a:pt x="609600" y="1051462"/>
                    </a:cubicBezTo>
                    <a:cubicBezTo>
                      <a:pt x="853634" y="1051462"/>
                      <a:pt x="1051462" y="853634"/>
                      <a:pt x="1051462" y="609600"/>
                    </a:cubicBezTo>
                    <a:cubicBezTo>
                      <a:pt x="1051462" y="365566"/>
                      <a:pt x="853634" y="167738"/>
                      <a:pt x="609600" y="167738"/>
                    </a:cubicBezTo>
                    <a:close/>
                    <a:moveTo>
                      <a:pt x="609600" y="0"/>
                    </a:moveTo>
                    <a:cubicBezTo>
                      <a:pt x="946273" y="0"/>
                      <a:pt x="1219200" y="272927"/>
                      <a:pt x="1219200" y="609600"/>
                    </a:cubicBezTo>
                    <a:cubicBezTo>
                      <a:pt x="1219200" y="862105"/>
                      <a:pt x="1065679" y="1078752"/>
                      <a:pt x="846884" y="1171295"/>
                    </a:cubicBezTo>
                    <a:lnTo>
                      <a:pt x="757085" y="1199170"/>
                    </a:lnTo>
                    <a:lnTo>
                      <a:pt x="609600" y="1420397"/>
                    </a:lnTo>
                    <a:lnTo>
                      <a:pt x="462115" y="1199170"/>
                    </a:lnTo>
                    <a:lnTo>
                      <a:pt x="372316" y="1171295"/>
                    </a:lnTo>
                    <a:cubicBezTo>
                      <a:pt x="153522" y="1078752"/>
                      <a:pt x="0" y="862105"/>
                      <a:pt x="0" y="609600"/>
                    </a:cubicBezTo>
                    <a:cubicBezTo>
                      <a:pt x="0" y="272927"/>
                      <a:pt x="272927" y="0"/>
                      <a:pt x="609600" y="0"/>
                    </a:cubicBezTo>
                    <a:close/>
                  </a:path>
                </a:pathLst>
              </a:custGeom>
              <a:gradFill>
                <a:gsLst>
                  <a:gs pos="0">
                    <a:srgbClr val="7CBA01"/>
                  </a:gs>
                  <a:gs pos="100000">
                    <a:srgbClr val="6DA30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grpSp>
      </p:grpSp>
      <p:sp>
        <p:nvSpPr>
          <p:cNvPr id="54" name="Rectangle 53">
            <a:extLst>
              <a:ext uri="{FF2B5EF4-FFF2-40B4-BE49-F238E27FC236}">
                <a16:creationId xmlns:a16="http://schemas.microsoft.com/office/drawing/2014/main" id="{80C295D0-D5FC-4644-9DA8-60B00DB5A3ED}"/>
              </a:ext>
            </a:extLst>
          </p:cNvPr>
          <p:cNvSpPr/>
          <p:nvPr/>
        </p:nvSpPr>
        <p:spPr>
          <a:xfrm>
            <a:off x="243841" y="4538800"/>
            <a:ext cx="3868058" cy="1323439"/>
          </a:xfrm>
          <a:prstGeom prst="rect">
            <a:avLst/>
          </a:prstGeom>
        </p:spPr>
        <p:txBody>
          <a:bodyPr wrap="square">
            <a:spAutoFit/>
          </a:bodyPr>
          <a:lstStyle/>
          <a:p>
            <a:pPr algn="just" defTabSz="514350">
              <a:defRPr/>
            </a:pPr>
            <a:r>
              <a:rPr lang="en-US" sz="1600" b="1" dirty="0">
                <a:solidFill>
                  <a:srgbClr val="000000"/>
                </a:solidFill>
                <a:effectLst/>
                <a:latin typeface="Roboto" panose="02000000000000000000" pitchFamily="2" charset="0"/>
                <a:ea typeface="Roboto" panose="02000000000000000000" pitchFamily="2" charset="0"/>
              </a:rPr>
              <a:t>Project coordination and management </a:t>
            </a:r>
            <a:r>
              <a:rPr lang="en-US" sz="1600" dirty="0">
                <a:solidFill>
                  <a:srgbClr val="000000"/>
                </a:solidFill>
                <a:effectLst/>
                <a:latin typeface="Roboto" panose="02000000000000000000" pitchFamily="2" charset="0"/>
                <a:ea typeface="Roboto" panose="02000000000000000000" pitchFamily="2" charset="0"/>
              </a:rPr>
              <a:t>will use existing government structures at the national, zonal, and district and sub-county levels, community farmer institutions at the local level</a:t>
            </a:r>
            <a:endParaRPr lang="en-US" sz="1600" dirty="0">
              <a:solidFill>
                <a:srgbClr val="000000"/>
              </a:solidFill>
              <a:latin typeface="Roboto" panose="02000000000000000000" pitchFamily="2" charset="0"/>
              <a:ea typeface="Roboto" panose="02000000000000000000" pitchFamily="2" charset="0"/>
            </a:endParaRPr>
          </a:p>
        </p:txBody>
      </p:sp>
      <p:sp>
        <p:nvSpPr>
          <p:cNvPr id="56" name="Rectangle 55">
            <a:extLst>
              <a:ext uri="{FF2B5EF4-FFF2-40B4-BE49-F238E27FC236}">
                <a16:creationId xmlns:a16="http://schemas.microsoft.com/office/drawing/2014/main" id="{180E8442-E12C-4CEA-AFB4-00A09FE9D1A6}"/>
              </a:ext>
            </a:extLst>
          </p:cNvPr>
          <p:cNvSpPr/>
          <p:nvPr/>
        </p:nvSpPr>
        <p:spPr>
          <a:xfrm>
            <a:off x="231683" y="5851725"/>
            <a:ext cx="3746431" cy="1107996"/>
          </a:xfrm>
          <a:prstGeom prst="rect">
            <a:avLst/>
          </a:prstGeom>
        </p:spPr>
        <p:txBody>
          <a:bodyPr wrap="square">
            <a:spAutoFit/>
          </a:bodyPr>
          <a:lstStyle/>
          <a:p>
            <a:pPr algn="just" defTabSz="514350">
              <a:defRPr/>
            </a:pPr>
            <a:r>
              <a:rPr lang="en-US" sz="1600" b="1" dirty="0">
                <a:solidFill>
                  <a:srgbClr val="000000"/>
                </a:solidFill>
                <a:latin typeface="Roboto" panose="02000000000000000000" pitchFamily="2" charset="0"/>
                <a:ea typeface="Roboto" panose="02000000000000000000" pitchFamily="2" charset="0"/>
              </a:rPr>
              <a:t>Alignment with existing </a:t>
            </a:r>
            <a:r>
              <a:rPr lang="en-US" sz="1600" dirty="0">
                <a:solidFill>
                  <a:srgbClr val="000000"/>
                </a:solidFill>
                <a:latin typeface="Roboto" panose="02000000000000000000" pitchFamily="2" charset="0"/>
                <a:ea typeface="Roboto" panose="02000000000000000000" pitchFamily="2" charset="0"/>
              </a:rPr>
              <a:t>implementation structures in the RHDs and refugee settlements established through OPM</a:t>
            </a:r>
            <a:r>
              <a:rPr lang="en-US" b="1" dirty="0">
                <a:solidFill>
                  <a:srgbClr val="000000"/>
                </a:solidFill>
                <a:latin typeface="Calibri" panose="020F0502020204030204" pitchFamily="34" charset="0"/>
                <a:ea typeface="Times New Roman" panose="02020603050405020304" pitchFamily="18" charset="0"/>
              </a:rPr>
              <a:t>.</a:t>
            </a:r>
            <a:endParaRPr lang="en-US" sz="1600" dirty="0">
              <a:solidFill>
                <a:srgbClr val="000000"/>
              </a:solidFill>
              <a:latin typeface="Roboto" panose="02000000000000000000" pitchFamily="2" charset="0"/>
              <a:ea typeface="Roboto" panose="02000000000000000000" pitchFamily="2" charset="0"/>
            </a:endParaRPr>
          </a:p>
        </p:txBody>
      </p:sp>
      <p:sp>
        <p:nvSpPr>
          <p:cNvPr id="58" name="Rectangle 57">
            <a:extLst>
              <a:ext uri="{FF2B5EF4-FFF2-40B4-BE49-F238E27FC236}">
                <a16:creationId xmlns:a16="http://schemas.microsoft.com/office/drawing/2014/main" id="{7E3FEF02-1DDD-45F4-8C09-55BBE9CC3A26}"/>
              </a:ext>
            </a:extLst>
          </p:cNvPr>
          <p:cNvSpPr/>
          <p:nvPr/>
        </p:nvSpPr>
        <p:spPr>
          <a:xfrm>
            <a:off x="4214188" y="3696959"/>
            <a:ext cx="3925850" cy="2862322"/>
          </a:xfrm>
          <a:prstGeom prst="rect">
            <a:avLst/>
          </a:prstGeom>
        </p:spPr>
        <p:txBody>
          <a:bodyPr wrap="square">
            <a:spAutoFit/>
          </a:bodyPr>
          <a:lstStyle/>
          <a:p>
            <a:pPr algn="just" defTabSz="514350">
              <a:defRPr/>
            </a:pPr>
            <a:r>
              <a:rPr lang="en-US" b="1" dirty="0">
                <a:solidFill>
                  <a:srgbClr val="000000"/>
                </a:solidFill>
                <a:latin typeface="Calibri" panose="020F0502020204030204" pitchFamily="34" charset="0"/>
                <a:ea typeface="Times New Roman" panose="02020603050405020304" pitchFamily="18" charset="0"/>
              </a:rPr>
              <a:t>D</a:t>
            </a:r>
            <a:r>
              <a:rPr lang="en-US" sz="1800" b="1" dirty="0">
                <a:solidFill>
                  <a:srgbClr val="000000"/>
                </a:solidFill>
                <a:effectLst/>
                <a:latin typeface="Calibri" panose="020F0502020204030204" pitchFamily="34" charset="0"/>
                <a:ea typeface="Times New Roman" panose="02020603050405020304" pitchFamily="18" charset="0"/>
              </a:rPr>
              <a:t>esign of the project Management Information System (MIS) for;</a:t>
            </a:r>
          </a:p>
          <a:p>
            <a:pPr marL="285750" indent="-285750" algn="just" defTabSz="514350">
              <a:buFont typeface="Arial" panose="020B0604020202020204" pitchFamily="34" charset="0"/>
              <a:buChar char="•"/>
              <a:defRPr/>
            </a:pPr>
            <a:r>
              <a:rPr lang="en-US" dirty="0">
                <a:solidFill>
                  <a:srgbClr val="000000"/>
                </a:solidFill>
                <a:latin typeface="Calibri" panose="020F0502020204030204" pitchFamily="34" charset="0"/>
                <a:ea typeface="Times New Roman" panose="02020603050405020304" pitchFamily="18" charset="0"/>
              </a:rPr>
              <a:t>M</a:t>
            </a:r>
            <a:r>
              <a:rPr lang="en-US" sz="1800" dirty="0">
                <a:solidFill>
                  <a:srgbClr val="000000"/>
                </a:solidFill>
                <a:effectLst/>
                <a:latin typeface="Calibri" panose="020F0502020204030204" pitchFamily="34" charset="0"/>
                <a:ea typeface="Times New Roman" panose="02020603050405020304" pitchFamily="18" charset="0"/>
              </a:rPr>
              <a:t>onitoring inputs, outputs, and processes</a:t>
            </a:r>
          </a:p>
          <a:p>
            <a:pPr marL="285750" indent="-285750" algn="just" defTabSz="514350">
              <a:buFont typeface="Arial" panose="020B0604020202020204" pitchFamily="34" charset="0"/>
              <a:buChar char="•"/>
              <a:defRPr/>
            </a:pPr>
            <a:r>
              <a:rPr lang="en-US" dirty="0">
                <a:solidFill>
                  <a:srgbClr val="000000"/>
                </a:solidFill>
                <a:latin typeface="Calibri" panose="020F0502020204030204" pitchFamily="34" charset="0"/>
                <a:ea typeface="Times New Roman" panose="02020603050405020304" pitchFamily="18" charset="0"/>
              </a:rPr>
              <a:t>E</a:t>
            </a:r>
            <a:r>
              <a:rPr lang="en-US" sz="1800" dirty="0">
                <a:solidFill>
                  <a:srgbClr val="000000"/>
                </a:solidFill>
                <a:effectLst/>
                <a:latin typeface="Calibri" panose="020F0502020204030204" pitchFamily="34" charset="0"/>
                <a:ea typeface="Times New Roman" panose="02020603050405020304" pitchFamily="18" charset="0"/>
              </a:rPr>
              <a:t>valuation of outcome and impacts</a:t>
            </a:r>
          </a:p>
          <a:p>
            <a:pPr marL="285750" indent="-285750" algn="just" defTabSz="514350">
              <a:buFont typeface="Arial" panose="020B0604020202020204" pitchFamily="34" charset="0"/>
              <a:buChar char="•"/>
              <a:defRPr/>
            </a:pPr>
            <a:r>
              <a:rPr lang="en-US" dirty="0">
                <a:solidFill>
                  <a:srgbClr val="000000"/>
                </a:solidFill>
                <a:latin typeface="Calibri" panose="020F0502020204030204" pitchFamily="34" charset="0"/>
                <a:ea typeface="Times New Roman" panose="02020603050405020304" pitchFamily="18" charset="0"/>
              </a:rPr>
              <a:t>E</a:t>
            </a:r>
            <a:r>
              <a:rPr lang="en-US" sz="1800" dirty="0">
                <a:solidFill>
                  <a:srgbClr val="000000"/>
                </a:solidFill>
                <a:effectLst/>
                <a:latin typeface="Calibri" panose="020F0502020204030204" pitchFamily="34" charset="0"/>
                <a:ea typeface="Times New Roman" panose="02020603050405020304" pitchFamily="18" charset="0"/>
              </a:rPr>
              <a:t>nvironmental and social safeguards </a:t>
            </a:r>
          </a:p>
          <a:p>
            <a:pPr marL="285750" indent="-285750" algn="just" defTabSz="514350">
              <a:buFont typeface="Arial" panose="020B0604020202020204" pitchFamily="34" charset="0"/>
              <a:buChar char="•"/>
              <a:defRPr/>
            </a:pPr>
            <a:r>
              <a:rPr lang="en-US" sz="1800" dirty="0">
                <a:solidFill>
                  <a:srgbClr val="000000"/>
                </a:solidFill>
                <a:effectLst/>
                <a:latin typeface="Calibri" panose="020F0502020204030204" pitchFamily="34" charset="0"/>
                <a:ea typeface="Times New Roman" panose="02020603050405020304" pitchFamily="18" charset="0"/>
              </a:rPr>
              <a:t>Promoting transparency and accountability</a:t>
            </a:r>
          </a:p>
          <a:p>
            <a:pPr marL="285750" indent="-285750" algn="just" defTabSz="514350">
              <a:buFont typeface="Arial" panose="020B0604020202020204" pitchFamily="34" charset="0"/>
              <a:buChar char="•"/>
              <a:defRPr/>
            </a:pPr>
            <a:r>
              <a:rPr lang="en-US" dirty="0">
                <a:solidFill>
                  <a:srgbClr val="000000"/>
                </a:solidFill>
                <a:latin typeface="Calibri" panose="020F0502020204030204" pitchFamily="34" charset="0"/>
                <a:ea typeface="Times New Roman" panose="02020603050405020304" pitchFamily="18" charset="0"/>
              </a:rPr>
              <a:t>Information dissemination and knowledge management</a:t>
            </a:r>
            <a:endParaRPr lang="en-US" sz="1800" dirty="0">
              <a:solidFill>
                <a:srgbClr val="000000"/>
              </a:solidFill>
              <a:effectLst/>
              <a:latin typeface="Calibri" panose="020F0502020204030204" pitchFamily="34" charset="0"/>
              <a:ea typeface="Times New Roman" panose="02020603050405020304" pitchFamily="18" charset="0"/>
            </a:endParaRPr>
          </a:p>
        </p:txBody>
      </p:sp>
      <p:sp>
        <p:nvSpPr>
          <p:cNvPr id="60" name="Rectangle 59">
            <a:extLst>
              <a:ext uri="{FF2B5EF4-FFF2-40B4-BE49-F238E27FC236}">
                <a16:creationId xmlns:a16="http://schemas.microsoft.com/office/drawing/2014/main" id="{0B82A563-8547-4734-A133-0B4D8BDA5944}"/>
              </a:ext>
            </a:extLst>
          </p:cNvPr>
          <p:cNvSpPr/>
          <p:nvPr/>
        </p:nvSpPr>
        <p:spPr>
          <a:xfrm>
            <a:off x="8288414" y="3414405"/>
            <a:ext cx="3779311" cy="1323439"/>
          </a:xfrm>
          <a:prstGeom prst="rect">
            <a:avLst/>
          </a:prstGeom>
        </p:spPr>
        <p:txBody>
          <a:bodyPr wrap="square">
            <a:spAutoFit/>
          </a:bodyPr>
          <a:lstStyle/>
          <a:p>
            <a:pPr algn="just" defTabSz="514350">
              <a:defRPr/>
            </a:pPr>
            <a:r>
              <a:rPr lang="en-US" sz="1600" b="1" dirty="0">
                <a:solidFill>
                  <a:srgbClr val="000000"/>
                </a:solidFill>
                <a:latin typeface="Roboto" panose="02000000000000000000" pitchFamily="2" charset="0"/>
                <a:ea typeface="Roboto" panose="02000000000000000000" pitchFamily="2" charset="0"/>
              </a:rPr>
              <a:t>This sub-component is aimed at; </a:t>
            </a:r>
            <a:r>
              <a:rPr lang="en-US" sz="1600" dirty="0">
                <a:solidFill>
                  <a:srgbClr val="000000"/>
                </a:solidFill>
                <a:latin typeface="Roboto" panose="02000000000000000000" pitchFamily="2" charset="0"/>
                <a:ea typeface="Roboto" panose="02000000000000000000" pitchFamily="2" charset="0"/>
              </a:rPr>
              <a:t>Strengthening the capacity of the MAAIF to effectively manage Environmental and Social Health risks </a:t>
            </a:r>
            <a:r>
              <a:rPr lang="en-US" sz="1600" dirty="0">
                <a:solidFill>
                  <a:srgbClr val="000000"/>
                </a:solidFill>
                <a:effectLst/>
                <a:latin typeface="Roboto" panose="02000000000000000000" pitchFamily="2" charset="0"/>
                <a:ea typeface="Roboto" panose="02000000000000000000" pitchFamily="2" charset="0"/>
              </a:rPr>
              <a:t>in the project</a:t>
            </a:r>
          </a:p>
        </p:txBody>
      </p:sp>
      <p:sp>
        <p:nvSpPr>
          <p:cNvPr id="61" name="Rectangle 60">
            <a:extLst>
              <a:ext uri="{FF2B5EF4-FFF2-40B4-BE49-F238E27FC236}">
                <a16:creationId xmlns:a16="http://schemas.microsoft.com/office/drawing/2014/main" id="{99482237-AFB8-4406-9A22-140212930B00}"/>
              </a:ext>
            </a:extLst>
          </p:cNvPr>
          <p:cNvSpPr/>
          <p:nvPr/>
        </p:nvSpPr>
        <p:spPr>
          <a:xfrm>
            <a:off x="8288413" y="4757920"/>
            <a:ext cx="3779311" cy="2062103"/>
          </a:xfrm>
          <a:prstGeom prst="rect">
            <a:avLst/>
          </a:prstGeom>
        </p:spPr>
        <p:txBody>
          <a:bodyPr wrap="square">
            <a:spAutoFit/>
          </a:bodyPr>
          <a:lstStyle/>
          <a:p>
            <a:pPr marL="285750" indent="-285750" algn="just" defTabSz="514350">
              <a:buFont typeface="Arial" panose="020B0604020202020204" pitchFamily="34" charset="0"/>
              <a:buChar char="•"/>
              <a:defRPr/>
            </a:pPr>
            <a:r>
              <a:rPr lang="en-US" sz="1600" dirty="0">
                <a:solidFill>
                  <a:srgbClr val="000000"/>
                </a:solidFill>
                <a:effectLst/>
                <a:latin typeface="Roboto" panose="02000000000000000000" pitchFamily="2" charset="0"/>
                <a:ea typeface="Roboto" panose="02000000000000000000" pitchFamily="2" charset="0"/>
              </a:rPr>
              <a:t>Setup E-ESSH safeguards tracking system, hazardous waste disposal facilities and analytical monitoring equipment.</a:t>
            </a:r>
          </a:p>
          <a:p>
            <a:pPr marL="285750" indent="-285750" algn="just" defTabSz="514350">
              <a:buFont typeface="Arial" panose="020B0604020202020204" pitchFamily="34" charset="0"/>
              <a:buChar char="•"/>
              <a:defRPr/>
            </a:pPr>
            <a:r>
              <a:rPr lang="en-US" sz="1600" dirty="0">
                <a:solidFill>
                  <a:srgbClr val="000000"/>
                </a:solidFill>
                <a:effectLst/>
                <a:latin typeface="Roboto" panose="02000000000000000000" pitchFamily="2" charset="0"/>
                <a:ea typeface="Roboto" panose="02000000000000000000" pitchFamily="2" charset="0"/>
              </a:rPr>
              <a:t>Strengthen Grievance Redress Mechanism structures</a:t>
            </a:r>
          </a:p>
          <a:p>
            <a:pPr marL="285750" indent="-285750" algn="just" defTabSz="514350">
              <a:buFont typeface="Arial" panose="020B0604020202020204" pitchFamily="34" charset="0"/>
              <a:buChar char="•"/>
              <a:defRPr/>
            </a:pPr>
            <a:r>
              <a:rPr lang="en-US" sz="1600" dirty="0">
                <a:solidFill>
                  <a:srgbClr val="000000"/>
                </a:solidFill>
                <a:effectLst/>
                <a:latin typeface="Roboto" panose="02000000000000000000" pitchFamily="2" charset="0"/>
                <a:ea typeface="Roboto" panose="02000000000000000000" pitchFamily="2" charset="0"/>
              </a:rPr>
              <a:t>Acquisition of ESSH safeguards statutory permits and certificates </a:t>
            </a:r>
          </a:p>
        </p:txBody>
      </p:sp>
    </p:spTree>
    <p:extLst>
      <p:ext uri="{BB962C8B-B14F-4D97-AF65-F5344CB8AC3E}">
        <p14:creationId xmlns:p14="http://schemas.microsoft.com/office/powerpoint/2010/main" val="78896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6A46-AE10-48A5-832B-20BEB6DD91F7}"/>
              </a:ext>
            </a:extLst>
          </p:cNvPr>
          <p:cNvSpPr>
            <a:spLocks noGrp="1"/>
          </p:cNvSpPr>
          <p:nvPr>
            <p:ph type="title"/>
          </p:nvPr>
        </p:nvSpPr>
        <p:spPr>
          <a:xfrm>
            <a:off x="1635759" y="114487"/>
            <a:ext cx="9886315" cy="403673"/>
          </a:xfrm>
        </p:spPr>
        <p:txBody>
          <a:bodyPr>
            <a:normAutofit fontScale="90000"/>
          </a:bodyPr>
          <a:lstStyle/>
          <a:p>
            <a:pPr algn="ctr"/>
            <a:r>
              <a:rPr lang="en-GB" dirty="0"/>
              <a:t>Implementation Approaches</a:t>
            </a:r>
          </a:p>
        </p:txBody>
      </p:sp>
      <p:graphicFrame>
        <p:nvGraphicFramePr>
          <p:cNvPr id="7" name="Diagram 6">
            <a:extLst>
              <a:ext uri="{FF2B5EF4-FFF2-40B4-BE49-F238E27FC236}">
                <a16:creationId xmlns:a16="http://schemas.microsoft.com/office/drawing/2014/main" id="{3260A928-DA4F-4604-8F44-0E4A4C130567}"/>
              </a:ext>
            </a:extLst>
          </p:cNvPr>
          <p:cNvGraphicFramePr/>
          <p:nvPr>
            <p:extLst>
              <p:ext uri="{D42A27DB-BD31-4B8C-83A1-F6EECF244321}">
                <p14:modId xmlns:p14="http://schemas.microsoft.com/office/powerpoint/2010/main" val="553348236"/>
              </p:ext>
            </p:extLst>
          </p:nvPr>
        </p:nvGraphicFramePr>
        <p:xfrm>
          <a:off x="1412240" y="721360"/>
          <a:ext cx="942848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CADBAC55-B903-4511-9242-891E977D66BE}"/>
              </a:ext>
            </a:extLst>
          </p:cNvPr>
          <p:cNvSpPr/>
          <p:nvPr/>
        </p:nvSpPr>
        <p:spPr>
          <a:xfrm>
            <a:off x="2326640" y="5913121"/>
            <a:ext cx="7437120" cy="640080"/>
          </a:xfrm>
          <a:prstGeom prst="rect">
            <a:avLst/>
          </a:prstGeom>
          <a:solidFill>
            <a:schemeClr val="tx2"/>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Calibri" panose="020F0502020204030204"/>
                <a:ea typeface="Times New Roman" panose="02020603050405020304" pitchFamily="18" charset="0"/>
                <a:cs typeface="Arial" panose="020B0604020202020204" pitchFamily="34" charset="0"/>
              </a:rPr>
              <a:t>Guided Community Driven Development (CDD)</a:t>
            </a: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3546601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6A46-AE10-48A5-832B-20BEB6DD91F7}"/>
              </a:ext>
            </a:extLst>
          </p:cNvPr>
          <p:cNvSpPr>
            <a:spLocks noGrp="1"/>
          </p:cNvSpPr>
          <p:nvPr>
            <p:ph type="title"/>
          </p:nvPr>
        </p:nvSpPr>
        <p:spPr>
          <a:xfrm>
            <a:off x="1635759" y="114487"/>
            <a:ext cx="9886315" cy="403673"/>
          </a:xfrm>
        </p:spPr>
        <p:txBody>
          <a:bodyPr>
            <a:normAutofit fontScale="90000"/>
          </a:bodyPr>
          <a:lstStyle/>
          <a:p>
            <a:r>
              <a:rPr lang="en-GB" dirty="0"/>
              <a:t>Implementation Arrangements</a:t>
            </a:r>
          </a:p>
        </p:txBody>
      </p:sp>
      <p:pic>
        <p:nvPicPr>
          <p:cNvPr id="26" name="Content Placeholder 25">
            <a:extLst>
              <a:ext uri="{FF2B5EF4-FFF2-40B4-BE49-F238E27FC236}">
                <a16:creationId xmlns:a16="http://schemas.microsoft.com/office/drawing/2014/main" id="{AE57AF9B-30AF-46EF-9765-981DF80545FD}"/>
              </a:ext>
            </a:extLst>
          </p:cNvPr>
          <p:cNvPicPr>
            <a:picLocks noGrp="1" noChangeAspect="1"/>
          </p:cNvPicPr>
          <p:nvPr>
            <p:ph idx="1"/>
          </p:nvPr>
        </p:nvPicPr>
        <p:blipFill>
          <a:blip r:embed="rId2"/>
          <a:stretch>
            <a:fillRect/>
          </a:stretch>
        </p:blipFill>
        <p:spPr>
          <a:xfrm>
            <a:off x="1910080" y="759273"/>
            <a:ext cx="8920480" cy="5984240"/>
          </a:xfrm>
          <a:prstGeom prst="rect">
            <a:avLst/>
          </a:prstGeom>
        </p:spPr>
      </p:pic>
      <p:sp>
        <p:nvSpPr>
          <p:cNvPr id="27" name="Rectangle: Rounded Corners 26">
            <a:extLst>
              <a:ext uri="{FF2B5EF4-FFF2-40B4-BE49-F238E27FC236}">
                <a16:creationId xmlns:a16="http://schemas.microsoft.com/office/drawing/2014/main" id="{D5F242A0-0F65-4DED-9B28-93243012C4DB}"/>
              </a:ext>
            </a:extLst>
          </p:cNvPr>
          <p:cNvSpPr/>
          <p:nvPr/>
        </p:nvSpPr>
        <p:spPr>
          <a:xfrm>
            <a:off x="4709160" y="599440"/>
            <a:ext cx="2555240" cy="738319"/>
          </a:xfrm>
          <a:prstGeom prst="roundRect">
            <a:avLst/>
          </a:prstGeom>
          <a:solidFill>
            <a:srgbClr val="5B9BD5"/>
          </a:solidFill>
          <a:ln w="12700">
            <a:solidFill>
              <a:srgbClr val="5B9BD5">
                <a:shade val="50000"/>
              </a:srgbClr>
            </a:solidFill>
            <a:miter lim="800000"/>
          </a:ln>
          <a:effectLst/>
        </p:spPr>
        <p:txBody>
          <a:bodyPr rot="0" spcFirstLastPara="0" vert="horz" wrap="square" numCol="1" spcCol="0" rtlCol="0" fromWordArt="0" anchor="ctr" anchorCtr="0" forceAA="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National Project Steering Committee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290506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Diagram&#10;&#10;Description automatically generated with medium confidence">
            <a:extLst>
              <a:ext uri="{FF2B5EF4-FFF2-40B4-BE49-F238E27FC236}">
                <a16:creationId xmlns:a16="http://schemas.microsoft.com/office/drawing/2014/main" id="{66D90E5F-5F0B-4F32-8175-8E4BAFA046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3629" b="23079"/>
          <a:stretch/>
        </p:blipFill>
        <p:spPr>
          <a:xfrm>
            <a:off x="0" y="0"/>
            <a:ext cx="12191999" cy="938500"/>
          </a:xfrm>
          <a:prstGeom prst="rect">
            <a:avLst/>
          </a:prstGeom>
        </p:spPr>
      </p:pic>
      <p:sp>
        <p:nvSpPr>
          <p:cNvPr id="19" name="Rectangle 18">
            <a:extLst>
              <a:ext uri="{FF2B5EF4-FFF2-40B4-BE49-F238E27FC236}">
                <a16:creationId xmlns:a16="http://schemas.microsoft.com/office/drawing/2014/main" id="{BD2E13A1-14A5-49F6-9C4F-837BD954346B}"/>
              </a:ext>
            </a:extLst>
          </p:cNvPr>
          <p:cNvSpPr/>
          <p:nvPr/>
        </p:nvSpPr>
        <p:spPr>
          <a:xfrm>
            <a:off x="0" y="0"/>
            <a:ext cx="12191999" cy="938500"/>
          </a:xfrm>
          <a:prstGeom prst="rect">
            <a:avLst/>
          </a:prstGeom>
          <a:solidFill>
            <a:srgbClr val="016C81">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D47367-6D62-4201-A684-11A5E4CADD8C}"/>
              </a:ext>
            </a:extLst>
          </p:cNvPr>
          <p:cNvSpPr>
            <a:spLocks noGrp="1"/>
          </p:cNvSpPr>
          <p:nvPr>
            <p:ph type="title"/>
          </p:nvPr>
        </p:nvSpPr>
        <p:spPr>
          <a:xfrm>
            <a:off x="578304" y="79179"/>
            <a:ext cx="10953750" cy="745218"/>
          </a:xfrm>
        </p:spPr>
        <p:txBody>
          <a:bodyPr>
            <a:normAutofit/>
          </a:bodyPr>
          <a:lstStyle/>
          <a:p>
            <a:r>
              <a:rPr lang="en-US" sz="3000" b="1" dirty="0">
                <a:solidFill>
                  <a:schemeClr val="bg1"/>
                </a:solidFill>
                <a:effectLst/>
                <a:latin typeface="Roboto" panose="02000000000000000000" pitchFamily="2" charset="0"/>
                <a:ea typeface="Roboto" panose="02000000000000000000" pitchFamily="2" charset="0"/>
                <a:cs typeface="Arial" panose="020B0604020202020204" pitchFamily="34" charset="0"/>
              </a:rPr>
              <a:t>Estimated Project Cost and Financing</a:t>
            </a:r>
            <a:endParaRPr lang="en-ID" sz="3000" dirty="0">
              <a:solidFill>
                <a:schemeClr val="bg1"/>
              </a:solidFill>
              <a:latin typeface="Roboto" panose="02000000000000000000" pitchFamily="2" charset="0"/>
              <a:ea typeface="Roboto" panose="02000000000000000000" pitchFamily="2" charset="0"/>
            </a:endParaRPr>
          </a:p>
        </p:txBody>
      </p:sp>
      <p:graphicFrame>
        <p:nvGraphicFramePr>
          <p:cNvPr id="7" name="Content Placeholder 15">
            <a:extLst>
              <a:ext uri="{FF2B5EF4-FFF2-40B4-BE49-F238E27FC236}">
                <a16:creationId xmlns:a16="http://schemas.microsoft.com/office/drawing/2014/main" id="{D9D953CC-6DE3-495D-98DE-46D70D71FC4B}"/>
              </a:ext>
            </a:extLst>
          </p:cNvPr>
          <p:cNvGraphicFramePr>
            <a:graphicFrameLocks/>
          </p:cNvGraphicFramePr>
          <p:nvPr>
            <p:extLst>
              <p:ext uri="{D42A27DB-BD31-4B8C-83A1-F6EECF244321}">
                <p14:modId xmlns:p14="http://schemas.microsoft.com/office/powerpoint/2010/main" val="3840812288"/>
              </p:ext>
            </p:extLst>
          </p:nvPr>
        </p:nvGraphicFramePr>
        <p:xfrm>
          <a:off x="-9526" y="1201808"/>
          <a:ext cx="11933102" cy="5519667"/>
        </p:xfrm>
        <a:graphic>
          <a:graphicData uri="http://schemas.openxmlformats.org/drawingml/2006/table">
            <a:tbl>
              <a:tblPr firstRow="1" firstCol="1">
                <a:tableStyleId>{5C22544A-7EE6-4342-B048-85BDC9FD1C3A}</a:tableStyleId>
              </a:tblPr>
              <a:tblGrid>
                <a:gridCol w="4637011">
                  <a:extLst>
                    <a:ext uri="{9D8B030D-6E8A-4147-A177-3AD203B41FA5}">
                      <a16:colId xmlns:a16="http://schemas.microsoft.com/office/drawing/2014/main" val="20000"/>
                    </a:ext>
                  </a:extLst>
                </a:gridCol>
                <a:gridCol w="1925538">
                  <a:extLst>
                    <a:ext uri="{9D8B030D-6E8A-4147-A177-3AD203B41FA5}">
                      <a16:colId xmlns:a16="http://schemas.microsoft.com/office/drawing/2014/main" val="20002"/>
                    </a:ext>
                  </a:extLst>
                </a:gridCol>
                <a:gridCol w="1807649">
                  <a:extLst>
                    <a:ext uri="{9D8B030D-6E8A-4147-A177-3AD203B41FA5}">
                      <a16:colId xmlns:a16="http://schemas.microsoft.com/office/drawing/2014/main" val="20005"/>
                    </a:ext>
                  </a:extLst>
                </a:gridCol>
                <a:gridCol w="1781452">
                  <a:extLst>
                    <a:ext uri="{9D8B030D-6E8A-4147-A177-3AD203B41FA5}">
                      <a16:colId xmlns:a16="http://schemas.microsoft.com/office/drawing/2014/main" val="3837386875"/>
                    </a:ext>
                  </a:extLst>
                </a:gridCol>
                <a:gridCol w="1781452">
                  <a:extLst>
                    <a:ext uri="{9D8B030D-6E8A-4147-A177-3AD203B41FA5}">
                      <a16:colId xmlns:a16="http://schemas.microsoft.com/office/drawing/2014/main" val="3619266899"/>
                    </a:ext>
                  </a:extLst>
                </a:gridCol>
              </a:tblGrid>
              <a:tr h="967962">
                <a:tc>
                  <a:txBody>
                    <a:bodyPr/>
                    <a:lstStyle/>
                    <a:p>
                      <a:pPr marL="457200" algn="just"/>
                      <a:r>
                        <a:rPr lang="en-US" sz="1600" b="1" dirty="0">
                          <a:solidFill>
                            <a:srgbClr val="000000"/>
                          </a:solidFill>
                          <a:effectLst/>
                          <a:latin typeface="Roboto" panose="02000000000000000000" pitchFamily="2" charset="0"/>
                          <a:ea typeface="Roboto" panose="02000000000000000000" pitchFamily="2" charset="0"/>
                          <a:cs typeface="Arial" panose="020B0604020202020204" pitchFamily="34" charset="0"/>
                        </a:rPr>
                        <a:t>Project Component</a:t>
                      </a:r>
                      <a:endParaRPr lang="en-GB"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1600" b="1" dirty="0">
                          <a:solidFill>
                            <a:schemeClr val="bg1"/>
                          </a:solidFill>
                          <a:effectLst/>
                          <a:latin typeface="Roboto" panose="02000000000000000000" pitchFamily="2" charset="0"/>
                          <a:ea typeface="Roboto" panose="02000000000000000000" pitchFamily="2" charset="0"/>
                          <a:cs typeface="Arial" panose="020B0604020202020204" pitchFamily="34" charset="0"/>
                        </a:rPr>
                        <a:t>IDA Financing (US$ million)</a:t>
                      </a:r>
                      <a:endParaRPr lang="en-GB" sz="16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5A6B"/>
                    </a:solidFill>
                  </a:tcPr>
                </a:tc>
                <a:tc>
                  <a:txBody>
                    <a:bodyPr/>
                    <a:lstStyle/>
                    <a:p>
                      <a:pPr marL="457200" algn="just"/>
                      <a:r>
                        <a:rPr lang="en-US" sz="1600" b="1" dirty="0">
                          <a:solidFill>
                            <a:schemeClr val="bg1"/>
                          </a:solidFill>
                          <a:effectLst/>
                          <a:latin typeface="Roboto" panose="02000000000000000000" pitchFamily="2" charset="0"/>
                          <a:ea typeface="Roboto" panose="02000000000000000000" pitchFamily="2" charset="0"/>
                          <a:cs typeface="Arial" panose="020B0604020202020204" pitchFamily="34" charset="0"/>
                        </a:rPr>
                        <a:t>WHR Financing (US$ million)</a:t>
                      </a:r>
                      <a:endParaRPr lang="en-GB" sz="16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5A6B"/>
                    </a:solidFill>
                  </a:tcPr>
                </a:tc>
                <a:tc>
                  <a:txBody>
                    <a:bodyPr/>
                    <a:lstStyle/>
                    <a:p>
                      <a:pPr marL="457200" algn="just"/>
                      <a:r>
                        <a:rPr lang="en-US" sz="1600" b="1" dirty="0">
                          <a:solidFill>
                            <a:schemeClr val="bg1"/>
                          </a:solidFill>
                          <a:effectLst/>
                          <a:latin typeface="Roboto" panose="02000000000000000000" pitchFamily="2" charset="0"/>
                          <a:ea typeface="Roboto" panose="02000000000000000000" pitchFamily="2" charset="0"/>
                          <a:cs typeface="Arial" panose="020B0604020202020204" pitchFamily="34" charset="0"/>
                        </a:rPr>
                        <a:t>Total Project Costs (US$ million)</a:t>
                      </a:r>
                      <a:endParaRPr lang="en-GB" sz="16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5A6B"/>
                    </a:solidFill>
                  </a:tcPr>
                </a:tc>
                <a:tc>
                  <a:txBody>
                    <a:bodyPr/>
                    <a:lstStyle/>
                    <a:p>
                      <a:pPr marL="457200" algn="just"/>
                      <a:r>
                        <a:rPr lang="en-GB" sz="160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%tage of Total Budget</a:t>
                      </a:r>
                    </a:p>
                  </a:txBody>
                  <a:tcPr marL="68580" marR="68580" marT="0" marB="0">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5A6B"/>
                    </a:solidFill>
                  </a:tcPr>
                </a:tc>
                <a:extLst>
                  <a:ext uri="{0D108BD9-81ED-4DB2-BD59-A6C34878D82A}">
                    <a16:rowId xmlns:a16="http://schemas.microsoft.com/office/drawing/2014/main" val="10001"/>
                  </a:ext>
                </a:extLst>
              </a:tr>
              <a:tr h="1051374">
                <a:tc>
                  <a:txBody>
                    <a:bodyPr/>
                    <a:lstStyle/>
                    <a:p>
                      <a:pPr marL="457200" algn="just"/>
                      <a:r>
                        <a:rPr lang="en-US" sz="1600" dirty="0">
                          <a:solidFill>
                            <a:srgbClr val="000000"/>
                          </a:solidFill>
                          <a:effectLst/>
                          <a:latin typeface="Roboto" panose="02000000000000000000" pitchFamily="2" charset="0"/>
                          <a:ea typeface="Roboto" panose="02000000000000000000" pitchFamily="2" charset="0"/>
                          <a:cs typeface="Arial" panose="020B0604020202020204" pitchFamily="34" charset="0"/>
                        </a:rPr>
                        <a:t>1.Strengthening Climate-Smart agricultural Research, seed and Agro-Climatic Information Systems</a:t>
                      </a:r>
                      <a:endParaRPr lang="en-GB"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63.60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2.30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65.90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rPr>
                        <a:t>18.83</a:t>
                      </a:r>
                    </a:p>
                  </a:txBody>
                  <a:tcPr marL="68580" marR="68580" marT="0" marB="0">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920753">
                <a:tc>
                  <a:txBody>
                    <a:bodyPr/>
                    <a:lstStyle/>
                    <a:p>
                      <a:pPr marL="457200" algn="just"/>
                      <a:r>
                        <a:rPr lang="en-US" sz="1600" dirty="0">
                          <a:solidFill>
                            <a:srgbClr val="000000"/>
                          </a:solidFill>
                          <a:effectLst/>
                          <a:latin typeface="Roboto" panose="02000000000000000000" pitchFamily="2" charset="0"/>
                          <a:ea typeface="Roboto" panose="02000000000000000000" pitchFamily="2" charset="0"/>
                          <a:cs typeface="Arial" panose="020B0604020202020204" pitchFamily="34" charset="0"/>
                        </a:rPr>
                        <a:t>2. Promoting Adoption of Climate-Smart Agriculture Technologies and Practices</a:t>
                      </a:r>
                      <a:endParaRPr lang="en-GB"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172.00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32.50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204.50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rPr>
                        <a:t>58.43</a:t>
                      </a:r>
                    </a:p>
                  </a:txBody>
                  <a:tcPr marL="68580" marR="68580" marT="0" marB="0">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3"/>
                  </a:ext>
                </a:extLst>
              </a:tr>
              <a:tr h="725972">
                <a:tc>
                  <a:txBody>
                    <a:bodyPr/>
                    <a:lstStyle/>
                    <a:p>
                      <a:pPr marL="457200" algn="just"/>
                      <a:r>
                        <a:rPr lang="en-US" sz="1600" dirty="0">
                          <a:solidFill>
                            <a:srgbClr val="000000"/>
                          </a:solidFill>
                          <a:effectLst/>
                          <a:latin typeface="Roboto" panose="02000000000000000000" pitchFamily="2" charset="0"/>
                          <a:ea typeface="Roboto" panose="02000000000000000000" pitchFamily="2" charset="0"/>
                          <a:cs typeface="Arial" panose="020B0604020202020204" pitchFamily="34" charset="0"/>
                        </a:rPr>
                        <a:t>3. Market Development and Linkages for Selected Value Chains</a:t>
                      </a:r>
                      <a:endParaRPr lang="en-GB"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a:solidFill>
                            <a:schemeClr val="tx1"/>
                          </a:solidFill>
                          <a:effectLst/>
                          <a:latin typeface="Roboto" panose="02000000000000000000" pitchFamily="2" charset="0"/>
                          <a:ea typeface="Roboto" panose="02000000000000000000" pitchFamily="2" charset="0"/>
                          <a:cs typeface="Arial" panose="020B0604020202020204" pitchFamily="34" charset="0"/>
                        </a:rPr>
                        <a:t>44.00</a:t>
                      </a:r>
                      <a:endParaRPr lang="en-GB" sz="2000" b="1">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US" sz="2000" b="1">
                          <a:solidFill>
                            <a:schemeClr val="tx1"/>
                          </a:solidFill>
                          <a:effectLst/>
                          <a:latin typeface="Roboto" panose="02000000000000000000" pitchFamily="2" charset="0"/>
                          <a:ea typeface="Roboto" panose="02000000000000000000" pitchFamily="2" charset="0"/>
                          <a:cs typeface="Arial" panose="020B0604020202020204" pitchFamily="34" charset="0"/>
                        </a:rPr>
                        <a:t>13.30</a:t>
                      </a:r>
                      <a:endParaRPr lang="en-GB" sz="2000" b="1">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57.30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rPr>
                        <a:t>16.37</a:t>
                      </a:r>
                    </a:p>
                  </a:txBody>
                  <a:tcPr marL="68580" marR="68580" marT="0" marB="0">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22658">
                <a:tc>
                  <a:txBody>
                    <a:bodyPr/>
                    <a:lstStyle/>
                    <a:p>
                      <a:pPr marL="457200" algn="just"/>
                      <a:r>
                        <a:rPr lang="en-US" sz="1600" dirty="0">
                          <a:solidFill>
                            <a:srgbClr val="000000"/>
                          </a:solidFill>
                          <a:effectLst/>
                          <a:latin typeface="Roboto" panose="02000000000000000000" pitchFamily="2" charset="0"/>
                          <a:ea typeface="Roboto" panose="02000000000000000000" pitchFamily="2" charset="0"/>
                          <a:cs typeface="Arial" panose="020B0604020202020204" pitchFamily="34" charset="0"/>
                        </a:rPr>
                        <a:t>4. Contingency Emergency Response</a:t>
                      </a:r>
                      <a:endParaRPr lang="en-GB" sz="16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0.00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 </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0.00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rPr>
                        <a:t>0.00</a:t>
                      </a:r>
                    </a:p>
                  </a:txBody>
                  <a:tcPr marL="68580" marR="68580" marT="0" marB="0">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extLst>
                  <a:ext uri="{0D108BD9-81ED-4DB2-BD59-A6C34878D82A}">
                    <a16:rowId xmlns:a16="http://schemas.microsoft.com/office/drawing/2014/main" val="10005"/>
                  </a:ext>
                </a:extLst>
              </a:tr>
              <a:tr h="725972">
                <a:tc>
                  <a:txBody>
                    <a:bodyPr/>
                    <a:lstStyle/>
                    <a:p>
                      <a:pPr marL="457200" algn="just"/>
                      <a:r>
                        <a:rPr lang="en-US" sz="1600">
                          <a:solidFill>
                            <a:srgbClr val="000000"/>
                          </a:solidFill>
                          <a:effectLst/>
                          <a:latin typeface="Roboto" panose="02000000000000000000" pitchFamily="2" charset="0"/>
                          <a:ea typeface="Roboto" panose="02000000000000000000" pitchFamily="2" charset="0"/>
                          <a:cs typeface="Arial" panose="020B0604020202020204" pitchFamily="34" charset="0"/>
                        </a:rPr>
                        <a:t>5. Project Coordination, Management, Monitoring, Evaluation and Learning</a:t>
                      </a:r>
                      <a:endParaRPr lang="en-GB" sz="1600">
                        <a:solidFill>
                          <a:srgbClr val="000000"/>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no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20.40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1.90</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US" sz="2000" b="1" dirty="0">
                          <a:solidFill>
                            <a:schemeClr val="tx1"/>
                          </a:solidFill>
                          <a:effectLst/>
                          <a:latin typeface="Roboto" panose="02000000000000000000" pitchFamily="2" charset="0"/>
                          <a:ea typeface="Roboto" panose="02000000000000000000" pitchFamily="2" charset="0"/>
                          <a:cs typeface="Arial" panose="020B0604020202020204" pitchFamily="34" charset="0"/>
                        </a:rPr>
                        <a:t>22.3</a:t>
                      </a:r>
                      <a:endPar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tc>
                  <a:txBody>
                    <a:bodyPr/>
                    <a:lstStyle/>
                    <a:p>
                      <a:pPr marL="457200" algn="just"/>
                      <a:r>
                        <a:rPr lang="en-GB" sz="2000" b="1" dirty="0">
                          <a:solidFill>
                            <a:schemeClr val="tx1"/>
                          </a:solidFill>
                          <a:effectLst/>
                          <a:latin typeface="Roboto" panose="02000000000000000000" pitchFamily="2" charset="0"/>
                          <a:ea typeface="Roboto" panose="02000000000000000000" pitchFamily="2" charset="0"/>
                          <a:cs typeface="Times New Roman" panose="02020603050405020304" pitchFamily="18" charset="0"/>
                        </a:rPr>
                        <a:t>6.37</a:t>
                      </a:r>
                    </a:p>
                  </a:txBody>
                  <a:tcPr marL="68580" marR="68580" marT="0" marB="0">
                    <a:lnL w="635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604976">
                <a:tc>
                  <a:txBody>
                    <a:bodyPr/>
                    <a:lstStyle/>
                    <a:p>
                      <a:pPr marL="457200" algn="just"/>
                      <a:r>
                        <a:rPr lang="en-US" sz="2000" b="1" dirty="0">
                          <a:solidFill>
                            <a:schemeClr val="bg1"/>
                          </a:solidFill>
                          <a:effectLst/>
                          <a:latin typeface="Roboto" panose="02000000000000000000" pitchFamily="2" charset="0"/>
                          <a:ea typeface="Roboto" panose="02000000000000000000" pitchFamily="2" charset="0"/>
                          <a:cs typeface="Arial" panose="020B0604020202020204" pitchFamily="34" charset="0"/>
                        </a:rPr>
                        <a:t>Total Costs</a:t>
                      </a:r>
                      <a:endParaRPr lang="en-GB" sz="20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5A6B"/>
                    </a:solidFill>
                  </a:tcPr>
                </a:tc>
                <a:tc>
                  <a:txBody>
                    <a:bodyPr/>
                    <a:lstStyle/>
                    <a:p>
                      <a:pPr marL="457200" algn="just"/>
                      <a:r>
                        <a:rPr lang="en-US" sz="2000" b="1" dirty="0">
                          <a:solidFill>
                            <a:schemeClr val="bg1"/>
                          </a:solidFill>
                          <a:effectLst/>
                          <a:latin typeface="Roboto" panose="02000000000000000000" pitchFamily="2" charset="0"/>
                          <a:ea typeface="Roboto" panose="02000000000000000000" pitchFamily="2" charset="0"/>
                          <a:cs typeface="Arial" panose="020B0604020202020204" pitchFamily="34" charset="0"/>
                        </a:rPr>
                        <a:t>300.00</a:t>
                      </a:r>
                      <a:endParaRPr lang="en-GB" sz="20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6C81"/>
                    </a:solidFill>
                  </a:tcPr>
                </a:tc>
                <a:tc>
                  <a:txBody>
                    <a:bodyPr/>
                    <a:lstStyle/>
                    <a:p>
                      <a:pPr marL="457200" algn="just"/>
                      <a:r>
                        <a:rPr lang="en-US" sz="2000" b="1" dirty="0">
                          <a:solidFill>
                            <a:schemeClr val="bg1"/>
                          </a:solidFill>
                          <a:effectLst/>
                          <a:latin typeface="Roboto" panose="02000000000000000000" pitchFamily="2" charset="0"/>
                          <a:ea typeface="Roboto" panose="02000000000000000000" pitchFamily="2" charset="0"/>
                          <a:cs typeface="Arial" panose="020B0604020202020204" pitchFamily="34" charset="0"/>
                        </a:rPr>
                        <a:t>50.00</a:t>
                      </a:r>
                      <a:endParaRPr lang="en-GB" sz="20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6C81"/>
                    </a:solidFill>
                  </a:tcPr>
                </a:tc>
                <a:tc>
                  <a:txBody>
                    <a:bodyPr/>
                    <a:lstStyle/>
                    <a:p>
                      <a:pPr marL="457200" algn="just"/>
                      <a:r>
                        <a:rPr lang="en-US" sz="2000" b="1" dirty="0">
                          <a:solidFill>
                            <a:schemeClr val="bg1"/>
                          </a:solidFill>
                          <a:effectLst/>
                          <a:latin typeface="Roboto" panose="02000000000000000000" pitchFamily="2" charset="0"/>
                          <a:ea typeface="Roboto" panose="02000000000000000000" pitchFamily="2" charset="0"/>
                          <a:cs typeface="Arial" panose="020B0604020202020204" pitchFamily="34" charset="0"/>
                        </a:rPr>
                        <a:t>350.00</a:t>
                      </a:r>
                      <a:endParaRPr lang="en-GB" sz="20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6C81"/>
                    </a:solidFill>
                  </a:tcPr>
                </a:tc>
                <a:tc>
                  <a:txBody>
                    <a:bodyPr/>
                    <a:lstStyle/>
                    <a:p>
                      <a:pPr marL="457200" algn="just"/>
                      <a:r>
                        <a:rPr lang="en-GB" sz="200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100.00</a:t>
                      </a:r>
                    </a:p>
                  </a:txBody>
                  <a:tcPr marL="68580" marR="68580" marT="0" marB="0">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2A2A2"/>
                      </a:solidFill>
                      <a:prstDash val="solid"/>
                      <a:round/>
                      <a:headEnd type="none" w="med" len="med"/>
                      <a:tailEnd type="none" w="med" len="med"/>
                    </a:lnT>
                    <a:lnB w="3175" cap="flat" cmpd="sng" algn="ctr">
                      <a:solidFill>
                        <a:srgbClr val="A2A2A2"/>
                      </a:solidFill>
                      <a:prstDash val="solid"/>
                      <a:round/>
                      <a:headEnd type="none" w="med" len="med"/>
                      <a:tailEnd type="none" w="med" len="med"/>
                    </a:lnB>
                    <a:solidFill>
                      <a:srgbClr val="016C81"/>
                    </a:solidFill>
                  </a:tcPr>
                </a:tc>
                <a:extLst>
                  <a:ext uri="{0D108BD9-81ED-4DB2-BD59-A6C34878D82A}">
                    <a16:rowId xmlns:a16="http://schemas.microsoft.com/office/drawing/2014/main" val="10010"/>
                  </a:ext>
                </a:extLst>
              </a:tr>
            </a:tbl>
          </a:graphicData>
        </a:graphic>
      </p:graphicFrame>
      <p:sp>
        <p:nvSpPr>
          <p:cNvPr id="5" name="Slide Number Placeholder 4">
            <a:extLst>
              <a:ext uri="{FF2B5EF4-FFF2-40B4-BE49-F238E27FC236}">
                <a16:creationId xmlns:a16="http://schemas.microsoft.com/office/drawing/2014/main" id="{C455657B-B405-417D-A56A-F21486A63E3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2F96A63-128F-4CF8-9818-BF4B3BBAE61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76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967;p33">
            <a:extLst>
              <a:ext uri="{FF2B5EF4-FFF2-40B4-BE49-F238E27FC236}">
                <a16:creationId xmlns:a16="http://schemas.microsoft.com/office/drawing/2014/main" id="{EBF9F8DC-C8B5-4C1B-9A25-72013A41568F}"/>
              </a:ext>
            </a:extLst>
          </p:cNvPr>
          <p:cNvSpPr/>
          <p:nvPr/>
        </p:nvSpPr>
        <p:spPr>
          <a:xfrm>
            <a:off x="934719" y="1924843"/>
            <a:ext cx="2441839" cy="122917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68569" tIns="68569" rIns="68569" bIns="68569" anchor="ctr" anchorCtr="0">
            <a:noAutofit/>
          </a:bodyPr>
          <a:lstStyle/>
          <a:p>
            <a:endParaRPr sz="1350"/>
          </a:p>
        </p:txBody>
      </p:sp>
      <p:sp>
        <p:nvSpPr>
          <p:cNvPr id="56" name="Google Shape;968;p33">
            <a:extLst>
              <a:ext uri="{FF2B5EF4-FFF2-40B4-BE49-F238E27FC236}">
                <a16:creationId xmlns:a16="http://schemas.microsoft.com/office/drawing/2014/main" id="{6D9DAD26-4AD8-4BA8-B165-8F8F0EB0BAA5}"/>
              </a:ext>
            </a:extLst>
          </p:cNvPr>
          <p:cNvSpPr/>
          <p:nvPr/>
        </p:nvSpPr>
        <p:spPr>
          <a:xfrm>
            <a:off x="1573585" y="3044313"/>
            <a:ext cx="812938" cy="406484"/>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1"/>
          </a:solidFill>
          <a:ln>
            <a:noFill/>
          </a:ln>
        </p:spPr>
        <p:txBody>
          <a:bodyPr spcFirstLastPara="1" wrap="square" lIns="68569" tIns="68569" rIns="68569" bIns="68569" anchor="ctr" anchorCtr="0">
            <a:noAutofit/>
          </a:bodyPr>
          <a:lstStyle/>
          <a:p>
            <a:pPr algn="ctr">
              <a:buClr>
                <a:schemeClr val="dk1"/>
              </a:buClr>
              <a:buSzPts val="1100"/>
            </a:pPr>
            <a:r>
              <a:rPr lang="en" sz="1650">
                <a:solidFill>
                  <a:srgbClr val="FFFFFF"/>
                </a:solidFill>
                <a:latin typeface="Fira Sans Extra Condensed Medium"/>
                <a:ea typeface="Fira Sans Extra Condensed Medium"/>
                <a:cs typeface="Fira Sans Extra Condensed Medium"/>
                <a:sym typeface="Fira Sans Extra Condensed Medium"/>
              </a:rPr>
              <a:t>01</a:t>
            </a:r>
            <a:endParaRPr sz="1650">
              <a:solidFill>
                <a:srgbClr val="FFFFFF"/>
              </a:solidFill>
            </a:endParaRPr>
          </a:p>
        </p:txBody>
      </p:sp>
      <p:sp>
        <p:nvSpPr>
          <p:cNvPr id="57" name="Google Shape;969;p33">
            <a:extLst>
              <a:ext uri="{FF2B5EF4-FFF2-40B4-BE49-F238E27FC236}">
                <a16:creationId xmlns:a16="http://schemas.microsoft.com/office/drawing/2014/main" id="{188EC434-1DE2-4BAC-B5A0-E2115B80BE4F}"/>
              </a:ext>
            </a:extLst>
          </p:cNvPr>
          <p:cNvSpPr/>
          <p:nvPr/>
        </p:nvSpPr>
        <p:spPr>
          <a:xfrm>
            <a:off x="1530525" y="1681653"/>
            <a:ext cx="899059" cy="255196"/>
          </a:xfrm>
          <a:custGeom>
            <a:avLst/>
            <a:gdLst/>
            <a:ahLst/>
            <a:cxnLst/>
            <a:rect l="l" t="t" r="r" b="b"/>
            <a:pathLst>
              <a:path w="30076" h="8537" extrusionOk="0">
                <a:moveTo>
                  <a:pt x="4775" y="0"/>
                </a:moveTo>
                <a:cubicBezTo>
                  <a:pt x="3870" y="0"/>
                  <a:pt x="3132" y="738"/>
                  <a:pt x="3132" y="1643"/>
                </a:cubicBezTo>
                <a:lnTo>
                  <a:pt x="3132" y="4429"/>
                </a:lnTo>
                <a:cubicBezTo>
                  <a:pt x="3132" y="5334"/>
                  <a:pt x="2429" y="6072"/>
                  <a:pt x="1560" y="6072"/>
                </a:cubicBezTo>
                <a:cubicBezTo>
                  <a:pt x="703" y="6072"/>
                  <a:pt x="1" y="6811"/>
                  <a:pt x="1" y="7715"/>
                </a:cubicBezTo>
                <a:lnTo>
                  <a:pt x="1" y="8418"/>
                </a:lnTo>
                <a:cubicBezTo>
                  <a:pt x="1" y="8466"/>
                  <a:pt x="12" y="8501"/>
                  <a:pt x="12" y="8537"/>
                </a:cubicBezTo>
                <a:lnTo>
                  <a:pt x="30064" y="8537"/>
                </a:lnTo>
                <a:cubicBezTo>
                  <a:pt x="30064" y="8501"/>
                  <a:pt x="30076" y="8466"/>
                  <a:pt x="30076" y="8418"/>
                </a:cubicBezTo>
                <a:lnTo>
                  <a:pt x="30076" y="7715"/>
                </a:lnTo>
                <a:cubicBezTo>
                  <a:pt x="30076" y="6811"/>
                  <a:pt x="29373" y="6072"/>
                  <a:pt x="28516" y="6072"/>
                </a:cubicBezTo>
                <a:cubicBezTo>
                  <a:pt x="27659" y="6072"/>
                  <a:pt x="26956" y="5334"/>
                  <a:pt x="26956" y="4429"/>
                </a:cubicBezTo>
                <a:lnTo>
                  <a:pt x="26956" y="1643"/>
                </a:lnTo>
                <a:cubicBezTo>
                  <a:pt x="26956" y="738"/>
                  <a:pt x="26206" y="0"/>
                  <a:pt x="25313" y="0"/>
                </a:cubicBezTo>
                <a:close/>
              </a:path>
            </a:pathLst>
          </a:custGeom>
          <a:solidFill>
            <a:schemeClr val="accent1"/>
          </a:solidFill>
          <a:ln>
            <a:noFill/>
          </a:ln>
        </p:spPr>
        <p:txBody>
          <a:bodyPr spcFirstLastPara="1" wrap="square" lIns="68569" tIns="68569" rIns="68569" bIns="68569" anchor="ctr" anchorCtr="0">
            <a:noAutofit/>
          </a:bodyPr>
          <a:lstStyle/>
          <a:p>
            <a:endParaRPr sz="1350"/>
          </a:p>
        </p:txBody>
      </p:sp>
      <p:sp>
        <p:nvSpPr>
          <p:cNvPr id="49" name="Google Shape;974;p33">
            <a:extLst>
              <a:ext uri="{FF2B5EF4-FFF2-40B4-BE49-F238E27FC236}">
                <a16:creationId xmlns:a16="http://schemas.microsoft.com/office/drawing/2014/main" id="{207FF44E-4820-4968-9281-E9EE006CCDA1}"/>
              </a:ext>
            </a:extLst>
          </p:cNvPr>
          <p:cNvSpPr/>
          <p:nvPr/>
        </p:nvSpPr>
        <p:spPr>
          <a:xfrm>
            <a:off x="3744725" y="1952991"/>
            <a:ext cx="2475801" cy="1229173"/>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68569" tIns="68569" rIns="68569" bIns="68569" anchor="ctr" anchorCtr="0">
            <a:noAutofit/>
          </a:bodyPr>
          <a:lstStyle/>
          <a:p>
            <a:endParaRPr sz="1350"/>
          </a:p>
        </p:txBody>
      </p:sp>
      <p:sp>
        <p:nvSpPr>
          <p:cNvPr id="50" name="Google Shape;975;p33">
            <a:extLst>
              <a:ext uri="{FF2B5EF4-FFF2-40B4-BE49-F238E27FC236}">
                <a16:creationId xmlns:a16="http://schemas.microsoft.com/office/drawing/2014/main" id="{44BD0633-9813-487A-8B2A-CEE73359482D}"/>
              </a:ext>
            </a:extLst>
          </p:cNvPr>
          <p:cNvSpPr/>
          <p:nvPr/>
        </p:nvSpPr>
        <p:spPr>
          <a:xfrm>
            <a:off x="4654336" y="3056695"/>
            <a:ext cx="812938" cy="406484"/>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2"/>
          </a:solidFill>
          <a:ln>
            <a:noFill/>
          </a:ln>
        </p:spPr>
        <p:txBody>
          <a:bodyPr spcFirstLastPara="1" wrap="square" lIns="68569" tIns="68569" rIns="68569" bIns="68569" anchor="ctr" anchorCtr="0">
            <a:noAutofit/>
          </a:bodyPr>
          <a:lstStyle/>
          <a:p>
            <a:pPr algn="ctr">
              <a:buClr>
                <a:schemeClr val="dk1"/>
              </a:buClr>
              <a:buSzPts val="1100"/>
            </a:pPr>
            <a:r>
              <a:rPr lang="en" sz="1650">
                <a:solidFill>
                  <a:srgbClr val="FFFFFF"/>
                </a:solidFill>
                <a:latin typeface="Fira Sans Extra Condensed Medium"/>
                <a:ea typeface="Fira Sans Extra Condensed Medium"/>
                <a:cs typeface="Fira Sans Extra Condensed Medium"/>
                <a:sym typeface="Fira Sans Extra Condensed Medium"/>
              </a:rPr>
              <a:t>02</a:t>
            </a:r>
            <a:endParaRPr sz="1650">
              <a:solidFill>
                <a:srgbClr val="FFFFFF"/>
              </a:solidFill>
            </a:endParaRPr>
          </a:p>
        </p:txBody>
      </p:sp>
      <p:sp>
        <p:nvSpPr>
          <p:cNvPr id="51" name="Google Shape;976;p33">
            <a:extLst>
              <a:ext uri="{FF2B5EF4-FFF2-40B4-BE49-F238E27FC236}">
                <a16:creationId xmlns:a16="http://schemas.microsoft.com/office/drawing/2014/main" id="{56ABF1EF-1B0B-4845-9EB4-873B6AFE99A7}"/>
              </a:ext>
            </a:extLst>
          </p:cNvPr>
          <p:cNvSpPr/>
          <p:nvPr/>
        </p:nvSpPr>
        <p:spPr>
          <a:xfrm>
            <a:off x="4611276" y="1697807"/>
            <a:ext cx="899059" cy="255196"/>
          </a:xfrm>
          <a:custGeom>
            <a:avLst/>
            <a:gdLst/>
            <a:ahLst/>
            <a:cxnLst/>
            <a:rect l="l" t="t" r="r" b="b"/>
            <a:pathLst>
              <a:path w="30076" h="8537" extrusionOk="0">
                <a:moveTo>
                  <a:pt x="4775" y="0"/>
                </a:moveTo>
                <a:cubicBezTo>
                  <a:pt x="3870" y="0"/>
                  <a:pt x="3132" y="738"/>
                  <a:pt x="3132" y="1643"/>
                </a:cubicBezTo>
                <a:lnTo>
                  <a:pt x="3132" y="4429"/>
                </a:lnTo>
                <a:cubicBezTo>
                  <a:pt x="3132" y="5334"/>
                  <a:pt x="2429" y="6072"/>
                  <a:pt x="1560" y="6072"/>
                </a:cubicBezTo>
                <a:cubicBezTo>
                  <a:pt x="703" y="6072"/>
                  <a:pt x="1" y="6811"/>
                  <a:pt x="1" y="7715"/>
                </a:cubicBezTo>
                <a:lnTo>
                  <a:pt x="1" y="8418"/>
                </a:lnTo>
                <a:cubicBezTo>
                  <a:pt x="1" y="8466"/>
                  <a:pt x="12" y="8501"/>
                  <a:pt x="12" y="8537"/>
                </a:cubicBezTo>
                <a:lnTo>
                  <a:pt x="30064" y="8537"/>
                </a:lnTo>
                <a:cubicBezTo>
                  <a:pt x="30064" y="8501"/>
                  <a:pt x="30076" y="8466"/>
                  <a:pt x="30076" y="8418"/>
                </a:cubicBezTo>
                <a:lnTo>
                  <a:pt x="30076" y="7715"/>
                </a:lnTo>
                <a:cubicBezTo>
                  <a:pt x="30076" y="6811"/>
                  <a:pt x="29373" y="6072"/>
                  <a:pt x="28516" y="6072"/>
                </a:cubicBezTo>
                <a:cubicBezTo>
                  <a:pt x="27659" y="6072"/>
                  <a:pt x="26956" y="5334"/>
                  <a:pt x="26956" y="4429"/>
                </a:cubicBezTo>
                <a:lnTo>
                  <a:pt x="26956" y="1643"/>
                </a:lnTo>
                <a:cubicBezTo>
                  <a:pt x="26956" y="738"/>
                  <a:pt x="26206" y="0"/>
                  <a:pt x="25313" y="0"/>
                </a:cubicBezTo>
                <a:close/>
              </a:path>
            </a:pathLst>
          </a:custGeom>
          <a:solidFill>
            <a:schemeClr val="accent2"/>
          </a:solidFill>
          <a:ln>
            <a:noFill/>
          </a:ln>
        </p:spPr>
        <p:txBody>
          <a:bodyPr spcFirstLastPara="1" wrap="square" lIns="68569" tIns="68569" rIns="68569" bIns="68569" anchor="ctr" anchorCtr="0">
            <a:noAutofit/>
          </a:bodyPr>
          <a:lstStyle/>
          <a:p>
            <a:endParaRPr sz="1350"/>
          </a:p>
        </p:txBody>
      </p:sp>
      <p:sp>
        <p:nvSpPr>
          <p:cNvPr id="43" name="Google Shape;981;p33">
            <a:extLst>
              <a:ext uri="{FF2B5EF4-FFF2-40B4-BE49-F238E27FC236}">
                <a16:creationId xmlns:a16="http://schemas.microsoft.com/office/drawing/2014/main" id="{EC82B296-1E3C-47A2-9A1F-E1CB3A3E8D25}"/>
              </a:ext>
            </a:extLst>
          </p:cNvPr>
          <p:cNvSpPr/>
          <p:nvPr/>
        </p:nvSpPr>
        <p:spPr>
          <a:xfrm>
            <a:off x="6320494" y="1936850"/>
            <a:ext cx="2161094" cy="1322220"/>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68569" tIns="68569" rIns="68569" bIns="68569" anchor="ctr" anchorCtr="0">
            <a:noAutofit/>
          </a:bodyPr>
          <a:lstStyle/>
          <a:p>
            <a:endParaRPr sz="1350"/>
          </a:p>
        </p:txBody>
      </p:sp>
      <p:sp>
        <p:nvSpPr>
          <p:cNvPr id="44" name="Google Shape;982;p33">
            <a:extLst>
              <a:ext uri="{FF2B5EF4-FFF2-40B4-BE49-F238E27FC236}">
                <a16:creationId xmlns:a16="http://schemas.microsoft.com/office/drawing/2014/main" id="{D5C0C2D1-B150-40E2-8CDB-8E73B102B9F7}"/>
              </a:ext>
            </a:extLst>
          </p:cNvPr>
          <p:cNvSpPr/>
          <p:nvPr/>
        </p:nvSpPr>
        <p:spPr>
          <a:xfrm>
            <a:off x="6724741" y="3056695"/>
            <a:ext cx="812938" cy="406484"/>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3"/>
          </a:solidFill>
          <a:ln>
            <a:noFill/>
          </a:ln>
        </p:spPr>
        <p:txBody>
          <a:bodyPr spcFirstLastPara="1" wrap="square" lIns="68569" tIns="68569" rIns="68569" bIns="68569" anchor="ctr" anchorCtr="0">
            <a:noAutofit/>
          </a:bodyPr>
          <a:lstStyle/>
          <a:p>
            <a:pPr algn="ctr">
              <a:buClr>
                <a:schemeClr val="dk1"/>
              </a:buClr>
              <a:buSzPts val="1100"/>
            </a:pPr>
            <a:r>
              <a:rPr lang="en" sz="1650">
                <a:solidFill>
                  <a:srgbClr val="FFFFFF"/>
                </a:solidFill>
                <a:latin typeface="Fira Sans Extra Condensed Medium"/>
                <a:ea typeface="Fira Sans Extra Condensed Medium"/>
                <a:cs typeface="Fira Sans Extra Condensed Medium"/>
                <a:sym typeface="Fira Sans Extra Condensed Medium"/>
              </a:rPr>
              <a:t>03</a:t>
            </a:r>
            <a:endParaRPr sz="1650">
              <a:solidFill>
                <a:srgbClr val="FFFFFF"/>
              </a:solidFill>
            </a:endParaRPr>
          </a:p>
        </p:txBody>
      </p:sp>
      <p:sp>
        <p:nvSpPr>
          <p:cNvPr id="45" name="Google Shape;983;p33">
            <a:extLst>
              <a:ext uri="{FF2B5EF4-FFF2-40B4-BE49-F238E27FC236}">
                <a16:creationId xmlns:a16="http://schemas.microsoft.com/office/drawing/2014/main" id="{D624A1BC-38BB-4012-9F77-E14D5BF119D5}"/>
              </a:ext>
            </a:extLst>
          </p:cNvPr>
          <p:cNvSpPr/>
          <p:nvPr/>
        </p:nvSpPr>
        <p:spPr>
          <a:xfrm>
            <a:off x="6681681" y="1697807"/>
            <a:ext cx="899059" cy="255196"/>
          </a:xfrm>
          <a:custGeom>
            <a:avLst/>
            <a:gdLst/>
            <a:ahLst/>
            <a:cxnLst/>
            <a:rect l="l" t="t" r="r" b="b"/>
            <a:pathLst>
              <a:path w="30076" h="8537" extrusionOk="0">
                <a:moveTo>
                  <a:pt x="4775" y="0"/>
                </a:moveTo>
                <a:cubicBezTo>
                  <a:pt x="3870" y="0"/>
                  <a:pt x="3132" y="738"/>
                  <a:pt x="3132" y="1643"/>
                </a:cubicBezTo>
                <a:lnTo>
                  <a:pt x="3132" y="4429"/>
                </a:lnTo>
                <a:cubicBezTo>
                  <a:pt x="3132" y="5334"/>
                  <a:pt x="2429" y="6072"/>
                  <a:pt x="1560" y="6072"/>
                </a:cubicBezTo>
                <a:cubicBezTo>
                  <a:pt x="703" y="6072"/>
                  <a:pt x="1" y="6811"/>
                  <a:pt x="1" y="7715"/>
                </a:cubicBezTo>
                <a:lnTo>
                  <a:pt x="1" y="8418"/>
                </a:lnTo>
                <a:cubicBezTo>
                  <a:pt x="1" y="8466"/>
                  <a:pt x="12" y="8501"/>
                  <a:pt x="12" y="8537"/>
                </a:cubicBezTo>
                <a:lnTo>
                  <a:pt x="30064" y="8537"/>
                </a:lnTo>
                <a:cubicBezTo>
                  <a:pt x="30064" y="8501"/>
                  <a:pt x="30076" y="8466"/>
                  <a:pt x="30076" y="8418"/>
                </a:cubicBezTo>
                <a:lnTo>
                  <a:pt x="30076" y="7715"/>
                </a:lnTo>
                <a:cubicBezTo>
                  <a:pt x="30076" y="6811"/>
                  <a:pt x="29373" y="6072"/>
                  <a:pt x="28516" y="6072"/>
                </a:cubicBezTo>
                <a:cubicBezTo>
                  <a:pt x="27659" y="6072"/>
                  <a:pt x="26944" y="5334"/>
                  <a:pt x="26944" y="4429"/>
                </a:cubicBezTo>
                <a:lnTo>
                  <a:pt x="26944" y="1643"/>
                </a:lnTo>
                <a:cubicBezTo>
                  <a:pt x="26944" y="738"/>
                  <a:pt x="26206" y="0"/>
                  <a:pt x="25313" y="0"/>
                </a:cubicBezTo>
                <a:close/>
              </a:path>
            </a:pathLst>
          </a:custGeom>
          <a:solidFill>
            <a:schemeClr val="accent3"/>
          </a:solidFill>
          <a:ln>
            <a:noFill/>
          </a:ln>
        </p:spPr>
        <p:txBody>
          <a:bodyPr spcFirstLastPara="1" wrap="square" lIns="68569" tIns="68569" rIns="68569" bIns="68569" anchor="ctr" anchorCtr="0">
            <a:noAutofit/>
          </a:bodyPr>
          <a:lstStyle/>
          <a:p>
            <a:endParaRPr sz="1350"/>
          </a:p>
        </p:txBody>
      </p:sp>
      <p:sp>
        <p:nvSpPr>
          <p:cNvPr id="37" name="Google Shape;988;p33">
            <a:extLst>
              <a:ext uri="{FF2B5EF4-FFF2-40B4-BE49-F238E27FC236}">
                <a16:creationId xmlns:a16="http://schemas.microsoft.com/office/drawing/2014/main" id="{70EA7E92-31B3-4182-8546-DB0968416560}"/>
              </a:ext>
            </a:extLst>
          </p:cNvPr>
          <p:cNvSpPr/>
          <p:nvPr/>
        </p:nvSpPr>
        <p:spPr>
          <a:xfrm>
            <a:off x="8661504" y="1952990"/>
            <a:ext cx="2181184" cy="1306080"/>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68569" tIns="68569" rIns="68569" bIns="68569" anchor="ctr" anchorCtr="0">
            <a:noAutofit/>
          </a:bodyPr>
          <a:lstStyle/>
          <a:p>
            <a:endParaRPr sz="1350"/>
          </a:p>
        </p:txBody>
      </p:sp>
      <p:sp>
        <p:nvSpPr>
          <p:cNvPr id="38" name="Google Shape;989;p33">
            <a:extLst>
              <a:ext uri="{FF2B5EF4-FFF2-40B4-BE49-F238E27FC236}">
                <a16:creationId xmlns:a16="http://schemas.microsoft.com/office/drawing/2014/main" id="{F865BA71-2662-4B97-B26B-644158FFC824}"/>
              </a:ext>
            </a:extLst>
          </p:cNvPr>
          <p:cNvSpPr/>
          <p:nvPr/>
        </p:nvSpPr>
        <p:spPr>
          <a:xfrm>
            <a:off x="9047174" y="3086840"/>
            <a:ext cx="812938" cy="406484"/>
          </a:xfrm>
          <a:custGeom>
            <a:avLst/>
            <a:gdLst/>
            <a:ahLst/>
            <a:cxnLst/>
            <a:rect l="l" t="t" r="r" b="b"/>
            <a:pathLst>
              <a:path w="27195" h="13598" extrusionOk="0">
                <a:moveTo>
                  <a:pt x="13597" y="0"/>
                </a:moveTo>
                <a:cubicBezTo>
                  <a:pt x="6084" y="0"/>
                  <a:pt x="0" y="6084"/>
                  <a:pt x="0" y="13597"/>
                </a:cubicBezTo>
                <a:lnTo>
                  <a:pt x="27194" y="13597"/>
                </a:lnTo>
                <a:cubicBezTo>
                  <a:pt x="27194" y="6084"/>
                  <a:pt x="21110" y="0"/>
                  <a:pt x="13597" y="0"/>
                </a:cubicBezTo>
                <a:close/>
              </a:path>
            </a:pathLst>
          </a:custGeom>
          <a:solidFill>
            <a:schemeClr val="accent4"/>
          </a:solidFill>
          <a:ln>
            <a:noFill/>
          </a:ln>
        </p:spPr>
        <p:txBody>
          <a:bodyPr spcFirstLastPara="1" wrap="square" lIns="68569" tIns="68569" rIns="68569" bIns="68569" anchor="ctr" anchorCtr="0">
            <a:noAutofit/>
          </a:bodyPr>
          <a:lstStyle/>
          <a:p>
            <a:pPr algn="ctr">
              <a:buClr>
                <a:schemeClr val="dk1"/>
              </a:buClr>
              <a:buSzPts val="1100"/>
            </a:pPr>
            <a:r>
              <a:rPr lang="en" sz="1650">
                <a:solidFill>
                  <a:srgbClr val="FFFFFF"/>
                </a:solidFill>
                <a:latin typeface="Fira Sans Extra Condensed Medium"/>
                <a:ea typeface="Fira Sans Extra Condensed Medium"/>
                <a:cs typeface="Fira Sans Extra Condensed Medium"/>
                <a:sym typeface="Fira Sans Extra Condensed Medium"/>
              </a:rPr>
              <a:t>04</a:t>
            </a:r>
            <a:endParaRPr sz="1650">
              <a:solidFill>
                <a:srgbClr val="FFFFFF"/>
              </a:solidFill>
            </a:endParaRPr>
          </a:p>
        </p:txBody>
      </p:sp>
      <p:sp>
        <p:nvSpPr>
          <p:cNvPr id="39" name="Google Shape;990;p33">
            <a:extLst>
              <a:ext uri="{FF2B5EF4-FFF2-40B4-BE49-F238E27FC236}">
                <a16:creationId xmlns:a16="http://schemas.microsoft.com/office/drawing/2014/main" id="{762375B4-C22E-4D9E-BEEF-BA4FF7CA72AA}"/>
              </a:ext>
            </a:extLst>
          </p:cNvPr>
          <p:cNvSpPr/>
          <p:nvPr/>
        </p:nvSpPr>
        <p:spPr>
          <a:xfrm>
            <a:off x="8961053" y="1708569"/>
            <a:ext cx="899059" cy="255196"/>
          </a:xfrm>
          <a:custGeom>
            <a:avLst/>
            <a:gdLst/>
            <a:ahLst/>
            <a:cxnLst/>
            <a:rect l="l" t="t" r="r" b="b"/>
            <a:pathLst>
              <a:path w="30076" h="8537" extrusionOk="0">
                <a:moveTo>
                  <a:pt x="4775" y="0"/>
                </a:moveTo>
                <a:cubicBezTo>
                  <a:pt x="3870" y="0"/>
                  <a:pt x="3132" y="738"/>
                  <a:pt x="3132" y="1643"/>
                </a:cubicBezTo>
                <a:lnTo>
                  <a:pt x="3132" y="4429"/>
                </a:lnTo>
                <a:cubicBezTo>
                  <a:pt x="3132" y="5334"/>
                  <a:pt x="2429" y="6072"/>
                  <a:pt x="1560" y="6072"/>
                </a:cubicBezTo>
                <a:cubicBezTo>
                  <a:pt x="703" y="6072"/>
                  <a:pt x="1" y="6811"/>
                  <a:pt x="1" y="7715"/>
                </a:cubicBezTo>
                <a:lnTo>
                  <a:pt x="1" y="8418"/>
                </a:lnTo>
                <a:cubicBezTo>
                  <a:pt x="1" y="8466"/>
                  <a:pt x="12" y="8501"/>
                  <a:pt x="12" y="8537"/>
                </a:cubicBezTo>
                <a:lnTo>
                  <a:pt x="30064" y="8537"/>
                </a:lnTo>
                <a:cubicBezTo>
                  <a:pt x="30064" y="8501"/>
                  <a:pt x="30076" y="8466"/>
                  <a:pt x="30076" y="8418"/>
                </a:cubicBezTo>
                <a:lnTo>
                  <a:pt x="30076" y="7715"/>
                </a:lnTo>
                <a:cubicBezTo>
                  <a:pt x="30076" y="6811"/>
                  <a:pt x="29373" y="6072"/>
                  <a:pt x="28516" y="6072"/>
                </a:cubicBezTo>
                <a:cubicBezTo>
                  <a:pt x="27659" y="6072"/>
                  <a:pt x="26956" y="5334"/>
                  <a:pt x="26956" y="4429"/>
                </a:cubicBezTo>
                <a:lnTo>
                  <a:pt x="26956" y="1643"/>
                </a:lnTo>
                <a:cubicBezTo>
                  <a:pt x="26956" y="738"/>
                  <a:pt x="26206" y="0"/>
                  <a:pt x="25313" y="0"/>
                </a:cubicBezTo>
                <a:close/>
              </a:path>
            </a:pathLst>
          </a:custGeom>
          <a:solidFill>
            <a:schemeClr val="accent4"/>
          </a:solidFill>
          <a:ln>
            <a:noFill/>
          </a:ln>
        </p:spPr>
        <p:txBody>
          <a:bodyPr spcFirstLastPara="1" wrap="square" lIns="68569" tIns="68569" rIns="68569" bIns="68569" anchor="ctr" anchorCtr="0">
            <a:noAutofit/>
          </a:bodyPr>
          <a:lstStyle/>
          <a:p>
            <a:endParaRPr sz="1350"/>
          </a:p>
        </p:txBody>
      </p:sp>
      <p:sp>
        <p:nvSpPr>
          <p:cNvPr id="31" name="Google Shape;995;p33">
            <a:extLst>
              <a:ext uri="{FF2B5EF4-FFF2-40B4-BE49-F238E27FC236}">
                <a16:creationId xmlns:a16="http://schemas.microsoft.com/office/drawing/2014/main" id="{A41BE6C5-3F49-41BD-B676-160CCBFE3CC2}"/>
              </a:ext>
            </a:extLst>
          </p:cNvPr>
          <p:cNvSpPr/>
          <p:nvPr/>
        </p:nvSpPr>
        <p:spPr>
          <a:xfrm>
            <a:off x="618705" y="3889716"/>
            <a:ext cx="2865389" cy="1398162"/>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68569" tIns="68569" rIns="68569" bIns="68569" anchor="ctr" anchorCtr="0">
            <a:noAutofit/>
          </a:bodyPr>
          <a:lstStyle/>
          <a:p>
            <a:endParaRPr sz="1350"/>
          </a:p>
        </p:txBody>
      </p:sp>
      <p:sp>
        <p:nvSpPr>
          <p:cNvPr id="32" name="Google Shape;996;p33">
            <a:extLst>
              <a:ext uri="{FF2B5EF4-FFF2-40B4-BE49-F238E27FC236}">
                <a16:creationId xmlns:a16="http://schemas.microsoft.com/office/drawing/2014/main" id="{8F211733-29ED-402B-AF99-1FCD9AA355B3}"/>
              </a:ext>
            </a:extLst>
          </p:cNvPr>
          <p:cNvSpPr/>
          <p:nvPr/>
        </p:nvSpPr>
        <p:spPr>
          <a:xfrm>
            <a:off x="1411960" y="5013326"/>
            <a:ext cx="812938" cy="406484"/>
          </a:xfrm>
          <a:custGeom>
            <a:avLst/>
            <a:gdLst/>
            <a:ahLst/>
            <a:cxnLst/>
            <a:rect l="l" t="t" r="r" b="b"/>
            <a:pathLst>
              <a:path w="27195" h="13598" extrusionOk="0">
                <a:moveTo>
                  <a:pt x="13597" y="1"/>
                </a:moveTo>
                <a:cubicBezTo>
                  <a:pt x="6084" y="1"/>
                  <a:pt x="0" y="6085"/>
                  <a:pt x="0" y="13598"/>
                </a:cubicBezTo>
                <a:lnTo>
                  <a:pt x="27194" y="13598"/>
                </a:lnTo>
                <a:cubicBezTo>
                  <a:pt x="27194" y="6085"/>
                  <a:pt x="21110" y="1"/>
                  <a:pt x="13597" y="1"/>
                </a:cubicBezTo>
                <a:close/>
              </a:path>
            </a:pathLst>
          </a:custGeom>
          <a:solidFill>
            <a:schemeClr val="accent5"/>
          </a:solidFill>
          <a:ln>
            <a:noFill/>
          </a:ln>
        </p:spPr>
        <p:txBody>
          <a:bodyPr spcFirstLastPara="1" wrap="square" lIns="68569" tIns="68569" rIns="68569" bIns="68569" anchor="ctr" anchorCtr="0">
            <a:noAutofit/>
          </a:bodyPr>
          <a:lstStyle/>
          <a:p>
            <a:pPr algn="ctr">
              <a:buClr>
                <a:schemeClr val="dk1"/>
              </a:buClr>
              <a:buSzPts val="1100"/>
            </a:pPr>
            <a:r>
              <a:rPr lang="en" sz="1650" dirty="0">
                <a:solidFill>
                  <a:srgbClr val="FFFFFF"/>
                </a:solidFill>
                <a:latin typeface="Fira Sans Extra Condensed Medium"/>
                <a:ea typeface="Fira Sans Extra Condensed Medium"/>
                <a:cs typeface="Fira Sans Extra Condensed Medium"/>
                <a:sym typeface="Fira Sans Extra Condensed Medium"/>
              </a:rPr>
              <a:t>05</a:t>
            </a:r>
            <a:endParaRPr sz="1650" dirty="0">
              <a:solidFill>
                <a:srgbClr val="FFFFFF"/>
              </a:solidFill>
            </a:endParaRPr>
          </a:p>
        </p:txBody>
      </p:sp>
      <p:sp>
        <p:nvSpPr>
          <p:cNvPr id="33" name="Google Shape;997;p33">
            <a:extLst>
              <a:ext uri="{FF2B5EF4-FFF2-40B4-BE49-F238E27FC236}">
                <a16:creationId xmlns:a16="http://schemas.microsoft.com/office/drawing/2014/main" id="{3AAA9D05-D855-4D52-9C72-0B4387352CB7}"/>
              </a:ext>
            </a:extLst>
          </p:cNvPr>
          <p:cNvSpPr/>
          <p:nvPr/>
        </p:nvSpPr>
        <p:spPr>
          <a:xfrm>
            <a:off x="1516294" y="3729959"/>
            <a:ext cx="899059" cy="255225"/>
          </a:xfrm>
          <a:custGeom>
            <a:avLst/>
            <a:gdLst/>
            <a:ahLst/>
            <a:cxnLst/>
            <a:rect l="l" t="t" r="r" b="b"/>
            <a:pathLst>
              <a:path w="30076" h="8538" extrusionOk="0">
                <a:moveTo>
                  <a:pt x="4775" y="1"/>
                </a:moveTo>
                <a:cubicBezTo>
                  <a:pt x="3870" y="1"/>
                  <a:pt x="3132" y="739"/>
                  <a:pt x="3132" y="1644"/>
                </a:cubicBezTo>
                <a:lnTo>
                  <a:pt x="3132" y="4430"/>
                </a:lnTo>
                <a:cubicBezTo>
                  <a:pt x="3132" y="5335"/>
                  <a:pt x="2429" y="6073"/>
                  <a:pt x="1560" y="6073"/>
                </a:cubicBezTo>
                <a:cubicBezTo>
                  <a:pt x="703" y="6073"/>
                  <a:pt x="1" y="6811"/>
                  <a:pt x="1" y="7716"/>
                </a:cubicBezTo>
                <a:lnTo>
                  <a:pt x="1" y="8418"/>
                </a:lnTo>
                <a:cubicBezTo>
                  <a:pt x="1" y="8466"/>
                  <a:pt x="12" y="8502"/>
                  <a:pt x="12" y="8538"/>
                </a:cubicBezTo>
                <a:lnTo>
                  <a:pt x="30064" y="8538"/>
                </a:lnTo>
                <a:cubicBezTo>
                  <a:pt x="30064" y="8502"/>
                  <a:pt x="30076" y="8466"/>
                  <a:pt x="30076" y="8418"/>
                </a:cubicBezTo>
                <a:lnTo>
                  <a:pt x="30076" y="7716"/>
                </a:lnTo>
                <a:cubicBezTo>
                  <a:pt x="30076" y="6811"/>
                  <a:pt x="29373" y="6073"/>
                  <a:pt x="28516" y="6073"/>
                </a:cubicBezTo>
                <a:cubicBezTo>
                  <a:pt x="27659" y="6073"/>
                  <a:pt x="26956" y="5335"/>
                  <a:pt x="26956" y="4430"/>
                </a:cubicBezTo>
                <a:lnTo>
                  <a:pt x="26956" y="1644"/>
                </a:lnTo>
                <a:cubicBezTo>
                  <a:pt x="26956" y="739"/>
                  <a:pt x="26206" y="1"/>
                  <a:pt x="25313" y="1"/>
                </a:cubicBezTo>
                <a:close/>
              </a:path>
            </a:pathLst>
          </a:custGeom>
          <a:solidFill>
            <a:schemeClr val="accent5"/>
          </a:solidFill>
          <a:ln>
            <a:noFill/>
          </a:ln>
        </p:spPr>
        <p:txBody>
          <a:bodyPr spcFirstLastPara="1" wrap="square" lIns="68569" tIns="68569" rIns="68569" bIns="68569" anchor="ctr" anchorCtr="0">
            <a:noAutofit/>
          </a:bodyPr>
          <a:lstStyle/>
          <a:p>
            <a:endParaRPr sz="1350"/>
          </a:p>
        </p:txBody>
      </p:sp>
      <p:sp>
        <p:nvSpPr>
          <p:cNvPr id="25" name="Google Shape;1002;p33">
            <a:extLst>
              <a:ext uri="{FF2B5EF4-FFF2-40B4-BE49-F238E27FC236}">
                <a16:creationId xmlns:a16="http://schemas.microsoft.com/office/drawing/2014/main" id="{5BA48706-C939-4884-BE91-4D6F47B1F72F}"/>
              </a:ext>
            </a:extLst>
          </p:cNvPr>
          <p:cNvSpPr/>
          <p:nvPr/>
        </p:nvSpPr>
        <p:spPr>
          <a:xfrm>
            <a:off x="3795033" y="3942824"/>
            <a:ext cx="2270622" cy="1217369"/>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68569" tIns="68569" rIns="68569" bIns="68569" anchor="ctr" anchorCtr="0">
            <a:noAutofit/>
          </a:bodyPr>
          <a:lstStyle/>
          <a:p>
            <a:endParaRPr sz="1350"/>
          </a:p>
        </p:txBody>
      </p:sp>
      <p:sp>
        <p:nvSpPr>
          <p:cNvPr id="26" name="Google Shape;1003;p33">
            <a:extLst>
              <a:ext uri="{FF2B5EF4-FFF2-40B4-BE49-F238E27FC236}">
                <a16:creationId xmlns:a16="http://schemas.microsoft.com/office/drawing/2014/main" id="{4742A868-C290-49B8-9B02-FB4FE4388136}"/>
              </a:ext>
            </a:extLst>
          </p:cNvPr>
          <p:cNvSpPr/>
          <p:nvPr/>
        </p:nvSpPr>
        <p:spPr>
          <a:xfrm>
            <a:off x="4654336" y="5046517"/>
            <a:ext cx="812938" cy="406484"/>
          </a:xfrm>
          <a:custGeom>
            <a:avLst/>
            <a:gdLst/>
            <a:ahLst/>
            <a:cxnLst/>
            <a:rect l="l" t="t" r="r" b="b"/>
            <a:pathLst>
              <a:path w="27195" h="13598" extrusionOk="0">
                <a:moveTo>
                  <a:pt x="13597" y="1"/>
                </a:moveTo>
                <a:cubicBezTo>
                  <a:pt x="6084" y="1"/>
                  <a:pt x="0" y="6085"/>
                  <a:pt x="0" y="13598"/>
                </a:cubicBezTo>
                <a:lnTo>
                  <a:pt x="27194" y="13598"/>
                </a:lnTo>
                <a:cubicBezTo>
                  <a:pt x="27194" y="6085"/>
                  <a:pt x="21110" y="1"/>
                  <a:pt x="13597" y="1"/>
                </a:cubicBezTo>
                <a:close/>
              </a:path>
            </a:pathLst>
          </a:custGeom>
          <a:solidFill>
            <a:schemeClr val="accent6"/>
          </a:solidFill>
          <a:ln>
            <a:noFill/>
          </a:ln>
        </p:spPr>
        <p:txBody>
          <a:bodyPr spcFirstLastPara="1" wrap="square" lIns="68569" tIns="68569" rIns="68569" bIns="68569" anchor="ctr" anchorCtr="0">
            <a:noAutofit/>
          </a:bodyPr>
          <a:lstStyle/>
          <a:p>
            <a:pPr algn="ctr">
              <a:buClr>
                <a:schemeClr val="dk1"/>
              </a:buClr>
              <a:buSzPts val="1100"/>
            </a:pPr>
            <a:r>
              <a:rPr lang="en" sz="1650">
                <a:solidFill>
                  <a:srgbClr val="FFFFFF"/>
                </a:solidFill>
                <a:latin typeface="Fira Sans Extra Condensed Medium"/>
                <a:ea typeface="Fira Sans Extra Condensed Medium"/>
                <a:cs typeface="Fira Sans Extra Condensed Medium"/>
                <a:sym typeface="Fira Sans Extra Condensed Medium"/>
              </a:rPr>
              <a:t>06</a:t>
            </a:r>
            <a:endParaRPr sz="1650">
              <a:solidFill>
                <a:srgbClr val="FFFFFF"/>
              </a:solidFill>
            </a:endParaRPr>
          </a:p>
        </p:txBody>
      </p:sp>
      <p:sp>
        <p:nvSpPr>
          <p:cNvPr id="27" name="Google Shape;1004;p33">
            <a:extLst>
              <a:ext uri="{FF2B5EF4-FFF2-40B4-BE49-F238E27FC236}">
                <a16:creationId xmlns:a16="http://schemas.microsoft.com/office/drawing/2014/main" id="{23D32ECD-6375-445F-BB5B-37BF399EAFF1}"/>
              </a:ext>
            </a:extLst>
          </p:cNvPr>
          <p:cNvSpPr/>
          <p:nvPr/>
        </p:nvSpPr>
        <p:spPr>
          <a:xfrm>
            <a:off x="4611276" y="3687630"/>
            <a:ext cx="899059" cy="255225"/>
          </a:xfrm>
          <a:custGeom>
            <a:avLst/>
            <a:gdLst/>
            <a:ahLst/>
            <a:cxnLst/>
            <a:rect l="l" t="t" r="r" b="b"/>
            <a:pathLst>
              <a:path w="30076" h="8538" extrusionOk="0">
                <a:moveTo>
                  <a:pt x="4775" y="1"/>
                </a:moveTo>
                <a:cubicBezTo>
                  <a:pt x="3870" y="1"/>
                  <a:pt x="3132" y="739"/>
                  <a:pt x="3132" y="1644"/>
                </a:cubicBezTo>
                <a:lnTo>
                  <a:pt x="3132" y="4430"/>
                </a:lnTo>
                <a:cubicBezTo>
                  <a:pt x="3132" y="5335"/>
                  <a:pt x="2429" y="6073"/>
                  <a:pt x="1560" y="6073"/>
                </a:cubicBezTo>
                <a:cubicBezTo>
                  <a:pt x="703" y="6073"/>
                  <a:pt x="1" y="6811"/>
                  <a:pt x="1" y="7716"/>
                </a:cubicBezTo>
                <a:lnTo>
                  <a:pt x="1" y="8418"/>
                </a:lnTo>
                <a:cubicBezTo>
                  <a:pt x="1" y="8466"/>
                  <a:pt x="12" y="8502"/>
                  <a:pt x="12" y="8538"/>
                </a:cubicBezTo>
                <a:lnTo>
                  <a:pt x="30064" y="8538"/>
                </a:lnTo>
                <a:cubicBezTo>
                  <a:pt x="30064" y="8502"/>
                  <a:pt x="30076" y="8466"/>
                  <a:pt x="30076" y="8418"/>
                </a:cubicBezTo>
                <a:lnTo>
                  <a:pt x="30076" y="7716"/>
                </a:lnTo>
                <a:cubicBezTo>
                  <a:pt x="30076" y="6811"/>
                  <a:pt x="29373" y="6073"/>
                  <a:pt x="28516" y="6073"/>
                </a:cubicBezTo>
                <a:cubicBezTo>
                  <a:pt x="27659" y="6073"/>
                  <a:pt x="26956" y="5335"/>
                  <a:pt x="26956" y="4430"/>
                </a:cubicBezTo>
                <a:lnTo>
                  <a:pt x="26956" y="1644"/>
                </a:lnTo>
                <a:cubicBezTo>
                  <a:pt x="26956" y="739"/>
                  <a:pt x="26206" y="1"/>
                  <a:pt x="25313" y="1"/>
                </a:cubicBezTo>
                <a:close/>
              </a:path>
            </a:pathLst>
          </a:custGeom>
          <a:solidFill>
            <a:schemeClr val="accent6"/>
          </a:solidFill>
          <a:ln>
            <a:noFill/>
          </a:ln>
        </p:spPr>
        <p:txBody>
          <a:bodyPr spcFirstLastPara="1" wrap="square" lIns="68569" tIns="68569" rIns="68569" bIns="68569" anchor="ctr" anchorCtr="0">
            <a:noAutofit/>
          </a:bodyPr>
          <a:lstStyle/>
          <a:p>
            <a:endParaRPr sz="1350"/>
          </a:p>
        </p:txBody>
      </p:sp>
      <p:sp>
        <p:nvSpPr>
          <p:cNvPr id="19" name="Google Shape;1009;p33">
            <a:extLst>
              <a:ext uri="{FF2B5EF4-FFF2-40B4-BE49-F238E27FC236}">
                <a16:creationId xmlns:a16="http://schemas.microsoft.com/office/drawing/2014/main" id="{70A5C1E9-33C4-4EDC-BF01-26CF254EDA9F}"/>
              </a:ext>
            </a:extLst>
          </p:cNvPr>
          <p:cNvSpPr/>
          <p:nvPr/>
        </p:nvSpPr>
        <p:spPr>
          <a:xfrm>
            <a:off x="6217864" y="3942824"/>
            <a:ext cx="2263723" cy="1322221"/>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68569" tIns="68569" rIns="68569" bIns="68569" anchor="ctr" anchorCtr="0">
            <a:noAutofit/>
          </a:bodyPr>
          <a:lstStyle/>
          <a:p>
            <a:endParaRPr sz="1350"/>
          </a:p>
        </p:txBody>
      </p:sp>
      <p:sp>
        <p:nvSpPr>
          <p:cNvPr id="20" name="Google Shape;1010;p33">
            <a:extLst>
              <a:ext uri="{FF2B5EF4-FFF2-40B4-BE49-F238E27FC236}">
                <a16:creationId xmlns:a16="http://schemas.microsoft.com/office/drawing/2014/main" id="{A08F8B2E-30BA-47BF-8D89-03ED69B26537}"/>
              </a:ext>
            </a:extLst>
          </p:cNvPr>
          <p:cNvSpPr/>
          <p:nvPr/>
        </p:nvSpPr>
        <p:spPr>
          <a:xfrm>
            <a:off x="6724741" y="5046517"/>
            <a:ext cx="812938" cy="406484"/>
          </a:xfrm>
          <a:custGeom>
            <a:avLst/>
            <a:gdLst/>
            <a:ahLst/>
            <a:cxnLst/>
            <a:rect l="l" t="t" r="r" b="b"/>
            <a:pathLst>
              <a:path w="27195" h="13598" extrusionOk="0">
                <a:moveTo>
                  <a:pt x="13597" y="1"/>
                </a:moveTo>
                <a:cubicBezTo>
                  <a:pt x="6084" y="1"/>
                  <a:pt x="0" y="6085"/>
                  <a:pt x="0" y="13598"/>
                </a:cubicBezTo>
                <a:lnTo>
                  <a:pt x="27194" y="13598"/>
                </a:lnTo>
                <a:cubicBezTo>
                  <a:pt x="27194" y="6085"/>
                  <a:pt x="21110" y="1"/>
                  <a:pt x="13597" y="1"/>
                </a:cubicBezTo>
                <a:close/>
              </a:path>
            </a:pathLst>
          </a:custGeom>
          <a:solidFill>
            <a:srgbClr val="8C3FC5"/>
          </a:solidFill>
          <a:ln>
            <a:noFill/>
          </a:ln>
        </p:spPr>
        <p:txBody>
          <a:bodyPr spcFirstLastPara="1" wrap="square" lIns="68569" tIns="68569" rIns="68569" bIns="68569" anchor="ctr" anchorCtr="0">
            <a:noAutofit/>
          </a:bodyPr>
          <a:lstStyle/>
          <a:p>
            <a:pPr algn="ctr">
              <a:buClr>
                <a:schemeClr val="dk1"/>
              </a:buClr>
              <a:buSzPts val="1100"/>
            </a:pPr>
            <a:r>
              <a:rPr lang="en" sz="1650">
                <a:solidFill>
                  <a:srgbClr val="FFFFFF"/>
                </a:solidFill>
                <a:latin typeface="Fira Sans Extra Condensed Medium"/>
                <a:ea typeface="Fira Sans Extra Condensed Medium"/>
                <a:cs typeface="Fira Sans Extra Condensed Medium"/>
                <a:sym typeface="Fira Sans Extra Condensed Medium"/>
              </a:rPr>
              <a:t>07</a:t>
            </a:r>
            <a:endParaRPr sz="1650">
              <a:solidFill>
                <a:srgbClr val="FFFFFF"/>
              </a:solidFill>
            </a:endParaRPr>
          </a:p>
        </p:txBody>
      </p:sp>
      <p:sp>
        <p:nvSpPr>
          <p:cNvPr id="21" name="Google Shape;1011;p33">
            <a:extLst>
              <a:ext uri="{FF2B5EF4-FFF2-40B4-BE49-F238E27FC236}">
                <a16:creationId xmlns:a16="http://schemas.microsoft.com/office/drawing/2014/main" id="{35D11841-B499-43D3-B348-2F377CFD10A5}"/>
              </a:ext>
            </a:extLst>
          </p:cNvPr>
          <p:cNvSpPr/>
          <p:nvPr/>
        </p:nvSpPr>
        <p:spPr>
          <a:xfrm>
            <a:off x="6681681" y="3687630"/>
            <a:ext cx="899059" cy="255225"/>
          </a:xfrm>
          <a:custGeom>
            <a:avLst/>
            <a:gdLst/>
            <a:ahLst/>
            <a:cxnLst/>
            <a:rect l="l" t="t" r="r" b="b"/>
            <a:pathLst>
              <a:path w="30076" h="8538" extrusionOk="0">
                <a:moveTo>
                  <a:pt x="4775" y="1"/>
                </a:moveTo>
                <a:cubicBezTo>
                  <a:pt x="3870" y="1"/>
                  <a:pt x="3132" y="739"/>
                  <a:pt x="3132" y="1644"/>
                </a:cubicBezTo>
                <a:lnTo>
                  <a:pt x="3132" y="4430"/>
                </a:lnTo>
                <a:cubicBezTo>
                  <a:pt x="3132" y="5335"/>
                  <a:pt x="2429" y="6073"/>
                  <a:pt x="1560" y="6073"/>
                </a:cubicBezTo>
                <a:cubicBezTo>
                  <a:pt x="703" y="6073"/>
                  <a:pt x="1" y="6811"/>
                  <a:pt x="1" y="7716"/>
                </a:cubicBezTo>
                <a:lnTo>
                  <a:pt x="1" y="8418"/>
                </a:lnTo>
                <a:cubicBezTo>
                  <a:pt x="1" y="8466"/>
                  <a:pt x="12" y="8502"/>
                  <a:pt x="12" y="8538"/>
                </a:cubicBezTo>
                <a:lnTo>
                  <a:pt x="30064" y="8538"/>
                </a:lnTo>
                <a:cubicBezTo>
                  <a:pt x="30064" y="8502"/>
                  <a:pt x="30076" y="8466"/>
                  <a:pt x="30076" y="8418"/>
                </a:cubicBezTo>
                <a:lnTo>
                  <a:pt x="30076" y="7716"/>
                </a:lnTo>
                <a:cubicBezTo>
                  <a:pt x="30076" y="6811"/>
                  <a:pt x="29373" y="6073"/>
                  <a:pt x="28516" y="6073"/>
                </a:cubicBezTo>
                <a:cubicBezTo>
                  <a:pt x="27659" y="6073"/>
                  <a:pt x="26944" y="5335"/>
                  <a:pt x="26944" y="4430"/>
                </a:cubicBezTo>
                <a:lnTo>
                  <a:pt x="26944" y="1644"/>
                </a:lnTo>
                <a:cubicBezTo>
                  <a:pt x="26944" y="739"/>
                  <a:pt x="26206" y="1"/>
                  <a:pt x="25313" y="1"/>
                </a:cubicBezTo>
                <a:close/>
              </a:path>
            </a:pathLst>
          </a:custGeom>
          <a:solidFill>
            <a:srgbClr val="8C3FC5"/>
          </a:solidFill>
          <a:ln>
            <a:noFill/>
          </a:ln>
        </p:spPr>
        <p:txBody>
          <a:bodyPr spcFirstLastPara="1" wrap="square" lIns="68569" tIns="68569" rIns="68569" bIns="68569" anchor="ctr" anchorCtr="0">
            <a:noAutofit/>
          </a:bodyPr>
          <a:lstStyle/>
          <a:p>
            <a:endParaRPr sz="1350"/>
          </a:p>
        </p:txBody>
      </p:sp>
      <p:sp>
        <p:nvSpPr>
          <p:cNvPr id="13" name="Google Shape;1016;p33">
            <a:extLst>
              <a:ext uri="{FF2B5EF4-FFF2-40B4-BE49-F238E27FC236}">
                <a16:creationId xmlns:a16="http://schemas.microsoft.com/office/drawing/2014/main" id="{EA0F58D5-61EE-43D9-9D81-738F481C288E}"/>
              </a:ext>
            </a:extLst>
          </p:cNvPr>
          <p:cNvSpPr/>
          <p:nvPr/>
        </p:nvSpPr>
        <p:spPr>
          <a:xfrm>
            <a:off x="8676769" y="3875946"/>
            <a:ext cx="2269030" cy="1411931"/>
          </a:xfrm>
          <a:custGeom>
            <a:avLst/>
            <a:gdLst/>
            <a:ahLst/>
            <a:cxnLst/>
            <a:rect l="l" t="t" r="r" b="b"/>
            <a:pathLst>
              <a:path w="47221" h="47233" extrusionOk="0">
                <a:moveTo>
                  <a:pt x="0" y="1"/>
                </a:moveTo>
                <a:lnTo>
                  <a:pt x="0" y="47233"/>
                </a:lnTo>
                <a:lnTo>
                  <a:pt x="47220" y="47233"/>
                </a:lnTo>
                <a:lnTo>
                  <a:pt x="47220" y="1"/>
                </a:lnTo>
                <a:close/>
              </a:path>
            </a:pathLst>
          </a:custGeom>
          <a:solidFill>
            <a:srgbClr val="EEEEEE"/>
          </a:solidFill>
          <a:ln>
            <a:noFill/>
          </a:ln>
        </p:spPr>
        <p:txBody>
          <a:bodyPr spcFirstLastPara="1" wrap="square" lIns="68569" tIns="68569" rIns="68569" bIns="68569" anchor="ctr" anchorCtr="0">
            <a:noAutofit/>
          </a:bodyPr>
          <a:lstStyle/>
          <a:p>
            <a:endParaRPr sz="1350"/>
          </a:p>
        </p:txBody>
      </p:sp>
      <p:sp>
        <p:nvSpPr>
          <p:cNvPr id="14" name="Google Shape;1017;p33">
            <a:extLst>
              <a:ext uri="{FF2B5EF4-FFF2-40B4-BE49-F238E27FC236}">
                <a16:creationId xmlns:a16="http://schemas.microsoft.com/office/drawing/2014/main" id="{CBF99CA7-092D-4676-B969-CE9FEB1C035D}"/>
              </a:ext>
            </a:extLst>
          </p:cNvPr>
          <p:cNvSpPr/>
          <p:nvPr/>
        </p:nvSpPr>
        <p:spPr>
          <a:xfrm>
            <a:off x="9070016" y="5081061"/>
            <a:ext cx="812938" cy="406484"/>
          </a:xfrm>
          <a:custGeom>
            <a:avLst/>
            <a:gdLst/>
            <a:ahLst/>
            <a:cxnLst/>
            <a:rect l="l" t="t" r="r" b="b"/>
            <a:pathLst>
              <a:path w="27195" h="13598" extrusionOk="0">
                <a:moveTo>
                  <a:pt x="13597" y="1"/>
                </a:moveTo>
                <a:cubicBezTo>
                  <a:pt x="6084" y="1"/>
                  <a:pt x="0" y="6085"/>
                  <a:pt x="0" y="13598"/>
                </a:cubicBezTo>
                <a:lnTo>
                  <a:pt x="27194" y="13598"/>
                </a:lnTo>
                <a:cubicBezTo>
                  <a:pt x="27194" y="6085"/>
                  <a:pt x="21110" y="1"/>
                  <a:pt x="13597" y="1"/>
                </a:cubicBezTo>
                <a:close/>
              </a:path>
            </a:pathLst>
          </a:custGeom>
          <a:solidFill>
            <a:srgbClr val="00B050"/>
          </a:solidFill>
          <a:ln>
            <a:noFill/>
          </a:ln>
        </p:spPr>
        <p:txBody>
          <a:bodyPr spcFirstLastPara="1" wrap="square" lIns="68569" tIns="68569" rIns="68569" bIns="68569" anchor="ctr" anchorCtr="0">
            <a:noAutofit/>
          </a:bodyPr>
          <a:lstStyle/>
          <a:p>
            <a:pPr algn="ctr">
              <a:buClr>
                <a:schemeClr val="dk1"/>
              </a:buClr>
              <a:buSzPts val="1100"/>
            </a:pPr>
            <a:r>
              <a:rPr lang="en" sz="1650">
                <a:solidFill>
                  <a:srgbClr val="FFFFFF"/>
                </a:solidFill>
                <a:latin typeface="Fira Sans Extra Condensed Medium"/>
                <a:ea typeface="Fira Sans Extra Condensed Medium"/>
                <a:cs typeface="Fira Sans Extra Condensed Medium"/>
                <a:sym typeface="Fira Sans Extra Condensed Medium"/>
              </a:rPr>
              <a:t>08</a:t>
            </a:r>
            <a:endParaRPr sz="1650">
              <a:solidFill>
                <a:srgbClr val="FFFFFF"/>
              </a:solidFill>
            </a:endParaRPr>
          </a:p>
        </p:txBody>
      </p:sp>
      <p:sp>
        <p:nvSpPr>
          <p:cNvPr id="15" name="Google Shape;1018;p33">
            <a:extLst>
              <a:ext uri="{FF2B5EF4-FFF2-40B4-BE49-F238E27FC236}">
                <a16:creationId xmlns:a16="http://schemas.microsoft.com/office/drawing/2014/main" id="{B83CDD99-EE91-43C5-A6F3-FC6694FE9ECE}"/>
              </a:ext>
            </a:extLst>
          </p:cNvPr>
          <p:cNvSpPr/>
          <p:nvPr/>
        </p:nvSpPr>
        <p:spPr>
          <a:xfrm>
            <a:off x="8987707" y="3714245"/>
            <a:ext cx="899059" cy="255225"/>
          </a:xfrm>
          <a:custGeom>
            <a:avLst/>
            <a:gdLst/>
            <a:ahLst/>
            <a:cxnLst/>
            <a:rect l="l" t="t" r="r" b="b"/>
            <a:pathLst>
              <a:path w="30076" h="8538" extrusionOk="0">
                <a:moveTo>
                  <a:pt x="4775" y="1"/>
                </a:moveTo>
                <a:cubicBezTo>
                  <a:pt x="3870" y="1"/>
                  <a:pt x="3132" y="739"/>
                  <a:pt x="3132" y="1644"/>
                </a:cubicBezTo>
                <a:lnTo>
                  <a:pt x="3132" y="4430"/>
                </a:lnTo>
                <a:cubicBezTo>
                  <a:pt x="3132" y="5335"/>
                  <a:pt x="2429" y="6073"/>
                  <a:pt x="1560" y="6073"/>
                </a:cubicBezTo>
                <a:cubicBezTo>
                  <a:pt x="703" y="6073"/>
                  <a:pt x="1" y="6811"/>
                  <a:pt x="1" y="7716"/>
                </a:cubicBezTo>
                <a:lnTo>
                  <a:pt x="1" y="8418"/>
                </a:lnTo>
                <a:cubicBezTo>
                  <a:pt x="1" y="8466"/>
                  <a:pt x="12" y="8502"/>
                  <a:pt x="12" y="8538"/>
                </a:cubicBezTo>
                <a:lnTo>
                  <a:pt x="30064" y="8538"/>
                </a:lnTo>
                <a:cubicBezTo>
                  <a:pt x="30064" y="8502"/>
                  <a:pt x="30076" y="8466"/>
                  <a:pt x="30076" y="8418"/>
                </a:cubicBezTo>
                <a:lnTo>
                  <a:pt x="30076" y="7716"/>
                </a:lnTo>
                <a:cubicBezTo>
                  <a:pt x="30076" y="6811"/>
                  <a:pt x="29373" y="6073"/>
                  <a:pt x="28516" y="6073"/>
                </a:cubicBezTo>
                <a:cubicBezTo>
                  <a:pt x="27659" y="6073"/>
                  <a:pt x="26956" y="5335"/>
                  <a:pt x="26956" y="4430"/>
                </a:cubicBezTo>
                <a:lnTo>
                  <a:pt x="26956" y="1644"/>
                </a:lnTo>
                <a:cubicBezTo>
                  <a:pt x="26956" y="739"/>
                  <a:pt x="26206" y="1"/>
                  <a:pt x="25313" y="1"/>
                </a:cubicBezTo>
                <a:close/>
              </a:path>
            </a:pathLst>
          </a:custGeom>
          <a:solidFill>
            <a:srgbClr val="00B050"/>
          </a:solidFill>
          <a:ln>
            <a:noFill/>
          </a:ln>
        </p:spPr>
        <p:txBody>
          <a:bodyPr spcFirstLastPara="1" wrap="square" lIns="68569" tIns="68569" rIns="68569" bIns="68569" anchor="ctr" anchorCtr="0">
            <a:noAutofit/>
          </a:bodyPr>
          <a:lstStyle/>
          <a:p>
            <a:endParaRPr sz="1350"/>
          </a:p>
        </p:txBody>
      </p:sp>
      <p:sp>
        <p:nvSpPr>
          <p:cNvPr id="61" name="Rectangle 60">
            <a:extLst>
              <a:ext uri="{FF2B5EF4-FFF2-40B4-BE49-F238E27FC236}">
                <a16:creationId xmlns:a16="http://schemas.microsoft.com/office/drawing/2014/main" id="{023CC9E1-0F1F-4467-B7B7-6E1728F30EF4}"/>
              </a:ext>
            </a:extLst>
          </p:cNvPr>
          <p:cNvSpPr/>
          <p:nvPr/>
        </p:nvSpPr>
        <p:spPr>
          <a:xfrm>
            <a:off x="595630" y="285197"/>
            <a:ext cx="10718800" cy="553998"/>
          </a:xfrm>
          <a:prstGeom prst="rect">
            <a:avLst/>
          </a:prstGeom>
        </p:spPr>
        <p:txBody>
          <a:bodyPr wrap="square">
            <a:spAutoFit/>
          </a:bodyPr>
          <a:lstStyle/>
          <a:p>
            <a:pPr algn="ctr"/>
            <a:r>
              <a:rPr lang="en-US" sz="3000" b="1" dirty="0">
                <a:solidFill>
                  <a:srgbClr val="263238"/>
                </a:solidFill>
                <a:latin typeface="Roboto"/>
              </a:rPr>
              <a:t>Criteria for Selection of the Value Chains</a:t>
            </a:r>
          </a:p>
        </p:txBody>
      </p:sp>
      <p:grpSp>
        <p:nvGrpSpPr>
          <p:cNvPr id="74" name="Group 73">
            <a:extLst>
              <a:ext uri="{FF2B5EF4-FFF2-40B4-BE49-F238E27FC236}">
                <a16:creationId xmlns:a16="http://schemas.microsoft.com/office/drawing/2014/main" id="{F7BEA8EE-B92A-47C4-8449-6A85A46A990B}"/>
              </a:ext>
            </a:extLst>
          </p:cNvPr>
          <p:cNvGrpSpPr/>
          <p:nvPr/>
        </p:nvGrpSpPr>
        <p:grpSpPr>
          <a:xfrm>
            <a:off x="648333" y="1987700"/>
            <a:ext cx="10029828" cy="1087531"/>
            <a:chOff x="-234399" y="1447815"/>
            <a:chExt cx="11372535" cy="1260039"/>
          </a:xfrm>
        </p:grpSpPr>
        <p:grpSp>
          <p:nvGrpSpPr>
            <p:cNvPr id="62" name="Group 61">
              <a:extLst>
                <a:ext uri="{FF2B5EF4-FFF2-40B4-BE49-F238E27FC236}">
                  <a16:creationId xmlns:a16="http://schemas.microsoft.com/office/drawing/2014/main" id="{379D6B68-8A7C-436C-A272-D7EE54C721BF}"/>
                </a:ext>
              </a:extLst>
            </p:cNvPr>
            <p:cNvGrpSpPr/>
            <p:nvPr/>
          </p:nvGrpSpPr>
          <p:grpSpPr>
            <a:xfrm>
              <a:off x="-234399" y="1461503"/>
              <a:ext cx="3315246" cy="1002946"/>
              <a:chOff x="3828367" y="4534832"/>
              <a:chExt cx="4835216" cy="1002946"/>
            </a:xfrm>
          </p:grpSpPr>
          <p:sp>
            <p:nvSpPr>
              <p:cNvPr id="63" name="Rectangle 62">
                <a:extLst>
                  <a:ext uri="{FF2B5EF4-FFF2-40B4-BE49-F238E27FC236}">
                    <a16:creationId xmlns:a16="http://schemas.microsoft.com/office/drawing/2014/main" id="{14936D11-7A8E-4F3F-A00B-38E542747350}"/>
                  </a:ext>
                </a:extLst>
              </p:cNvPr>
              <p:cNvSpPr/>
              <p:nvPr/>
            </p:nvSpPr>
            <p:spPr>
              <a:xfrm>
                <a:off x="3828367" y="4931563"/>
                <a:ext cx="4835216" cy="606215"/>
              </a:xfrm>
              <a:prstGeom prst="rect">
                <a:avLst/>
              </a:prstGeom>
            </p:spPr>
            <p:txBody>
              <a:bodyPr wrap="square">
                <a:spAutoFit/>
              </a:bodyPr>
              <a:lstStyle/>
              <a:p>
                <a:pPr algn="ctr"/>
                <a:r>
                  <a:rPr lang="en-US" sz="1400" dirty="0">
                    <a:solidFill>
                      <a:srgbClr val="263238"/>
                    </a:solidFill>
                    <a:latin typeface="Roboto"/>
                  </a:rPr>
                  <a:t>Potential to earn income for farmers and create employment</a:t>
                </a:r>
              </a:p>
            </p:txBody>
          </p:sp>
          <p:sp>
            <p:nvSpPr>
              <p:cNvPr id="64" name="Rectangle 63">
                <a:extLst>
                  <a:ext uri="{FF2B5EF4-FFF2-40B4-BE49-F238E27FC236}">
                    <a16:creationId xmlns:a16="http://schemas.microsoft.com/office/drawing/2014/main" id="{AC98D01F-DAC4-42B6-B3DA-C2AF3E4EFA5F}"/>
                  </a:ext>
                </a:extLst>
              </p:cNvPr>
              <p:cNvSpPr/>
              <p:nvPr/>
            </p:nvSpPr>
            <p:spPr>
              <a:xfrm>
                <a:off x="4291925" y="4534832"/>
                <a:ext cx="3585787" cy="463577"/>
              </a:xfrm>
              <a:prstGeom prst="rect">
                <a:avLst/>
              </a:prstGeom>
            </p:spPr>
            <p:txBody>
              <a:bodyPr wrap="square">
                <a:spAutoFit/>
              </a:bodyPr>
              <a:lstStyle/>
              <a:p>
                <a:pPr algn="ctr"/>
                <a:r>
                  <a:rPr lang="en-US" sz="2000" b="1" dirty="0">
                    <a:solidFill>
                      <a:srgbClr val="263238"/>
                    </a:solidFill>
                    <a:latin typeface="Roboto"/>
                  </a:rPr>
                  <a:t>Employment</a:t>
                </a:r>
                <a:endParaRPr lang="en-US" sz="2000" b="1" dirty="0"/>
              </a:p>
            </p:txBody>
          </p:sp>
        </p:grpSp>
        <p:grpSp>
          <p:nvGrpSpPr>
            <p:cNvPr id="65" name="Group 64">
              <a:extLst>
                <a:ext uri="{FF2B5EF4-FFF2-40B4-BE49-F238E27FC236}">
                  <a16:creationId xmlns:a16="http://schemas.microsoft.com/office/drawing/2014/main" id="{86581E94-E6FF-4B20-A5C7-2B23490C3F91}"/>
                </a:ext>
              </a:extLst>
            </p:cNvPr>
            <p:cNvGrpSpPr/>
            <p:nvPr/>
          </p:nvGrpSpPr>
          <p:grpSpPr>
            <a:xfrm>
              <a:off x="3148733" y="1447815"/>
              <a:ext cx="3281809" cy="1260039"/>
              <a:chOff x="4736427" y="4521144"/>
              <a:chExt cx="4786448" cy="1260039"/>
            </a:xfrm>
          </p:grpSpPr>
          <p:sp>
            <p:nvSpPr>
              <p:cNvPr id="66" name="Rectangle 65">
                <a:extLst>
                  <a:ext uri="{FF2B5EF4-FFF2-40B4-BE49-F238E27FC236}">
                    <a16:creationId xmlns:a16="http://schemas.microsoft.com/office/drawing/2014/main" id="{C2E96509-8254-4B42-BF23-63AE82EFBBAB}"/>
                  </a:ext>
                </a:extLst>
              </p:cNvPr>
              <p:cNvSpPr/>
              <p:nvPr/>
            </p:nvSpPr>
            <p:spPr>
              <a:xfrm>
                <a:off x="5246266" y="5174968"/>
                <a:ext cx="4142260" cy="606215"/>
              </a:xfrm>
              <a:prstGeom prst="rect">
                <a:avLst/>
              </a:prstGeom>
            </p:spPr>
            <p:txBody>
              <a:bodyPr wrap="square">
                <a:spAutoFit/>
              </a:bodyPr>
              <a:lstStyle/>
              <a:p>
                <a:pPr algn="ctr"/>
                <a:r>
                  <a:rPr lang="en-US" sz="1400" dirty="0">
                    <a:solidFill>
                      <a:srgbClr val="263238"/>
                    </a:solidFill>
                    <a:latin typeface="Roboto"/>
                  </a:rPr>
                  <a:t>Potential to support food security and nutrition </a:t>
                </a:r>
              </a:p>
            </p:txBody>
          </p:sp>
          <p:sp>
            <p:nvSpPr>
              <p:cNvPr id="67" name="Rectangle 66">
                <a:extLst>
                  <a:ext uri="{FF2B5EF4-FFF2-40B4-BE49-F238E27FC236}">
                    <a16:creationId xmlns:a16="http://schemas.microsoft.com/office/drawing/2014/main" id="{8986B045-C57E-40B5-A95E-A8B322DAB38E}"/>
                  </a:ext>
                </a:extLst>
              </p:cNvPr>
              <p:cNvSpPr/>
              <p:nvPr/>
            </p:nvSpPr>
            <p:spPr>
              <a:xfrm>
                <a:off x="4736427" y="4521144"/>
                <a:ext cx="4786448" cy="820173"/>
              </a:xfrm>
              <a:prstGeom prst="rect">
                <a:avLst/>
              </a:prstGeom>
            </p:spPr>
            <p:txBody>
              <a:bodyPr wrap="square">
                <a:spAutoFit/>
              </a:bodyPr>
              <a:lstStyle/>
              <a:p>
                <a:pPr algn="ctr"/>
                <a:r>
                  <a:rPr lang="en-US" sz="2000" b="1" dirty="0">
                    <a:solidFill>
                      <a:srgbClr val="263238"/>
                    </a:solidFill>
                    <a:latin typeface="Roboto"/>
                  </a:rPr>
                  <a:t>Food and Nutrition Security</a:t>
                </a:r>
                <a:endParaRPr lang="en-US" sz="2000" b="1" dirty="0"/>
              </a:p>
            </p:txBody>
          </p:sp>
        </p:grpSp>
        <p:grpSp>
          <p:nvGrpSpPr>
            <p:cNvPr id="68" name="Group 67">
              <a:extLst>
                <a:ext uri="{FF2B5EF4-FFF2-40B4-BE49-F238E27FC236}">
                  <a16:creationId xmlns:a16="http://schemas.microsoft.com/office/drawing/2014/main" id="{C75C16F6-16EA-4E39-B364-655AA80185A1}"/>
                </a:ext>
              </a:extLst>
            </p:cNvPr>
            <p:cNvGrpSpPr/>
            <p:nvPr/>
          </p:nvGrpSpPr>
          <p:grpSpPr>
            <a:xfrm>
              <a:off x="6062056" y="1569697"/>
              <a:ext cx="2477088" cy="1049400"/>
              <a:chOff x="4959261" y="4643026"/>
              <a:chExt cx="3612781" cy="1049400"/>
            </a:xfrm>
          </p:grpSpPr>
          <p:sp>
            <p:nvSpPr>
              <p:cNvPr id="69" name="Rectangle 68">
                <a:extLst>
                  <a:ext uri="{FF2B5EF4-FFF2-40B4-BE49-F238E27FC236}">
                    <a16:creationId xmlns:a16="http://schemas.microsoft.com/office/drawing/2014/main" id="{DB18C925-E67D-403C-9C93-E0F7FE174E1E}"/>
                  </a:ext>
                </a:extLst>
              </p:cNvPr>
              <p:cNvSpPr/>
              <p:nvPr/>
            </p:nvSpPr>
            <p:spPr>
              <a:xfrm>
                <a:off x="4959261" y="5086211"/>
                <a:ext cx="3612781" cy="606215"/>
              </a:xfrm>
              <a:prstGeom prst="rect">
                <a:avLst/>
              </a:prstGeom>
            </p:spPr>
            <p:txBody>
              <a:bodyPr wrap="square">
                <a:spAutoFit/>
              </a:bodyPr>
              <a:lstStyle/>
              <a:p>
                <a:pPr algn="ctr"/>
                <a:r>
                  <a:rPr lang="en-US" sz="1400" dirty="0">
                    <a:solidFill>
                      <a:srgbClr val="263238"/>
                    </a:solidFill>
                    <a:latin typeface="Roboto"/>
                  </a:rPr>
                  <a:t>Environmentally adaptable to the region</a:t>
                </a:r>
              </a:p>
            </p:txBody>
          </p:sp>
          <p:sp>
            <p:nvSpPr>
              <p:cNvPr id="70" name="Rectangle 69">
                <a:extLst>
                  <a:ext uri="{FF2B5EF4-FFF2-40B4-BE49-F238E27FC236}">
                    <a16:creationId xmlns:a16="http://schemas.microsoft.com/office/drawing/2014/main" id="{8F90827A-9DA4-44EB-922E-D87B060B46B9}"/>
                  </a:ext>
                </a:extLst>
              </p:cNvPr>
              <p:cNvSpPr/>
              <p:nvPr/>
            </p:nvSpPr>
            <p:spPr>
              <a:xfrm>
                <a:off x="5326458" y="4643026"/>
                <a:ext cx="2629207" cy="463577"/>
              </a:xfrm>
              <a:prstGeom prst="rect">
                <a:avLst/>
              </a:prstGeom>
            </p:spPr>
            <p:txBody>
              <a:bodyPr wrap="square">
                <a:spAutoFit/>
              </a:bodyPr>
              <a:lstStyle/>
              <a:p>
                <a:pPr algn="ctr"/>
                <a:r>
                  <a:rPr lang="en-US" sz="2000" b="1" dirty="0">
                    <a:solidFill>
                      <a:srgbClr val="263238"/>
                    </a:solidFill>
                    <a:latin typeface="Roboto"/>
                  </a:rPr>
                  <a:t>Adaptability</a:t>
                </a:r>
                <a:endParaRPr lang="en-US" sz="2000" b="1" dirty="0"/>
              </a:p>
            </p:txBody>
          </p:sp>
        </p:grpSp>
        <p:grpSp>
          <p:nvGrpSpPr>
            <p:cNvPr id="71" name="Group 70">
              <a:extLst>
                <a:ext uri="{FF2B5EF4-FFF2-40B4-BE49-F238E27FC236}">
                  <a16:creationId xmlns:a16="http://schemas.microsoft.com/office/drawing/2014/main" id="{635F5B2A-EE06-4B8E-A34E-81C3928440ED}"/>
                </a:ext>
              </a:extLst>
            </p:cNvPr>
            <p:cNvGrpSpPr/>
            <p:nvPr/>
          </p:nvGrpSpPr>
          <p:grpSpPr>
            <a:xfrm>
              <a:off x="8709981" y="1470226"/>
              <a:ext cx="2428155" cy="910970"/>
              <a:chOff x="4795066" y="4543555"/>
              <a:chExt cx="3541413" cy="910970"/>
            </a:xfrm>
          </p:grpSpPr>
          <p:sp>
            <p:nvSpPr>
              <p:cNvPr id="72" name="Rectangle 71">
                <a:extLst>
                  <a:ext uri="{FF2B5EF4-FFF2-40B4-BE49-F238E27FC236}">
                    <a16:creationId xmlns:a16="http://schemas.microsoft.com/office/drawing/2014/main" id="{2FCE168C-6876-4C35-95E9-DB9A824CE400}"/>
                  </a:ext>
                </a:extLst>
              </p:cNvPr>
              <p:cNvSpPr/>
              <p:nvPr/>
            </p:nvSpPr>
            <p:spPr>
              <a:xfrm>
                <a:off x="4795066" y="5097928"/>
                <a:ext cx="3541413" cy="356597"/>
              </a:xfrm>
              <a:prstGeom prst="rect">
                <a:avLst/>
              </a:prstGeom>
            </p:spPr>
            <p:txBody>
              <a:bodyPr wrap="square">
                <a:spAutoFit/>
              </a:bodyPr>
              <a:lstStyle/>
              <a:p>
                <a:pPr algn="ctr"/>
                <a:r>
                  <a:rPr lang="en-US" sz="1400" dirty="0">
                    <a:solidFill>
                      <a:srgbClr val="263238"/>
                    </a:solidFill>
                    <a:latin typeface="Roboto"/>
                  </a:rPr>
                  <a:t>Potential for scalability</a:t>
                </a:r>
              </a:p>
            </p:txBody>
          </p:sp>
          <p:sp>
            <p:nvSpPr>
              <p:cNvPr id="73" name="Rectangle 72">
                <a:extLst>
                  <a:ext uri="{FF2B5EF4-FFF2-40B4-BE49-F238E27FC236}">
                    <a16:creationId xmlns:a16="http://schemas.microsoft.com/office/drawing/2014/main" id="{453DC3C8-286B-402A-87C6-644640D88C76}"/>
                  </a:ext>
                </a:extLst>
              </p:cNvPr>
              <p:cNvSpPr/>
              <p:nvPr/>
            </p:nvSpPr>
            <p:spPr>
              <a:xfrm>
                <a:off x="5048488" y="4543555"/>
                <a:ext cx="2629205" cy="463577"/>
              </a:xfrm>
              <a:prstGeom prst="rect">
                <a:avLst/>
              </a:prstGeom>
            </p:spPr>
            <p:txBody>
              <a:bodyPr wrap="square">
                <a:spAutoFit/>
              </a:bodyPr>
              <a:lstStyle/>
              <a:p>
                <a:pPr algn="ctr"/>
                <a:r>
                  <a:rPr lang="en-US" sz="2000" b="1" dirty="0">
                    <a:solidFill>
                      <a:srgbClr val="263238"/>
                    </a:solidFill>
                    <a:latin typeface="Roboto"/>
                  </a:rPr>
                  <a:t>Scalability</a:t>
                </a:r>
                <a:endParaRPr lang="en-US" sz="2000" b="1" dirty="0"/>
              </a:p>
            </p:txBody>
          </p:sp>
        </p:grpSp>
      </p:grpSp>
      <p:grpSp>
        <p:nvGrpSpPr>
          <p:cNvPr id="75" name="Group 74">
            <a:extLst>
              <a:ext uri="{FF2B5EF4-FFF2-40B4-BE49-F238E27FC236}">
                <a16:creationId xmlns:a16="http://schemas.microsoft.com/office/drawing/2014/main" id="{4E5ED974-5A50-40E3-9195-860439A731E0}"/>
              </a:ext>
            </a:extLst>
          </p:cNvPr>
          <p:cNvGrpSpPr/>
          <p:nvPr/>
        </p:nvGrpSpPr>
        <p:grpSpPr>
          <a:xfrm>
            <a:off x="599439" y="3912032"/>
            <a:ext cx="10474961" cy="1269585"/>
            <a:chOff x="476488" y="1435254"/>
            <a:chExt cx="10626895" cy="1041305"/>
          </a:xfrm>
        </p:grpSpPr>
        <p:grpSp>
          <p:nvGrpSpPr>
            <p:cNvPr id="76" name="Group 75">
              <a:extLst>
                <a:ext uri="{FF2B5EF4-FFF2-40B4-BE49-F238E27FC236}">
                  <a16:creationId xmlns:a16="http://schemas.microsoft.com/office/drawing/2014/main" id="{5F1E740C-6E25-4F4E-91A2-50A4ADE51270}"/>
                </a:ext>
              </a:extLst>
            </p:cNvPr>
            <p:cNvGrpSpPr/>
            <p:nvPr/>
          </p:nvGrpSpPr>
          <p:grpSpPr>
            <a:xfrm>
              <a:off x="476488" y="1435254"/>
              <a:ext cx="2849884" cy="979133"/>
              <a:chOff x="4865179" y="4508583"/>
              <a:chExt cx="4156496" cy="979133"/>
            </a:xfrm>
          </p:grpSpPr>
          <p:sp>
            <p:nvSpPr>
              <p:cNvPr id="86" name="Rectangle 85">
                <a:extLst>
                  <a:ext uri="{FF2B5EF4-FFF2-40B4-BE49-F238E27FC236}">
                    <a16:creationId xmlns:a16="http://schemas.microsoft.com/office/drawing/2014/main" id="{CC59667E-A462-44FA-8081-14CA4220C7DE}"/>
                  </a:ext>
                </a:extLst>
              </p:cNvPr>
              <p:cNvSpPr/>
              <p:nvPr/>
            </p:nvSpPr>
            <p:spPr>
              <a:xfrm>
                <a:off x="4865179" y="4850945"/>
                <a:ext cx="4156496" cy="636771"/>
              </a:xfrm>
              <a:prstGeom prst="rect">
                <a:avLst/>
              </a:prstGeom>
            </p:spPr>
            <p:txBody>
              <a:bodyPr wrap="square">
                <a:spAutoFit/>
              </a:bodyPr>
              <a:lstStyle/>
              <a:p>
                <a:pPr algn="ctr"/>
                <a:r>
                  <a:rPr lang="en-US" sz="1400" dirty="0">
                    <a:solidFill>
                      <a:srgbClr val="263238"/>
                    </a:solidFill>
                    <a:latin typeface="Roboto"/>
                  </a:rPr>
                  <a:t>Marketability – availability of market off-takers, aggregators, processors</a:t>
                </a:r>
              </a:p>
            </p:txBody>
          </p:sp>
          <p:sp>
            <p:nvSpPr>
              <p:cNvPr id="87" name="Rectangle 86">
                <a:extLst>
                  <a:ext uri="{FF2B5EF4-FFF2-40B4-BE49-F238E27FC236}">
                    <a16:creationId xmlns:a16="http://schemas.microsoft.com/office/drawing/2014/main" id="{ED528257-C112-48EE-9745-696B87943EF8}"/>
                  </a:ext>
                </a:extLst>
              </p:cNvPr>
              <p:cNvSpPr/>
              <p:nvPr/>
            </p:nvSpPr>
            <p:spPr>
              <a:xfrm>
                <a:off x="5506447" y="4508583"/>
                <a:ext cx="3106200" cy="344918"/>
              </a:xfrm>
              <a:prstGeom prst="rect">
                <a:avLst/>
              </a:prstGeom>
            </p:spPr>
            <p:txBody>
              <a:bodyPr wrap="square">
                <a:spAutoFit/>
              </a:bodyPr>
              <a:lstStyle/>
              <a:p>
                <a:pPr algn="ctr"/>
                <a:r>
                  <a:rPr lang="en-US" sz="2000" b="1" dirty="0">
                    <a:solidFill>
                      <a:srgbClr val="263238"/>
                    </a:solidFill>
                    <a:latin typeface="Roboto"/>
                  </a:rPr>
                  <a:t>Marketability</a:t>
                </a:r>
                <a:endParaRPr lang="en-US" sz="2000" b="1" dirty="0"/>
              </a:p>
            </p:txBody>
          </p:sp>
        </p:grpSp>
        <p:grpSp>
          <p:nvGrpSpPr>
            <p:cNvPr id="77" name="Group 76">
              <a:extLst>
                <a:ext uri="{FF2B5EF4-FFF2-40B4-BE49-F238E27FC236}">
                  <a16:creationId xmlns:a16="http://schemas.microsoft.com/office/drawing/2014/main" id="{E027F6F6-0582-46A5-9EB3-673987738401}"/>
                </a:ext>
              </a:extLst>
            </p:cNvPr>
            <p:cNvGrpSpPr/>
            <p:nvPr/>
          </p:nvGrpSpPr>
          <p:grpSpPr>
            <a:xfrm>
              <a:off x="3626168" y="1463266"/>
              <a:ext cx="2662758" cy="897373"/>
              <a:chOff x="5432757" y="4536595"/>
              <a:chExt cx="3883576" cy="897373"/>
            </a:xfrm>
          </p:grpSpPr>
          <p:sp>
            <p:nvSpPr>
              <p:cNvPr id="84" name="Rectangle 83">
                <a:extLst>
                  <a:ext uri="{FF2B5EF4-FFF2-40B4-BE49-F238E27FC236}">
                    <a16:creationId xmlns:a16="http://schemas.microsoft.com/office/drawing/2014/main" id="{B39CA17F-0459-49EE-9038-689CF812FF9A}"/>
                  </a:ext>
                </a:extLst>
              </p:cNvPr>
              <p:cNvSpPr/>
              <p:nvPr/>
            </p:nvSpPr>
            <p:spPr>
              <a:xfrm>
                <a:off x="5432757" y="4828121"/>
                <a:ext cx="3883576" cy="605847"/>
              </a:xfrm>
              <a:prstGeom prst="rect">
                <a:avLst/>
              </a:prstGeom>
            </p:spPr>
            <p:txBody>
              <a:bodyPr wrap="square">
                <a:spAutoFit/>
              </a:bodyPr>
              <a:lstStyle/>
              <a:p>
                <a:pPr algn="just"/>
                <a:r>
                  <a:rPr lang="en-US" sz="1400" dirty="0">
                    <a:solidFill>
                      <a:srgbClr val="263238"/>
                    </a:solidFill>
                    <a:latin typeface="Roboto"/>
                  </a:rPr>
                  <a:t>Promoted  by at least two-thirds of the district in the sub-region</a:t>
                </a:r>
              </a:p>
            </p:txBody>
          </p:sp>
          <p:sp>
            <p:nvSpPr>
              <p:cNvPr id="85" name="Rectangle 84">
                <a:extLst>
                  <a:ext uri="{FF2B5EF4-FFF2-40B4-BE49-F238E27FC236}">
                    <a16:creationId xmlns:a16="http://schemas.microsoft.com/office/drawing/2014/main" id="{AC87BAF8-59FB-4987-B3AD-A629DA373E03}"/>
                  </a:ext>
                </a:extLst>
              </p:cNvPr>
              <p:cNvSpPr/>
              <p:nvPr/>
            </p:nvSpPr>
            <p:spPr>
              <a:xfrm>
                <a:off x="6134121" y="4536595"/>
                <a:ext cx="2629205" cy="344918"/>
              </a:xfrm>
              <a:prstGeom prst="rect">
                <a:avLst/>
              </a:prstGeom>
            </p:spPr>
            <p:txBody>
              <a:bodyPr wrap="square">
                <a:spAutoFit/>
              </a:bodyPr>
              <a:lstStyle/>
              <a:p>
                <a:pPr algn="ctr"/>
                <a:r>
                  <a:rPr lang="en-US" sz="2000" b="1" dirty="0">
                    <a:solidFill>
                      <a:srgbClr val="263238"/>
                    </a:solidFill>
                    <a:latin typeface="Roboto"/>
                  </a:rPr>
                  <a:t>Acceptability</a:t>
                </a:r>
                <a:endParaRPr lang="en-US" sz="2000" b="1" dirty="0"/>
              </a:p>
            </p:txBody>
          </p:sp>
        </p:grpSp>
        <p:grpSp>
          <p:nvGrpSpPr>
            <p:cNvPr id="78" name="Group 77">
              <a:extLst>
                <a:ext uri="{FF2B5EF4-FFF2-40B4-BE49-F238E27FC236}">
                  <a16:creationId xmlns:a16="http://schemas.microsoft.com/office/drawing/2014/main" id="{88DA9C1D-987C-4CA0-813B-05FCD7CD9BE3}"/>
                </a:ext>
              </a:extLst>
            </p:cNvPr>
            <p:cNvGrpSpPr/>
            <p:nvPr/>
          </p:nvGrpSpPr>
          <p:grpSpPr>
            <a:xfrm>
              <a:off x="6224011" y="1545531"/>
              <a:ext cx="2301941" cy="931028"/>
              <a:chOff x="5195468" y="4618860"/>
              <a:chExt cx="3357333" cy="931028"/>
            </a:xfrm>
          </p:grpSpPr>
          <p:sp>
            <p:nvSpPr>
              <p:cNvPr id="82" name="Rectangle 81">
                <a:extLst>
                  <a:ext uri="{FF2B5EF4-FFF2-40B4-BE49-F238E27FC236}">
                    <a16:creationId xmlns:a16="http://schemas.microsoft.com/office/drawing/2014/main" id="{74654934-E133-45EF-9B10-37A7DB1D6B6C}"/>
                  </a:ext>
                </a:extLst>
              </p:cNvPr>
              <p:cNvSpPr/>
              <p:nvPr/>
            </p:nvSpPr>
            <p:spPr>
              <a:xfrm>
                <a:off x="5195468" y="4913117"/>
                <a:ext cx="3357333" cy="636771"/>
              </a:xfrm>
              <a:prstGeom prst="rect">
                <a:avLst/>
              </a:prstGeom>
            </p:spPr>
            <p:txBody>
              <a:bodyPr wrap="square">
                <a:spAutoFit/>
              </a:bodyPr>
              <a:lstStyle/>
              <a:p>
                <a:pPr algn="ctr"/>
                <a:r>
                  <a:rPr lang="en-US" sz="1400" dirty="0">
                    <a:solidFill>
                      <a:srgbClr val="263238"/>
                    </a:solidFill>
                    <a:latin typeface="Roboto"/>
                  </a:rPr>
                  <a:t>Among commodities promoted by the Parish Development Model </a:t>
                </a:r>
              </a:p>
            </p:txBody>
          </p:sp>
          <p:sp>
            <p:nvSpPr>
              <p:cNvPr id="83" name="Rectangle 82">
                <a:extLst>
                  <a:ext uri="{FF2B5EF4-FFF2-40B4-BE49-F238E27FC236}">
                    <a16:creationId xmlns:a16="http://schemas.microsoft.com/office/drawing/2014/main" id="{418E955D-38D1-431C-A3BD-E2DF8CB9CD7C}"/>
                  </a:ext>
                </a:extLst>
              </p:cNvPr>
              <p:cNvSpPr/>
              <p:nvPr/>
            </p:nvSpPr>
            <p:spPr>
              <a:xfrm>
                <a:off x="5385118" y="4618860"/>
                <a:ext cx="2629206" cy="344918"/>
              </a:xfrm>
              <a:prstGeom prst="rect">
                <a:avLst/>
              </a:prstGeom>
            </p:spPr>
            <p:txBody>
              <a:bodyPr wrap="square">
                <a:spAutoFit/>
              </a:bodyPr>
              <a:lstStyle/>
              <a:p>
                <a:pPr algn="ctr"/>
                <a:r>
                  <a:rPr lang="en-US" sz="2000" b="1" dirty="0">
                    <a:solidFill>
                      <a:srgbClr val="263238"/>
                    </a:solidFill>
                    <a:latin typeface="Roboto"/>
                  </a:rPr>
                  <a:t>PDM</a:t>
                </a:r>
                <a:endParaRPr lang="en-US" sz="2000" b="1" dirty="0"/>
              </a:p>
            </p:txBody>
          </p:sp>
        </p:grpSp>
        <p:grpSp>
          <p:nvGrpSpPr>
            <p:cNvPr id="79" name="Group 78">
              <a:extLst>
                <a:ext uri="{FF2B5EF4-FFF2-40B4-BE49-F238E27FC236}">
                  <a16:creationId xmlns:a16="http://schemas.microsoft.com/office/drawing/2014/main" id="{ED49931E-6214-4781-8042-EB18E92BBA0F}"/>
                </a:ext>
              </a:extLst>
            </p:cNvPr>
            <p:cNvGrpSpPr/>
            <p:nvPr/>
          </p:nvGrpSpPr>
          <p:grpSpPr>
            <a:xfrm>
              <a:off x="8376010" y="1544928"/>
              <a:ext cx="2727373" cy="859712"/>
              <a:chOff x="4307977" y="4618257"/>
              <a:chExt cx="3977814" cy="859712"/>
            </a:xfrm>
          </p:grpSpPr>
          <p:sp>
            <p:nvSpPr>
              <p:cNvPr id="80" name="Rectangle 79">
                <a:extLst>
                  <a:ext uri="{FF2B5EF4-FFF2-40B4-BE49-F238E27FC236}">
                    <a16:creationId xmlns:a16="http://schemas.microsoft.com/office/drawing/2014/main" id="{159FAB97-CD8E-42F6-829B-67B4C23FF320}"/>
                  </a:ext>
                </a:extLst>
              </p:cNvPr>
              <p:cNvSpPr/>
              <p:nvPr/>
            </p:nvSpPr>
            <p:spPr>
              <a:xfrm>
                <a:off x="4307977" y="4872122"/>
                <a:ext cx="3977814" cy="605847"/>
              </a:xfrm>
              <a:prstGeom prst="rect">
                <a:avLst/>
              </a:prstGeom>
            </p:spPr>
            <p:txBody>
              <a:bodyPr wrap="square">
                <a:spAutoFit/>
              </a:bodyPr>
              <a:lstStyle/>
              <a:p>
                <a:pPr algn="ctr"/>
                <a:r>
                  <a:rPr lang="en-US" sz="1400" dirty="0">
                    <a:solidFill>
                      <a:srgbClr val="263238"/>
                    </a:solidFill>
                    <a:latin typeface="Roboto"/>
                  </a:rPr>
                  <a:t>potential to use as feedstock for value addition/ability to support other enterprises. </a:t>
                </a:r>
              </a:p>
            </p:txBody>
          </p:sp>
          <p:sp>
            <p:nvSpPr>
              <p:cNvPr id="81" name="Rectangle 80">
                <a:extLst>
                  <a:ext uri="{FF2B5EF4-FFF2-40B4-BE49-F238E27FC236}">
                    <a16:creationId xmlns:a16="http://schemas.microsoft.com/office/drawing/2014/main" id="{C35E8429-1278-4C1B-84E1-0F39261CD32B}"/>
                  </a:ext>
                </a:extLst>
              </p:cNvPr>
              <p:cNvSpPr/>
              <p:nvPr/>
            </p:nvSpPr>
            <p:spPr>
              <a:xfrm>
                <a:off x="4757652" y="4618257"/>
                <a:ext cx="2629207" cy="344918"/>
              </a:xfrm>
              <a:prstGeom prst="rect">
                <a:avLst/>
              </a:prstGeom>
            </p:spPr>
            <p:txBody>
              <a:bodyPr wrap="square">
                <a:spAutoFit/>
              </a:bodyPr>
              <a:lstStyle/>
              <a:p>
                <a:pPr algn="ctr"/>
                <a:r>
                  <a:rPr lang="en-US" sz="2000" b="1" dirty="0">
                    <a:solidFill>
                      <a:srgbClr val="263238"/>
                    </a:solidFill>
                    <a:latin typeface="Roboto"/>
                  </a:rPr>
                  <a:t>Feedstock</a:t>
                </a:r>
                <a:endParaRPr lang="en-US" sz="2000" b="1" dirty="0"/>
              </a:p>
            </p:txBody>
          </p:sp>
        </p:grpSp>
      </p:grpSp>
    </p:spTree>
    <p:extLst>
      <p:ext uri="{BB962C8B-B14F-4D97-AF65-F5344CB8AC3E}">
        <p14:creationId xmlns:p14="http://schemas.microsoft.com/office/powerpoint/2010/main" val="243999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04E131-AC8A-48A0-A7F6-575CE2E54E7A}"/>
              </a:ext>
            </a:extLst>
          </p:cNvPr>
          <p:cNvSpPr txBox="1"/>
          <p:nvPr/>
        </p:nvSpPr>
        <p:spPr>
          <a:xfrm>
            <a:off x="1887809" y="166598"/>
            <a:ext cx="841638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PROJECT VALUE CHAINS</a:t>
            </a:r>
            <a:endParaRPr kumimoji="0" lang="en-IN"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grpSp>
        <p:nvGrpSpPr>
          <p:cNvPr id="103" name="Group 102">
            <a:extLst>
              <a:ext uri="{FF2B5EF4-FFF2-40B4-BE49-F238E27FC236}">
                <a16:creationId xmlns:a16="http://schemas.microsoft.com/office/drawing/2014/main" id="{21ED643C-79AB-4962-97C6-4B784F73F6F8}"/>
              </a:ext>
            </a:extLst>
          </p:cNvPr>
          <p:cNvGrpSpPr/>
          <p:nvPr/>
        </p:nvGrpSpPr>
        <p:grpSpPr>
          <a:xfrm>
            <a:off x="383405" y="767332"/>
            <a:ext cx="11425185" cy="4266097"/>
            <a:chOff x="383408" y="923240"/>
            <a:chExt cx="11425185" cy="4266097"/>
          </a:xfrm>
        </p:grpSpPr>
        <p:sp>
          <p:nvSpPr>
            <p:cNvPr id="60" name="Rectangle 59">
              <a:extLst>
                <a:ext uri="{FF2B5EF4-FFF2-40B4-BE49-F238E27FC236}">
                  <a16:creationId xmlns:a16="http://schemas.microsoft.com/office/drawing/2014/main" id="{1440A22E-FD12-4B6A-A404-6E0E05D0BD56}"/>
                </a:ext>
              </a:extLst>
            </p:cNvPr>
            <p:cNvSpPr/>
            <p:nvPr/>
          </p:nvSpPr>
          <p:spPr>
            <a:xfrm>
              <a:off x="2710951" y="1059365"/>
              <a:ext cx="2103808" cy="2602255"/>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246B3E95-7F1C-41E1-9378-158C46B0A44A}"/>
                </a:ext>
              </a:extLst>
            </p:cNvPr>
            <p:cNvSpPr/>
            <p:nvPr/>
          </p:nvSpPr>
          <p:spPr>
            <a:xfrm>
              <a:off x="5049699" y="1059366"/>
              <a:ext cx="2103808" cy="2602255"/>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3" name="Group 72">
              <a:extLst>
                <a:ext uri="{FF2B5EF4-FFF2-40B4-BE49-F238E27FC236}">
                  <a16:creationId xmlns:a16="http://schemas.microsoft.com/office/drawing/2014/main" id="{D189A012-50D9-4B25-97C6-14BC559243FE}"/>
                </a:ext>
              </a:extLst>
            </p:cNvPr>
            <p:cNvGrpSpPr/>
            <p:nvPr/>
          </p:nvGrpSpPr>
          <p:grpSpPr>
            <a:xfrm>
              <a:off x="428696" y="1665127"/>
              <a:ext cx="11379897" cy="1132193"/>
              <a:chOff x="428696" y="917529"/>
              <a:chExt cx="11379897" cy="1612061"/>
            </a:xfrm>
          </p:grpSpPr>
          <p:sp>
            <p:nvSpPr>
              <p:cNvPr id="10" name="Rectangle: Rounded Corners 9">
                <a:extLst>
                  <a:ext uri="{FF2B5EF4-FFF2-40B4-BE49-F238E27FC236}">
                    <a16:creationId xmlns:a16="http://schemas.microsoft.com/office/drawing/2014/main" id="{4294B6FD-C414-4E48-A8FD-E24DBB1B94BA}"/>
                  </a:ext>
                </a:extLst>
              </p:cNvPr>
              <p:cNvSpPr/>
              <p:nvPr/>
            </p:nvSpPr>
            <p:spPr>
              <a:xfrm>
                <a:off x="428696" y="919809"/>
                <a:ext cx="2115013" cy="1609781"/>
              </a:xfrm>
              <a:prstGeom prst="roundRect">
                <a:avLst>
                  <a:gd name="adj" fmla="val 1011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EEFBB047-5A91-4F90-BBA5-D9E988192D02}"/>
                  </a:ext>
                </a:extLst>
              </p:cNvPr>
              <p:cNvSpPr/>
              <p:nvPr/>
            </p:nvSpPr>
            <p:spPr>
              <a:xfrm>
                <a:off x="2778649" y="917531"/>
                <a:ext cx="2115013" cy="1612058"/>
              </a:xfrm>
              <a:prstGeom prst="roundRect">
                <a:avLst>
                  <a:gd name="adj" fmla="val 10110"/>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370CF4-616D-4859-AEAD-AC1FD14CBEDC}"/>
                  </a:ext>
                </a:extLst>
              </p:cNvPr>
              <p:cNvSpPr/>
              <p:nvPr/>
            </p:nvSpPr>
            <p:spPr>
              <a:xfrm>
                <a:off x="5060904" y="917530"/>
                <a:ext cx="2115013" cy="1612058"/>
              </a:xfrm>
              <a:prstGeom prst="roundRect">
                <a:avLst>
                  <a:gd name="adj" fmla="val 1011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E810FCD6-B917-46D6-A13A-670F45B345DB}"/>
                  </a:ext>
                </a:extLst>
              </p:cNvPr>
              <p:cNvSpPr/>
              <p:nvPr/>
            </p:nvSpPr>
            <p:spPr>
              <a:xfrm>
                <a:off x="7366037" y="958062"/>
                <a:ext cx="2115013" cy="1558430"/>
              </a:xfrm>
              <a:prstGeom prst="roundRect">
                <a:avLst>
                  <a:gd name="adj" fmla="val 1011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5D1C7E42-770D-4485-BFC4-66D819183566}"/>
                  </a:ext>
                </a:extLst>
              </p:cNvPr>
              <p:cNvSpPr/>
              <p:nvPr/>
            </p:nvSpPr>
            <p:spPr>
              <a:xfrm>
                <a:off x="9693580" y="917529"/>
                <a:ext cx="2115013" cy="1612059"/>
              </a:xfrm>
              <a:prstGeom prst="roundRect">
                <a:avLst>
                  <a:gd name="adj" fmla="val 1011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9" name="TextBox 48">
              <a:extLst>
                <a:ext uri="{FF2B5EF4-FFF2-40B4-BE49-F238E27FC236}">
                  <a16:creationId xmlns:a16="http://schemas.microsoft.com/office/drawing/2014/main" id="{21BA407E-0D77-4909-A7CF-71EF416BD218}"/>
                </a:ext>
              </a:extLst>
            </p:cNvPr>
            <p:cNvSpPr txBox="1"/>
            <p:nvPr/>
          </p:nvSpPr>
          <p:spPr>
            <a:xfrm>
              <a:off x="486919" y="1712869"/>
              <a:ext cx="2011502" cy="830997"/>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Dairy; Coffee Aquaculture/Fisheries; Cocoa</a:t>
              </a:r>
            </a:p>
          </p:txBody>
        </p:sp>
        <p:sp>
          <p:nvSpPr>
            <p:cNvPr id="50" name="TextBox 49">
              <a:extLst>
                <a:ext uri="{FF2B5EF4-FFF2-40B4-BE49-F238E27FC236}">
                  <a16:creationId xmlns:a16="http://schemas.microsoft.com/office/drawing/2014/main" id="{C0104555-DF2A-4C65-AB93-613823647932}"/>
                </a:ext>
              </a:extLst>
            </p:cNvPr>
            <p:cNvSpPr txBox="1"/>
            <p:nvPr/>
          </p:nvSpPr>
          <p:spPr>
            <a:xfrm>
              <a:off x="2926110" y="1693594"/>
              <a:ext cx="1775271" cy="11849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Mangoes/Citrus;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Aquaculture/Fisheries; Dairy; Poultry</a:t>
              </a:r>
            </a:p>
          </p:txBody>
        </p:sp>
        <p:sp>
          <p:nvSpPr>
            <p:cNvPr id="51" name="TextBox 50">
              <a:extLst>
                <a:ext uri="{FF2B5EF4-FFF2-40B4-BE49-F238E27FC236}">
                  <a16:creationId xmlns:a16="http://schemas.microsoft.com/office/drawing/2014/main" id="{2AD123C1-E572-424F-B651-8C79D8EC2098}"/>
                </a:ext>
              </a:extLst>
            </p:cNvPr>
            <p:cNvSpPr txBox="1"/>
            <p:nvPr/>
          </p:nvSpPr>
          <p:spPr>
            <a:xfrm>
              <a:off x="5230774" y="1655506"/>
              <a:ext cx="1775271" cy="107850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Dairy; Coffee; Bananas; Vegetables</a:t>
              </a:r>
            </a:p>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endParaRPr kumimoji="0" lang="en-US" sz="10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2" name="TextBox 51">
              <a:extLst>
                <a:ext uri="{FF2B5EF4-FFF2-40B4-BE49-F238E27FC236}">
                  <a16:creationId xmlns:a16="http://schemas.microsoft.com/office/drawing/2014/main" id="{A52B53EA-B723-4E93-965D-D13E2DC90059}"/>
                </a:ext>
              </a:extLst>
            </p:cNvPr>
            <p:cNvSpPr txBox="1"/>
            <p:nvPr/>
          </p:nvSpPr>
          <p:spPr>
            <a:xfrm>
              <a:off x="7377242" y="1674236"/>
              <a:ext cx="2083654" cy="149194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Aquaculture/Fisheries; Beef; Citrus/Mangoes; Dairy</a:t>
              </a:r>
            </a:p>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3" name="TextBox 52">
              <a:extLst>
                <a:ext uri="{FF2B5EF4-FFF2-40B4-BE49-F238E27FC236}">
                  <a16:creationId xmlns:a16="http://schemas.microsoft.com/office/drawing/2014/main" id="{7F36E002-BE63-461A-89F4-1D8A914D3539}"/>
                </a:ext>
              </a:extLst>
            </p:cNvPr>
            <p:cNvSpPr txBox="1"/>
            <p:nvPr/>
          </p:nvSpPr>
          <p:spPr>
            <a:xfrm>
              <a:off x="9863451" y="1674236"/>
              <a:ext cx="1945142" cy="118494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Soybean; Aquaculture/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FisheriesMango/Citrus; Beef</a:t>
              </a:r>
            </a:p>
          </p:txBody>
        </p:sp>
        <p:sp>
          <p:nvSpPr>
            <p:cNvPr id="54" name="Rectangle: Rounded Corners 53">
              <a:extLst>
                <a:ext uri="{FF2B5EF4-FFF2-40B4-BE49-F238E27FC236}">
                  <a16:creationId xmlns:a16="http://schemas.microsoft.com/office/drawing/2014/main" id="{E585E0A8-3455-48B3-A7AE-92CBF1A00073}"/>
                </a:ext>
              </a:extLst>
            </p:cNvPr>
            <p:cNvSpPr/>
            <p:nvPr/>
          </p:nvSpPr>
          <p:spPr>
            <a:xfrm>
              <a:off x="383408" y="923240"/>
              <a:ext cx="2115013" cy="420480"/>
            </a:xfrm>
            <a:prstGeom prst="roundRect">
              <a:avLst>
                <a:gd name="adj" fmla="val 10110"/>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1: BUSOGA</a:t>
              </a:r>
            </a:p>
          </p:txBody>
        </p:sp>
        <p:sp>
          <p:nvSpPr>
            <p:cNvPr id="55" name="Rectangle: Rounded Corners 54">
              <a:extLst>
                <a:ext uri="{FF2B5EF4-FFF2-40B4-BE49-F238E27FC236}">
                  <a16:creationId xmlns:a16="http://schemas.microsoft.com/office/drawing/2014/main" id="{14952768-557A-449B-AAC9-2BECB5BC3803}"/>
                </a:ext>
              </a:extLst>
            </p:cNvPr>
            <p:cNvSpPr/>
            <p:nvPr/>
          </p:nvSpPr>
          <p:spPr>
            <a:xfrm>
              <a:off x="2710951" y="923240"/>
              <a:ext cx="2115013" cy="420480"/>
            </a:xfrm>
            <a:prstGeom prst="roundRect">
              <a:avLst>
                <a:gd name="adj" fmla="val 10110"/>
              </a:avLst>
            </a:prstGeom>
            <a:solidFill>
              <a:schemeClr val="accent3">
                <a:lumMod val="60000"/>
                <a:lumOff val="4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2: BUKEDI</a:t>
              </a:r>
            </a:p>
          </p:txBody>
        </p:sp>
        <p:sp>
          <p:nvSpPr>
            <p:cNvPr id="56" name="Rectangle: Rounded Corners 55">
              <a:extLst>
                <a:ext uri="{FF2B5EF4-FFF2-40B4-BE49-F238E27FC236}">
                  <a16:creationId xmlns:a16="http://schemas.microsoft.com/office/drawing/2014/main" id="{1CDA8C87-2557-4A09-8357-898905D4A6C1}"/>
                </a:ext>
              </a:extLst>
            </p:cNvPr>
            <p:cNvSpPr/>
            <p:nvPr/>
          </p:nvSpPr>
          <p:spPr>
            <a:xfrm>
              <a:off x="5038494" y="923240"/>
              <a:ext cx="2115013" cy="420480"/>
            </a:xfrm>
            <a:prstGeom prst="roundRect">
              <a:avLst>
                <a:gd name="adj" fmla="val 10110"/>
              </a:avLst>
            </a:prstGeom>
            <a:solidFill>
              <a:schemeClr val="bg2">
                <a:lumMod val="60000"/>
                <a:lumOff val="4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3: ELGON</a:t>
              </a:r>
            </a:p>
          </p:txBody>
        </p:sp>
        <p:sp>
          <p:nvSpPr>
            <p:cNvPr id="57" name="Rectangle: Rounded Corners 56">
              <a:extLst>
                <a:ext uri="{FF2B5EF4-FFF2-40B4-BE49-F238E27FC236}">
                  <a16:creationId xmlns:a16="http://schemas.microsoft.com/office/drawing/2014/main" id="{F378913E-A5CD-42C4-BE80-08135A802AD5}"/>
                </a:ext>
              </a:extLst>
            </p:cNvPr>
            <p:cNvSpPr/>
            <p:nvPr/>
          </p:nvSpPr>
          <p:spPr>
            <a:xfrm>
              <a:off x="7366037" y="923240"/>
              <a:ext cx="2115013" cy="420480"/>
            </a:xfrm>
            <a:prstGeom prst="roundRect">
              <a:avLst>
                <a:gd name="adj" fmla="val 10110"/>
              </a:avLst>
            </a:prstGeom>
            <a:solidFill>
              <a:schemeClr val="accent3">
                <a:lumMod val="75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4: TESO</a:t>
              </a:r>
            </a:p>
          </p:txBody>
        </p:sp>
        <p:sp>
          <p:nvSpPr>
            <p:cNvPr id="58" name="Rectangle: Rounded Corners 57">
              <a:extLst>
                <a:ext uri="{FF2B5EF4-FFF2-40B4-BE49-F238E27FC236}">
                  <a16:creationId xmlns:a16="http://schemas.microsoft.com/office/drawing/2014/main" id="{9C620DA4-A4D5-4FDC-90DF-E40CA48DF136}"/>
                </a:ext>
              </a:extLst>
            </p:cNvPr>
            <p:cNvSpPr/>
            <p:nvPr/>
          </p:nvSpPr>
          <p:spPr>
            <a:xfrm>
              <a:off x="9693580" y="923240"/>
              <a:ext cx="2115013" cy="420480"/>
            </a:xfrm>
            <a:prstGeom prst="roundRect">
              <a:avLst>
                <a:gd name="adj" fmla="val 10110"/>
              </a:avLst>
            </a:prstGeom>
            <a:solidFill>
              <a:schemeClr val="accent5">
                <a:lumMod val="60000"/>
                <a:lumOff val="4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5: LANGO</a:t>
              </a:r>
            </a:p>
          </p:txBody>
        </p:sp>
        <p:grpSp>
          <p:nvGrpSpPr>
            <p:cNvPr id="72" name="Group 71">
              <a:extLst>
                <a:ext uri="{FF2B5EF4-FFF2-40B4-BE49-F238E27FC236}">
                  <a16:creationId xmlns:a16="http://schemas.microsoft.com/office/drawing/2014/main" id="{5C5FEC6D-F26D-4ED3-93DB-2D7E1F3D3F71}"/>
                </a:ext>
              </a:extLst>
            </p:cNvPr>
            <p:cNvGrpSpPr/>
            <p:nvPr/>
          </p:nvGrpSpPr>
          <p:grpSpPr>
            <a:xfrm>
              <a:off x="5049008" y="3816203"/>
              <a:ext cx="4493415" cy="1312606"/>
              <a:chOff x="5049008" y="3737918"/>
              <a:chExt cx="4493415" cy="1868939"/>
            </a:xfrm>
          </p:grpSpPr>
          <p:sp>
            <p:nvSpPr>
              <p:cNvPr id="65" name="Rectangle: Rounded Corners 64">
                <a:extLst>
                  <a:ext uri="{FF2B5EF4-FFF2-40B4-BE49-F238E27FC236}">
                    <a16:creationId xmlns:a16="http://schemas.microsoft.com/office/drawing/2014/main" id="{54ED0288-8755-4DC0-B51C-16F711DC4F94}"/>
                  </a:ext>
                </a:extLst>
              </p:cNvPr>
              <p:cNvSpPr/>
              <p:nvPr/>
            </p:nvSpPr>
            <p:spPr>
              <a:xfrm>
                <a:off x="5049008" y="3744889"/>
                <a:ext cx="2115013" cy="1861968"/>
              </a:xfrm>
              <a:prstGeom prst="roundRect">
                <a:avLst>
                  <a:gd name="adj" fmla="val 1011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F5501004-D72E-4D50-A667-F97DFD258777}"/>
                  </a:ext>
                </a:extLst>
              </p:cNvPr>
              <p:cNvSpPr/>
              <p:nvPr/>
            </p:nvSpPr>
            <p:spPr>
              <a:xfrm>
                <a:off x="7427410" y="3737918"/>
                <a:ext cx="2115013" cy="1861970"/>
              </a:xfrm>
              <a:prstGeom prst="roundRect">
                <a:avLst>
                  <a:gd name="adj" fmla="val 1011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id="{0D1D6E04-9C82-4690-B28D-B4A747F65ABB}"/>
                </a:ext>
              </a:extLst>
            </p:cNvPr>
            <p:cNvGrpSpPr/>
            <p:nvPr/>
          </p:nvGrpSpPr>
          <p:grpSpPr>
            <a:xfrm>
              <a:off x="403545" y="3816202"/>
              <a:ext cx="4490115" cy="1307710"/>
              <a:chOff x="403545" y="3512262"/>
              <a:chExt cx="4490115" cy="1861968"/>
            </a:xfrm>
          </p:grpSpPr>
          <p:sp>
            <p:nvSpPr>
              <p:cNvPr id="67" name="Rectangle: Rounded Corners 66">
                <a:extLst>
                  <a:ext uri="{FF2B5EF4-FFF2-40B4-BE49-F238E27FC236}">
                    <a16:creationId xmlns:a16="http://schemas.microsoft.com/office/drawing/2014/main" id="{C8E70648-7162-4887-BE4E-5B6C8780B7D9}"/>
                  </a:ext>
                </a:extLst>
              </p:cNvPr>
              <p:cNvSpPr/>
              <p:nvPr/>
            </p:nvSpPr>
            <p:spPr>
              <a:xfrm>
                <a:off x="403545" y="3512265"/>
                <a:ext cx="2115013" cy="1861965"/>
              </a:xfrm>
              <a:prstGeom prst="roundRect">
                <a:avLst>
                  <a:gd name="adj" fmla="val 1011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Rounded Corners 67">
                <a:extLst>
                  <a:ext uri="{FF2B5EF4-FFF2-40B4-BE49-F238E27FC236}">
                    <a16:creationId xmlns:a16="http://schemas.microsoft.com/office/drawing/2014/main" id="{3A75AB8A-8D74-4D59-9D49-C0BB0A5F1EE1}"/>
                  </a:ext>
                </a:extLst>
              </p:cNvPr>
              <p:cNvSpPr/>
              <p:nvPr/>
            </p:nvSpPr>
            <p:spPr>
              <a:xfrm>
                <a:off x="2778647" y="3512262"/>
                <a:ext cx="2115013" cy="1861968"/>
              </a:xfrm>
              <a:prstGeom prst="roundRect">
                <a:avLst>
                  <a:gd name="adj" fmla="val 10110"/>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5" name="TextBox 74">
              <a:extLst>
                <a:ext uri="{FF2B5EF4-FFF2-40B4-BE49-F238E27FC236}">
                  <a16:creationId xmlns:a16="http://schemas.microsoft.com/office/drawing/2014/main" id="{0DEF6E64-44A6-4476-90CA-1770B7B9F9EC}"/>
                </a:ext>
              </a:extLst>
            </p:cNvPr>
            <p:cNvSpPr txBox="1"/>
            <p:nvPr/>
          </p:nvSpPr>
          <p:spPr>
            <a:xfrm>
              <a:off x="5133052" y="3821236"/>
              <a:ext cx="1977891" cy="133882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Dairy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Beef</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Banana</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Coffee</a:t>
              </a:r>
            </a:p>
          </p:txBody>
        </p:sp>
        <p:sp>
          <p:nvSpPr>
            <p:cNvPr id="76" name="TextBox 75">
              <a:extLst>
                <a:ext uri="{FF2B5EF4-FFF2-40B4-BE49-F238E27FC236}">
                  <a16:creationId xmlns:a16="http://schemas.microsoft.com/office/drawing/2014/main" id="{77CA727C-D1B4-4231-9924-2FA5A857606E}"/>
                </a:ext>
              </a:extLst>
            </p:cNvPr>
            <p:cNvSpPr txBox="1"/>
            <p:nvPr/>
          </p:nvSpPr>
          <p:spPr>
            <a:xfrm>
              <a:off x="7460809" y="3979437"/>
              <a:ext cx="2057291" cy="830997"/>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Dairy; Aquaculture/Fisheries; Bananas; Coffee</a:t>
              </a:r>
            </a:p>
          </p:txBody>
        </p:sp>
        <p:sp>
          <p:nvSpPr>
            <p:cNvPr id="77" name="TextBox 76">
              <a:extLst>
                <a:ext uri="{FF2B5EF4-FFF2-40B4-BE49-F238E27FC236}">
                  <a16:creationId xmlns:a16="http://schemas.microsoft.com/office/drawing/2014/main" id="{2D19DFA7-4280-4B4C-978C-FAB6D45F96C1}"/>
                </a:ext>
              </a:extLst>
            </p:cNvPr>
            <p:cNvSpPr txBox="1"/>
            <p:nvPr/>
          </p:nvSpPr>
          <p:spPr>
            <a:xfrm>
              <a:off x="439717" y="3867160"/>
              <a:ext cx="2036431"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Soybean; Beef; Maize; Aquaculture/Fisheries</a:t>
              </a:r>
            </a:p>
          </p:txBody>
        </p:sp>
        <p:sp>
          <p:nvSpPr>
            <p:cNvPr id="78" name="TextBox 77">
              <a:extLst>
                <a:ext uri="{FF2B5EF4-FFF2-40B4-BE49-F238E27FC236}">
                  <a16:creationId xmlns:a16="http://schemas.microsoft.com/office/drawing/2014/main" id="{88CC6ECE-E57A-459C-BEA1-DE1BEFCDDF35}"/>
                </a:ext>
              </a:extLst>
            </p:cNvPr>
            <p:cNvSpPr txBox="1"/>
            <p:nvPr/>
          </p:nvSpPr>
          <p:spPr>
            <a:xfrm>
              <a:off x="2673906" y="3850509"/>
              <a:ext cx="2191160" cy="133882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Beef</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Sorghum</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Cassava</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Soybean</a:t>
              </a:r>
            </a:p>
          </p:txBody>
        </p:sp>
      </p:grpSp>
      <p:sp>
        <p:nvSpPr>
          <p:cNvPr id="81" name="Rectangle: Rounded Corners 80">
            <a:extLst>
              <a:ext uri="{FF2B5EF4-FFF2-40B4-BE49-F238E27FC236}">
                <a16:creationId xmlns:a16="http://schemas.microsoft.com/office/drawing/2014/main" id="{50A74A3D-105E-4285-A2EE-564A7D12C7AB}"/>
              </a:ext>
            </a:extLst>
          </p:cNvPr>
          <p:cNvSpPr/>
          <p:nvPr/>
        </p:nvSpPr>
        <p:spPr>
          <a:xfrm>
            <a:off x="383403" y="3008520"/>
            <a:ext cx="2115013" cy="420480"/>
          </a:xfrm>
          <a:prstGeom prst="roundRect">
            <a:avLst>
              <a:gd name="adj" fmla="val 10110"/>
            </a:avLst>
          </a:prstGeom>
          <a:solidFill>
            <a:srgbClr val="00B050"/>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6: ACHOLI</a:t>
            </a:r>
          </a:p>
        </p:txBody>
      </p:sp>
      <p:sp>
        <p:nvSpPr>
          <p:cNvPr id="104" name="Rectangle: Rounded Corners 103">
            <a:extLst>
              <a:ext uri="{FF2B5EF4-FFF2-40B4-BE49-F238E27FC236}">
                <a16:creationId xmlns:a16="http://schemas.microsoft.com/office/drawing/2014/main" id="{3D11DAAB-3203-45CE-8F6C-A3BF6246A220}"/>
              </a:ext>
            </a:extLst>
          </p:cNvPr>
          <p:cNvSpPr/>
          <p:nvPr/>
        </p:nvSpPr>
        <p:spPr>
          <a:xfrm>
            <a:off x="2778645" y="3008520"/>
            <a:ext cx="2115013" cy="420480"/>
          </a:xfrm>
          <a:prstGeom prst="roundRect">
            <a:avLst>
              <a:gd name="adj" fmla="val 10110"/>
            </a:avLst>
          </a:prstGeom>
          <a:solidFill>
            <a:schemeClr val="accent3">
              <a:lumMod val="60000"/>
              <a:lumOff val="4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7: KARAMOJA</a:t>
            </a:r>
          </a:p>
        </p:txBody>
      </p:sp>
      <p:sp>
        <p:nvSpPr>
          <p:cNvPr id="105" name="Rectangle: Rounded Corners 104">
            <a:extLst>
              <a:ext uri="{FF2B5EF4-FFF2-40B4-BE49-F238E27FC236}">
                <a16:creationId xmlns:a16="http://schemas.microsoft.com/office/drawing/2014/main" id="{E761C1DC-735D-4C0B-9B9F-16500225177F}"/>
              </a:ext>
            </a:extLst>
          </p:cNvPr>
          <p:cNvSpPr/>
          <p:nvPr/>
        </p:nvSpPr>
        <p:spPr>
          <a:xfrm>
            <a:off x="5060899" y="2986277"/>
            <a:ext cx="2115013" cy="420480"/>
          </a:xfrm>
          <a:prstGeom prst="roundRect">
            <a:avLst>
              <a:gd name="adj" fmla="val 10110"/>
            </a:avLst>
          </a:prstGeom>
          <a:solidFill>
            <a:schemeClr val="bg2">
              <a:lumMod val="60000"/>
              <a:lumOff val="4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8: ANKOLE</a:t>
            </a:r>
          </a:p>
        </p:txBody>
      </p:sp>
      <p:sp>
        <p:nvSpPr>
          <p:cNvPr id="106" name="Rectangle: Rounded Corners 105">
            <a:extLst>
              <a:ext uri="{FF2B5EF4-FFF2-40B4-BE49-F238E27FC236}">
                <a16:creationId xmlns:a16="http://schemas.microsoft.com/office/drawing/2014/main" id="{7639EA1B-066B-46A0-AEF5-6939EAFAC6EB}"/>
              </a:ext>
            </a:extLst>
          </p:cNvPr>
          <p:cNvSpPr/>
          <p:nvPr/>
        </p:nvSpPr>
        <p:spPr>
          <a:xfrm>
            <a:off x="7377237" y="2982087"/>
            <a:ext cx="2115013" cy="420480"/>
          </a:xfrm>
          <a:prstGeom prst="roundRect">
            <a:avLst>
              <a:gd name="adj" fmla="val 10110"/>
            </a:avLst>
          </a:prstGeom>
          <a:solidFill>
            <a:srgbClr val="FFFF0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9: KIGEZI</a:t>
            </a:r>
          </a:p>
        </p:txBody>
      </p:sp>
      <p:sp>
        <p:nvSpPr>
          <p:cNvPr id="107" name="Rectangle: Rounded Corners 106">
            <a:extLst>
              <a:ext uri="{FF2B5EF4-FFF2-40B4-BE49-F238E27FC236}">
                <a16:creationId xmlns:a16="http://schemas.microsoft.com/office/drawing/2014/main" id="{20E20801-110A-4CED-B944-3669F7566CBB}"/>
              </a:ext>
            </a:extLst>
          </p:cNvPr>
          <p:cNvSpPr/>
          <p:nvPr/>
        </p:nvSpPr>
        <p:spPr>
          <a:xfrm>
            <a:off x="9693577" y="2973275"/>
            <a:ext cx="2115013" cy="420480"/>
          </a:xfrm>
          <a:prstGeom prst="roundRect">
            <a:avLst>
              <a:gd name="adj" fmla="val 10110"/>
            </a:avLst>
          </a:prstGeom>
          <a:solidFill>
            <a:schemeClr val="accent6">
              <a:lumMod val="60000"/>
              <a:lumOff val="4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10: RWENZORI</a:t>
            </a:r>
          </a:p>
        </p:txBody>
      </p:sp>
      <p:sp>
        <p:nvSpPr>
          <p:cNvPr id="108" name="Rectangle: Rounded Corners 107">
            <a:extLst>
              <a:ext uri="{FF2B5EF4-FFF2-40B4-BE49-F238E27FC236}">
                <a16:creationId xmlns:a16="http://schemas.microsoft.com/office/drawing/2014/main" id="{D628339C-BB6B-411C-851D-19C5867D2093}"/>
              </a:ext>
            </a:extLst>
          </p:cNvPr>
          <p:cNvSpPr/>
          <p:nvPr/>
        </p:nvSpPr>
        <p:spPr>
          <a:xfrm>
            <a:off x="9778512" y="3672636"/>
            <a:ext cx="2115013" cy="1307711"/>
          </a:xfrm>
          <a:prstGeom prst="roundRect">
            <a:avLst>
              <a:gd name="adj" fmla="val 1011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896FD658-8988-4BA8-92D3-397D2E20336D}"/>
              </a:ext>
            </a:extLst>
          </p:cNvPr>
          <p:cNvSpPr txBox="1"/>
          <p:nvPr/>
        </p:nvSpPr>
        <p:spPr>
          <a:xfrm>
            <a:off x="9801787" y="3823529"/>
            <a:ext cx="2115013" cy="1381147"/>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Dairy;  Coffee;  Beef; Aquaculture/Fisheries; Cocoa</a:t>
            </a:r>
          </a:p>
          <a:p>
            <a:pPr marL="0" marR="0" lvl="0" indent="0" algn="ctr" defTabSz="914400" rtl="0" eaLnBrk="1" fontAlgn="auto" latinLnBrk="0" hangingPunct="1">
              <a:lnSpc>
                <a:spcPct val="12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110" name="Rectangle: Rounded Corners 109">
            <a:extLst>
              <a:ext uri="{FF2B5EF4-FFF2-40B4-BE49-F238E27FC236}">
                <a16:creationId xmlns:a16="http://schemas.microsoft.com/office/drawing/2014/main" id="{97588806-45B6-4C27-96C8-2195041D1987}"/>
              </a:ext>
            </a:extLst>
          </p:cNvPr>
          <p:cNvSpPr/>
          <p:nvPr/>
        </p:nvSpPr>
        <p:spPr>
          <a:xfrm>
            <a:off x="383403" y="5136940"/>
            <a:ext cx="2115013" cy="420480"/>
          </a:xfrm>
          <a:prstGeom prst="roundRect">
            <a:avLst>
              <a:gd name="adj" fmla="val 10110"/>
            </a:avLst>
          </a:prstGeom>
          <a:solidFill>
            <a:schemeClr val="accent3"/>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11: WESTNILE</a:t>
            </a:r>
          </a:p>
        </p:txBody>
      </p:sp>
      <p:sp>
        <p:nvSpPr>
          <p:cNvPr id="111" name="Rectangle: Rounded Corners 110">
            <a:extLst>
              <a:ext uri="{FF2B5EF4-FFF2-40B4-BE49-F238E27FC236}">
                <a16:creationId xmlns:a16="http://schemas.microsoft.com/office/drawing/2014/main" id="{97E92630-50D3-49C5-96F7-91D6AAD67403}"/>
              </a:ext>
            </a:extLst>
          </p:cNvPr>
          <p:cNvSpPr/>
          <p:nvPr/>
        </p:nvSpPr>
        <p:spPr>
          <a:xfrm>
            <a:off x="361132" y="5689084"/>
            <a:ext cx="2115013" cy="1002318"/>
          </a:xfrm>
          <a:prstGeom prst="roundRect">
            <a:avLst>
              <a:gd name="adj" fmla="val 10110"/>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Rounded Corners 111">
            <a:extLst>
              <a:ext uri="{FF2B5EF4-FFF2-40B4-BE49-F238E27FC236}">
                <a16:creationId xmlns:a16="http://schemas.microsoft.com/office/drawing/2014/main" id="{22BDECE0-0A5E-4287-9EF5-6B499FF6E8BB}"/>
              </a:ext>
            </a:extLst>
          </p:cNvPr>
          <p:cNvSpPr/>
          <p:nvPr/>
        </p:nvSpPr>
        <p:spPr>
          <a:xfrm>
            <a:off x="5038490" y="5098577"/>
            <a:ext cx="2115013" cy="420480"/>
          </a:xfrm>
          <a:prstGeom prst="roundRect">
            <a:avLst>
              <a:gd name="adj" fmla="val 10110"/>
            </a:avLst>
          </a:prstGeom>
          <a:solidFill>
            <a:schemeClr val="accent6">
              <a:lumMod val="75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12: BUNYORO</a:t>
            </a:r>
          </a:p>
        </p:txBody>
      </p:sp>
      <p:sp>
        <p:nvSpPr>
          <p:cNvPr id="113" name="TextBox 112">
            <a:extLst>
              <a:ext uri="{FF2B5EF4-FFF2-40B4-BE49-F238E27FC236}">
                <a16:creationId xmlns:a16="http://schemas.microsoft.com/office/drawing/2014/main" id="{5F74AAA4-B3D0-4889-8028-457788D43595}"/>
              </a:ext>
            </a:extLst>
          </p:cNvPr>
          <p:cNvSpPr txBox="1"/>
          <p:nvPr/>
        </p:nvSpPr>
        <p:spPr>
          <a:xfrm>
            <a:off x="525644" y="5728432"/>
            <a:ext cx="2036431" cy="63094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Beef; Soybean</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Mangoes; Poultry</a:t>
            </a:r>
          </a:p>
        </p:txBody>
      </p:sp>
      <p:sp>
        <p:nvSpPr>
          <p:cNvPr id="114" name="Rectangle: Rounded Corners 113">
            <a:extLst>
              <a:ext uri="{FF2B5EF4-FFF2-40B4-BE49-F238E27FC236}">
                <a16:creationId xmlns:a16="http://schemas.microsoft.com/office/drawing/2014/main" id="{9C27F256-D7B0-42C5-8742-DE445849A9B6}"/>
              </a:ext>
            </a:extLst>
          </p:cNvPr>
          <p:cNvSpPr/>
          <p:nvPr/>
        </p:nvSpPr>
        <p:spPr>
          <a:xfrm>
            <a:off x="5070187" y="5666328"/>
            <a:ext cx="2115013" cy="1013696"/>
          </a:xfrm>
          <a:prstGeom prst="roundRect">
            <a:avLst>
              <a:gd name="adj" fmla="val 10110"/>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TextBox 114">
            <a:extLst>
              <a:ext uri="{FF2B5EF4-FFF2-40B4-BE49-F238E27FC236}">
                <a16:creationId xmlns:a16="http://schemas.microsoft.com/office/drawing/2014/main" id="{BF0AB2F1-A2A2-46F1-8299-3165649187A9}"/>
              </a:ext>
            </a:extLst>
          </p:cNvPr>
          <p:cNvSpPr txBox="1"/>
          <p:nvPr/>
        </p:nvSpPr>
        <p:spPr>
          <a:xfrm>
            <a:off x="5078744" y="5644733"/>
            <a:ext cx="2106456" cy="971804"/>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Dairy; Maize; Coffee; Aquaculture/Fisheries</a:t>
            </a:r>
          </a:p>
        </p:txBody>
      </p:sp>
      <p:sp>
        <p:nvSpPr>
          <p:cNvPr id="116" name="Rectangle: Rounded Corners 115">
            <a:extLst>
              <a:ext uri="{FF2B5EF4-FFF2-40B4-BE49-F238E27FC236}">
                <a16:creationId xmlns:a16="http://schemas.microsoft.com/office/drawing/2014/main" id="{785DB384-94E6-471D-B4CB-CC7DDC396D49}"/>
              </a:ext>
            </a:extLst>
          </p:cNvPr>
          <p:cNvSpPr/>
          <p:nvPr/>
        </p:nvSpPr>
        <p:spPr>
          <a:xfrm>
            <a:off x="9778511" y="5098577"/>
            <a:ext cx="2115013" cy="420480"/>
          </a:xfrm>
          <a:prstGeom prst="roundRect">
            <a:avLst>
              <a:gd name="adj" fmla="val 10110"/>
            </a:avLst>
          </a:prstGeom>
          <a:solidFill>
            <a:schemeClr val="accent6">
              <a:lumMod val="60000"/>
              <a:lumOff val="40000"/>
            </a:schemeClr>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13: BUGANDA</a:t>
            </a:r>
          </a:p>
        </p:txBody>
      </p:sp>
      <p:sp>
        <p:nvSpPr>
          <p:cNvPr id="117" name="Rectangle: Rounded Corners 116">
            <a:extLst>
              <a:ext uri="{FF2B5EF4-FFF2-40B4-BE49-F238E27FC236}">
                <a16:creationId xmlns:a16="http://schemas.microsoft.com/office/drawing/2014/main" id="{1D9F05F6-2FD8-4CB0-8C81-3BF7A37E22D0}"/>
              </a:ext>
            </a:extLst>
          </p:cNvPr>
          <p:cNvSpPr/>
          <p:nvPr/>
        </p:nvSpPr>
        <p:spPr>
          <a:xfrm>
            <a:off x="9778511" y="5645497"/>
            <a:ext cx="2115013" cy="1045905"/>
          </a:xfrm>
          <a:prstGeom prst="roundRect">
            <a:avLst>
              <a:gd name="adj" fmla="val 10110"/>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48803DC9-C362-4A7C-9813-EBEB694AEBCA}"/>
              </a:ext>
            </a:extLst>
          </p:cNvPr>
          <p:cNvSpPr txBox="1"/>
          <p:nvPr/>
        </p:nvSpPr>
        <p:spPr>
          <a:xfrm>
            <a:off x="9886724" y="5810274"/>
            <a:ext cx="2030076" cy="716350"/>
          </a:xfrm>
          <a:prstGeom prst="rect">
            <a:avLst/>
          </a:prstGeom>
          <a:noFill/>
        </p:spPr>
        <p:txBody>
          <a:bodyPr wrap="square" lIns="0" tIns="0" rIns="0" bIns="0" rtlCol="0">
            <a:spAutoFit/>
          </a:bodyPr>
          <a:lstStyle/>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Dairy; Beef; Banana</a:t>
            </a:r>
          </a:p>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Coffee</a:t>
            </a:r>
          </a:p>
        </p:txBody>
      </p:sp>
    </p:spTree>
    <p:extLst>
      <p:ext uri="{BB962C8B-B14F-4D97-AF65-F5344CB8AC3E}">
        <p14:creationId xmlns:p14="http://schemas.microsoft.com/office/powerpoint/2010/main" val="157939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5">
            <a:extLst>
              <a:ext uri="{FF2B5EF4-FFF2-40B4-BE49-F238E27FC236}">
                <a16:creationId xmlns:a16="http://schemas.microsoft.com/office/drawing/2014/main" id="{2AB56ADE-516C-4618-A230-72252395D931}"/>
              </a:ext>
            </a:extLst>
          </p:cNvPr>
          <p:cNvSpPr>
            <a:spLocks/>
          </p:cNvSpPr>
          <p:nvPr/>
        </p:nvSpPr>
        <p:spPr bwMode="auto">
          <a:xfrm>
            <a:off x="1086358" y="3579940"/>
            <a:ext cx="2231296" cy="1117441"/>
          </a:xfrm>
          <a:custGeom>
            <a:avLst/>
            <a:gdLst>
              <a:gd name="T0" fmla="*/ 525 w 1051"/>
              <a:gd name="T1" fmla="*/ 0 h 525"/>
              <a:gd name="T2" fmla="*/ 0 w 1051"/>
              <a:gd name="T3" fmla="*/ 525 h 525"/>
              <a:gd name="T4" fmla="*/ 1051 w 1051"/>
              <a:gd name="T5" fmla="*/ 525 h 525"/>
              <a:gd name="T6" fmla="*/ 525 w 1051"/>
              <a:gd name="T7" fmla="*/ 0 h 525"/>
            </a:gdLst>
            <a:ahLst/>
            <a:cxnLst>
              <a:cxn ang="0">
                <a:pos x="T0" y="T1"/>
              </a:cxn>
              <a:cxn ang="0">
                <a:pos x="T2" y="T3"/>
              </a:cxn>
              <a:cxn ang="0">
                <a:pos x="T4" y="T5"/>
              </a:cxn>
              <a:cxn ang="0">
                <a:pos x="T6" y="T7"/>
              </a:cxn>
            </a:cxnLst>
            <a:rect l="0" t="0" r="r" b="b"/>
            <a:pathLst>
              <a:path w="1051" h="525">
                <a:moveTo>
                  <a:pt x="525" y="0"/>
                </a:moveTo>
                <a:cubicBezTo>
                  <a:pt x="235" y="0"/>
                  <a:pt x="0" y="235"/>
                  <a:pt x="0" y="525"/>
                </a:cubicBezTo>
                <a:cubicBezTo>
                  <a:pt x="1051" y="525"/>
                  <a:pt x="1051" y="525"/>
                  <a:pt x="1051" y="525"/>
                </a:cubicBezTo>
                <a:cubicBezTo>
                  <a:pt x="1051" y="235"/>
                  <a:pt x="816" y="0"/>
                  <a:pt x="525" y="0"/>
                </a:cubicBezTo>
                <a:close/>
              </a:path>
            </a:pathLst>
          </a:custGeom>
          <a:solidFill>
            <a:schemeClr val="accent5">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6">
            <a:extLst>
              <a:ext uri="{FF2B5EF4-FFF2-40B4-BE49-F238E27FC236}">
                <a16:creationId xmlns:a16="http://schemas.microsoft.com/office/drawing/2014/main" id="{80EDC0B3-89E0-4BE7-B399-45AAE288619A}"/>
              </a:ext>
            </a:extLst>
          </p:cNvPr>
          <p:cNvSpPr>
            <a:spLocks/>
          </p:cNvSpPr>
          <p:nvPr/>
        </p:nvSpPr>
        <p:spPr bwMode="auto">
          <a:xfrm>
            <a:off x="1930486" y="4418693"/>
            <a:ext cx="543038" cy="278688"/>
          </a:xfrm>
          <a:custGeom>
            <a:avLst/>
            <a:gdLst>
              <a:gd name="T0" fmla="*/ 303 w 606"/>
              <a:gd name="T1" fmla="*/ 311 h 311"/>
              <a:gd name="T2" fmla="*/ 606 w 606"/>
              <a:gd name="T3" fmla="*/ 311 h 311"/>
              <a:gd name="T4" fmla="*/ 455 w 606"/>
              <a:gd name="T5" fmla="*/ 154 h 311"/>
              <a:gd name="T6" fmla="*/ 303 w 606"/>
              <a:gd name="T7" fmla="*/ 0 h 311"/>
              <a:gd name="T8" fmla="*/ 151 w 606"/>
              <a:gd name="T9" fmla="*/ 154 h 311"/>
              <a:gd name="T10" fmla="*/ 0 w 606"/>
              <a:gd name="T11" fmla="*/ 311 h 311"/>
              <a:gd name="T12" fmla="*/ 303 w 606"/>
              <a:gd name="T13" fmla="*/ 311 h 311"/>
            </a:gdLst>
            <a:ahLst/>
            <a:cxnLst>
              <a:cxn ang="0">
                <a:pos x="T0" y="T1"/>
              </a:cxn>
              <a:cxn ang="0">
                <a:pos x="T2" y="T3"/>
              </a:cxn>
              <a:cxn ang="0">
                <a:pos x="T4" y="T5"/>
              </a:cxn>
              <a:cxn ang="0">
                <a:pos x="T6" y="T7"/>
              </a:cxn>
              <a:cxn ang="0">
                <a:pos x="T8" y="T9"/>
              </a:cxn>
              <a:cxn ang="0">
                <a:pos x="T10" y="T11"/>
              </a:cxn>
              <a:cxn ang="0">
                <a:pos x="T12" y="T13"/>
              </a:cxn>
            </a:cxnLst>
            <a:rect l="0" t="0" r="r" b="b"/>
            <a:pathLst>
              <a:path w="606" h="311">
                <a:moveTo>
                  <a:pt x="303" y="311"/>
                </a:moveTo>
                <a:lnTo>
                  <a:pt x="606" y="311"/>
                </a:lnTo>
                <a:lnTo>
                  <a:pt x="455" y="154"/>
                </a:lnTo>
                <a:lnTo>
                  <a:pt x="303" y="0"/>
                </a:lnTo>
                <a:lnTo>
                  <a:pt x="151" y="154"/>
                </a:lnTo>
                <a:lnTo>
                  <a:pt x="0" y="311"/>
                </a:lnTo>
                <a:lnTo>
                  <a:pt x="303" y="311"/>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a:extLst>
              <a:ext uri="{FF2B5EF4-FFF2-40B4-BE49-F238E27FC236}">
                <a16:creationId xmlns:a16="http://schemas.microsoft.com/office/drawing/2014/main" id="{A89D0D1F-8831-4556-8EE0-30A93BADDB94}"/>
              </a:ext>
            </a:extLst>
          </p:cNvPr>
          <p:cNvSpPr txBox="1"/>
          <p:nvPr/>
        </p:nvSpPr>
        <p:spPr>
          <a:xfrm>
            <a:off x="440515" y="1581091"/>
            <a:ext cx="3555994" cy="1723549"/>
          </a:xfrm>
          <a:prstGeom prst="rect">
            <a:avLst/>
          </a:prstGeom>
          <a:noFill/>
          <a:ln w="6350">
            <a:noFill/>
            <a:prstDash val="dash"/>
          </a:ln>
        </p:spPr>
        <p:txBody>
          <a:bodyPr wrap="square" lIns="0" tIns="0" rIns="0" bIns="0" rtlCol="0">
            <a:spAutoFit/>
          </a:bodyPr>
          <a:lstStyle/>
          <a:p>
            <a:pPr lvl="0" algn="just"/>
            <a:r>
              <a:rPr lang="en-US" sz="1600" dirty="0">
                <a:latin typeface="Roboto" panose="02000000000000000000" pitchFamily="2" charset="0"/>
                <a:ea typeface="Roboto" panose="02000000000000000000" pitchFamily="2" charset="0"/>
              </a:rPr>
              <a:t>Climate change vulnerability was assessed by rainfall variation received in different watersheds as compared to long term average, increase in land surface temperature and frequency of climate related disasters such as flood, drought, hailstorms, and heavy storms</a:t>
            </a:r>
            <a:endParaRPr lang="en-US" sz="1600" dirty="0">
              <a:solidFill>
                <a:prstClr val="black">
                  <a:lumMod val="65000"/>
                  <a:lumOff val="35000"/>
                </a:prstClr>
              </a:solidFill>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BF7D9D30-F10E-42D8-BC48-E58420274A82}"/>
              </a:ext>
            </a:extLst>
          </p:cNvPr>
          <p:cNvSpPr txBox="1"/>
          <p:nvPr/>
        </p:nvSpPr>
        <p:spPr>
          <a:xfrm>
            <a:off x="669839" y="880556"/>
            <a:ext cx="3064331" cy="615553"/>
          </a:xfrm>
          <a:prstGeom prst="rect">
            <a:avLst/>
          </a:prstGeom>
          <a:noFill/>
          <a:ln w="6350">
            <a:noFill/>
            <a:prstDash val="dash"/>
          </a:ln>
        </p:spPr>
        <p:txBody>
          <a:bodyPr wrap="square" lIns="0" tIns="0" rIns="0" bIns="0" rtlCol="0">
            <a:spAutoFit/>
          </a:bodyPr>
          <a:lstStyle/>
          <a:p>
            <a:pPr algn="ctr"/>
            <a:r>
              <a:rPr lang="en-US" sz="2000" b="1" dirty="0">
                <a:latin typeface="Roboto" panose="02000000000000000000" pitchFamily="2" charset="0"/>
                <a:ea typeface="Roboto" panose="02000000000000000000" pitchFamily="2" charset="0"/>
              </a:rPr>
              <a:t>Climate Change Vulnerability </a:t>
            </a:r>
          </a:p>
        </p:txBody>
      </p:sp>
      <p:cxnSp>
        <p:nvCxnSpPr>
          <p:cNvPr id="9" name="Straight Connector 8">
            <a:extLst>
              <a:ext uri="{FF2B5EF4-FFF2-40B4-BE49-F238E27FC236}">
                <a16:creationId xmlns:a16="http://schemas.microsoft.com/office/drawing/2014/main" id="{26D93020-2E28-4752-B1C8-35DA8C0CF389}"/>
              </a:ext>
            </a:extLst>
          </p:cNvPr>
          <p:cNvCxnSpPr/>
          <p:nvPr/>
        </p:nvCxnSpPr>
        <p:spPr>
          <a:xfrm>
            <a:off x="2202006" y="3063482"/>
            <a:ext cx="0" cy="5071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9" name="Freeform 5">
            <a:extLst>
              <a:ext uri="{FF2B5EF4-FFF2-40B4-BE49-F238E27FC236}">
                <a16:creationId xmlns:a16="http://schemas.microsoft.com/office/drawing/2014/main" id="{0D55DA21-47E6-40CA-A7CF-9DD23E812110}"/>
              </a:ext>
            </a:extLst>
          </p:cNvPr>
          <p:cNvSpPr>
            <a:spLocks/>
          </p:cNvSpPr>
          <p:nvPr/>
        </p:nvSpPr>
        <p:spPr bwMode="auto">
          <a:xfrm>
            <a:off x="4779050" y="3559802"/>
            <a:ext cx="2231296" cy="1117441"/>
          </a:xfrm>
          <a:custGeom>
            <a:avLst/>
            <a:gdLst>
              <a:gd name="T0" fmla="*/ 525 w 1051"/>
              <a:gd name="T1" fmla="*/ 0 h 525"/>
              <a:gd name="T2" fmla="*/ 0 w 1051"/>
              <a:gd name="T3" fmla="*/ 525 h 525"/>
              <a:gd name="T4" fmla="*/ 1051 w 1051"/>
              <a:gd name="T5" fmla="*/ 525 h 525"/>
              <a:gd name="T6" fmla="*/ 525 w 1051"/>
              <a:gd name="T7" fmla="*/ 0 h 525"/>
            </a:gdLst>
            <a:ahLst/>
            <a:cxnLst>
              <a:cxn ang="0">
                <a:pos x="T0" y="T1"/>
              </a:cxn>
              <a:cxn ang="0">
                <a:pos x="T2" y="T3"/>
              </a:cxn>
              <a:cxn ang="0">
                <a:pos x="T4" y="T5"/>
              </a:cxn>
              <a:cxn ang="0">
                <a:pos x="T6" y="T7"/>
              </a:cxn>
            </a:cxnLst>
            <a:rect l="0" t="0" r="r" b="b"/>
            <a:pathLst>
              <a:path w="1051" h="525">
                <a:moveTo>
                  <a:pt x="525" y="0"/>
                </a:moveTo>
                <a:cubicBezTo>
                  <a:pt x="235" y="0"/>
                  <a:pt x="0" y="235"/>
                  <a:pt x="0" y="525"/>
                </a:cubicBezTo>
                <a:cubicBezTo>
                  <a:pt x="1051" y="525"/>
                  <a:pt x="1051" y="525"/>
                  <a:pt x="1051" y="525"/>
                </a:cubicBezTo>
                <a:cubicBezTo>
                  <a:pt x="1051" y="235"/>
                  <a:pt x="816" y="0"/>
                  <a:pt x="525" y="0"/>
                </a:cubicBezTo>
                <a:close/>
              </a:path>
            </a:pathLst>
          </a:custGeom>
          <a:solidFill>
            <a:schemeClr val="accent4">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TextBox 10">
            <a:extLst>
              <a:ext uri="{FF2B5EF4-FFF2-40B4-BE49-F238E27FC236}">
                <a16:creationId xmlns:a16="http://schemas.microsoft.com/office/drawing/2014/main" id="{33CD58C1-C732-41F7-A78D-455540E44E12}"/>
              </a:ext>
            </a:extLst>
          </p:cNvPr>
          <p:cNvSpPr txBox="1"/>
          <p:nvPr/>
        </p:nvSpPr>
        <p:spPr>
          <a:xfrm>
            <a:off x="4318003" y="1632932"/>
            <a:ext cx="3555993" cy="1723549"/>
          </a:xfrm>
          <a:prstGeom prst="rect">
            <a:avLst/>
          </a:prstGeom>
          <a:noFill/>
          <a:ln w="6350">
            <a:noFill/>
            <a:prstDash val="dash"/>
          </a:ln>
        </p:spPr>
        <p:txBody>
          <a:bodyPr wrap="square" lIns="0" tIns="0" rIns="0" bIns="0" rtlCol="0">
            <a:spAutoFit/>
          </a:bodyPr>
          <a:lstStyle/>
          <a:p>
            <a:pPr lvl="0" algn="just"/>
            <a:r>
              <a:rPr lang="en-US" sz="1600" dirty="0">
                <a:latin typeface="Roboto" panose="02000000000000000000" pitchFamily="2" charset="0"/>
                <a:ea typeface="Roboto" panose="02000000000000000000" pitchFamily="2" charset="0"/>
              </a:rPr>
              <a:t>Poverty levels were assessed based on the proportion of poor persons and proportion of households in subsistence economy in the subregions as reported by Uganda Bureau of Statistics (UBOS) report 2020.</a:t>
            </a:r>
            <a:endParaRPr lang="en-US" sz="1600" dirty="0">
              <a:solidFill>
                <a:prstClr val="black">
                  <a:lumMod val="65000"/>
                  <a:lumOff val="35000"/>
                </a:prstClr>
              </a:solidFill>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1EF90CCF-2930-4BB8-8F56-9A9D31EA2979}"/>
              </a:ext>
            </a:extLst>
          </p:cNvPr>
          <p:cNvSpPr txBox="1"/>
          <p:nvPr/>
        </p:nvSpPr>
        <p:spPr>
          <a:xfrm>
            <a:off x="4465638" y="916789"/>
            <a:ext cx="2623310" cy="307777"/>
          </a:xfrm>
          <a:prstGeom prst="rect">
            <a:avLst/>
          </a:prstGeom>
          <a:noFill/>
          <a:ln w="6350">
            <a:noFill/>
            <a:prstDash val="dash"/>
          </a:ln>
        </p:spPr>
        <p:txBody>
          <a:bodyPr wrap="square" lIns="0" tIns="0" rIns="0" bIns="0" rtlCol="0">
            <a:spAutoFit/>
          </a:bodyPr>
          <a:lstStyle/>
          <a:p>
            <a:pPr algn="ctr"/>
            <a:r>
              <a:rPr lang="en-US" sz="2000" b="1" dirty="0">
                <a:latin typeface="Roboto" panose="02000000000000000000" pitchFamily="2" charset="0"/>
                <a:ea typeface="Roboto" panose="02000000000000000000" pitchFamily="2" charset="0"/>
              </a:rPr>
              <a:t>Poverty Levels</a:t>
            </a:r>
          </a:p>
        </p:txBody>
      </p:sp>
      <p:cxnSp>
        <p:nvCxnSpPr>
          <p:cNvPr id="13" name="Straight Connector 12">
            <a:extLst>
              <a:ext uri="{FF2B5EF4-FFF2-40B4-BE49-F238E27FC236}">
                <a16:creationId xmlns:a16="http://schemas.microsoft.com/office/drawing/2014/main" id="{03DE1E84-6821-423E-9ED0-D142A503F808}"/>
              </a:ext>
            </a:extLst>
          </p:cNvPr>
          <p:cNvCxnSpPr/>
          <p:nvPr/>
        </p:nvCxnSpPr>
        <p:spPr>
          <a:xfrm>
            <a:off x="5808980" y="3052691"/>
            <a:ext cx="0" cy="5071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Freeform 5">
            <a:extLst>
              <a:ext uri="{FF2B5EF4-FFF2-40B4-BE49-F238E27FC236}">
                <a16:creationId xmlns:a16="http://schemas.microsoft.com/office/drawing/2014/main" id="{6F3AD930-9CC4-4C09-92B2-363B643D502A}"/>
              </a:ext>
            </a:extLst>
          </p:cNvPr>
          <p:cNvSpPr>
            <a:spLocks/>
          </p:cNvSpPr>
          <p:nvPr/>
        </p:nvSpPr>
        <p:spPr bwMode="auto">
          <a:xfrm>
            <a:off x="8300306" y="3454865"/>
            <a:ext cx="2231296" cy="1117441"/>
          </a:xfrm>
          <a:custGeom>
            <a:avLst/>
            <a:gdLst>
              <a:gd name="T0" fmla="*/ 525 w 1051"/>
              <a:gd name="T1" fmla="*/ 0 h 525"/>
              <a:gd name="T2" fmla="*/ 0 w 1051"/>
              <a:gd name="T3" fmla="*/ 525 h 525"/>
              <a:gd name="T4" fmla="*/ 1051 w 1051"/>
              <a:gd name="T5" fmla="*/ 525 h 525"/>
              <a:gd name="T6" fmla="*/ 525 w 1051"/>
              <a:gd name="T7" fmla="*/ 0 h 525"/>
            </a:gdLst>
            <a:ahLst/>
            <a:cxnLst>
              <a:cxn ang="0">
                <a:pos x="T0" y="T1"/>
              </a:cxn>
              <a:cxn ang="0">
                <a:pos x="T2" y="T3"/>
              </a:cxn>
              <a:cxn ang="0">
                <a:pos x="T4" y="T5"/>
              </a:cxn>
              <a:cxn ang="0">
                <a:pos x="T6" y="T7"/>
              </a:cxn>
            </a:cxnLst>
            <a:rect l="0" t="0" r="r" b="b"/>
            <a:pathLst>
              <a:path w="1051" h="525">
                <a:moveTo>
                  <a:pt x="525" y="0"/>
                </a:moveTo>
                <a:cubicBezTo>
                  <a:pt x="235" y="0"/>
                  <a:pt x="0" y="235"/>
                  <a:pt x="0" y="525"/>
                </a:cubicBezTo>
                <a:cubicBezTo>
                  <a:pt x="1051" y="525"/>
                  <a:pt x="1051" y="525"/>
                  <a:pt x="1051" y="525"/>
                </a:cubicBezTo>
                <a:cubicBezTo>
                  <a:pt x="1051" y="235"/>
                  <a:pt x="816" y="0"/>
                  <a:pt x="525" y="0"/>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6">
            <a:extLst>
              <a:ext uri="{FF2B5EF4-FFF2-40B4-BE49-F238E27FC236}">
                <a16:creationId xmlns:a16="http://schemas.microsoft.com/office/drawing/2014/main" id="{64AB8D81-D901-4B98-85A2-E4FD3AD9CE94}"/>
              </a:ext>
            </a:extLst>
          </p:cNvPr>
          <p:cNvSpPr>
            <a:spLocks/>
          </p:cNvSpPr>
          <p:nvPr/>
        </p:nvSpPr>
        <p:spPr bwMode="auto">
          <a:xfrm>
            <a:off x="7134350" y="4418693"/>
            <a:ext cx="543038" cy="278688"/>
          </a:xfrm>
          <a:custGeom>
            <a:avLst/>
            <a:gdLst>
              <a:gd name="T0" fmla="*/ 303 w 606"/>
              <a:gd name="T1" fmla="*/ 311 h 311"/>
              <a:gd name="T2" fmla="*/ 606 w 606"/>
              <a:gd name="T3" fmla="*/ 311 h 311"/>
              <a:gd name="T4" fmla="*/ 455 w 606"/>
              <a:gd name="T5" fmla="*/ 154 h 311"/>
              <a:gd name="T6" fmla="*/ 303 w 606"/>
              <a:gd name="T7" fmla="*/ 0 h 311"/>
              <a:gd name="T8" fmla="*/ 151 w 606"/>
              <a:gd name="T9" fmla="*/ 154 h 311"/>
              <a:gd name="T10" fmla="*/ 0 w 606"/>
              <a:gd name="T11" fmla="*/ 311 h 311"/>
              <a:gd name="T12" fmla="*/ 303 w 606"/>
              <a:gd name="T13" fmla="*/ 311 h 311"/>
            </a:gdLst>
            <a:ahLst/>
            <a:cxnLst>
              <a:cxn ang="0">
                <a:pos x="T0" y="T1"/>
              </a:cxn>
              <a:cxn ang="0">
                <a:pos x="T2" y="T3"/>
              </a:cxn>
              <a:cxn ang="0">
                <a:pos x="T4" y="T5"/>
              </a:cxn>
              <a:cxn ang="0">
                <a:pos x="T6" y="T7"/>
              </a:cxn>
              <a:cxn ang="0">
                <a:pos x="T8" y="T9"/>
              </a:cxn>
              <a:cxn ang="0">
                <a:pos x="T10" y="T11"/>
              </a:cxn>
              <a:cxn ang="0">
                <a:pos x="T12" y="T13"/>
              </a:cxn>
            </a:cxnLst>
            <a:rect l="0" t="0" r="r" b="b"/>
            <a:pathLst>
              <a:path w="606" h="311">
                <a:moveTo>
                  <a:pt x="303" y="311"/>
                </a:moveTo>
                <a:lnTo>
                  <a:pt x="606" y="311"/>
                </a:lnTo>
                <a:lnTo>
                  <a:pt x="455" y="154"/>
                </a:lnTo>
                <a:lnTo>
                  <a:pt x="303" y="0"/>
                </a:lnTo>
                <a:lnTo>
                  <a:pt x="151" y="154"/>
                </a:lnTo>
                <a:lnTo>
                  <a:pt x="0" y="311"/>
                </a:lnTo>
                <a:lnTo>
                  <a:pt x="303" y="311"/>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TextBox 15">
            <a:extLst>
              <a:ext uri="{FF2B5EF4-FFF2-40B4-BE49-F238E27FC236}">
                <a16:creationId xmlns:a16="http://schemas.microsoft.com/office/drawing/2014/main" id="{35100C74-83D7-470F-976D-4CCE258582EA}"/>
              </a:ext>
            </a:extLst>
          </p:cNvPr>
          <p:cNvSpPr txBox="1"/>
          <p:nvPr/>
        </p:nvSpPr>
        <p:spPr>
          <a:xfrm>
            <a:off x="8036561" y="1632932"/>
            <a:ext cx="3093791" cy="1477328"/>
          </a:xfrm>
          <a:prstGeom prst="rect">
            <a:avLst/>
          </a:prstGeom>
          <a:noFill/>
          <a:ln w="6350">
            <a:noFill/>
            <a:prstDash val="dash"/>
          </a:ln>
        </p:spPr>
        <p:txBody>
          <a:bodyPr wrap="square" lIns="0" tIns="0" rIns="0" bIns="0" rtlCol="0">
            <a:spAutoFit/>
          </a:bodyPr>
          <a:lstStyle/>
          <a:p>
            <a:pPr lvl="0" algn="just"/>
            <a:r>
              <a:rPr lang="en-GB" sz="1600" dirty="0">
                <a:latin typeface="Roboto" panose="02000000000000000000" pitchFamily="2" charset="0"/>
                <a:ea typeface="Roboto" panose="02000000000000000000" pitchFamily="2" charset="0"/>
              </a:rPr>
              <a:t>Watershed degradation including </a:t>
            </a:r>
            <a:r>
              <a:rPr lang="en-US" sz="1600" dirty="0">
                <a:latin typeface="Roboto" panose="02000000000000000000" pitchFamily="2" charset="0"/>
                <a:ea typeface="Roboto" panose="02000000000000000000" pitchFamily="2" charset="0"/>
              </a:rPr>
              <a:t>soil erosion, overgrazing, deforestation, overexploitation destruction  of natural vegetation which adversely reduce agricultural production</a:t>
            </a:r>
            <a:endParaRPr lang="en-US" sz="1600" dirty="0">
              <a:solidFill>
                <a:prstClr val="black">
                  <a:lumMod val="65000"/>
                  <a:lumOff val="35000"/>
                </a:prstClr>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436E48B6-AFE2-4A6A-A628-FF64BAD4CEE4}"/>
              </a:ext>
            </a:extLst>
          </p:cNvPr>
          <p:cNvSpPr txBox="1"/>
          <p:nvPr/>
        </p:nvSpPr>
        <p:spPr>
          <a:xfrm>
            <a:off x="8287285" y="880556"/>
            <a:ext cx="2383756" cy="615553"/>
          </a:xfrm>
          <a:prstGeom prst="rect">
            <a:avLst/>
          </a:prstGeom>
          <a:noFill/>
          <a:ln w="6350">
            <a:noFill/>
            <a:prstDash val="dash"/>
          </a:ln>
        </p:spPr>
        <p:txBody>
          <a:bodyPr wrap="square" lIns="0" tIns="0" rIns="0" bIns="0" rtlCol="0">
            <a:spAutoFit/>
          </a:bodyPr>
          <a:lstStyle/>
          <a:p>
            <a:pPr algn="ctr"/>
            <a:r>
              <a:rPr lang="en-US" sz="2000" b="1" dirty="0">
                <a:latin typeface="Roboto" panose="02000000000000000000" pitchFamily="2" charset="0"/>
                <a:ea typeface="Roboto" panose="02000000000000000000" pitchFamily="2" charset="0"/>
              </a:rPr>
              <a:t>Watershed degradation</a:t>
            </a:r>
          </a:p>
        </p:txBody>
      </p:sp>
      <p:cxnSp>
        <p:nvCxnSpPr>
          <p:cNvPr id="18" name="Straight Connector 17">
            <a:extLst>
              <a:ext uri="{FF2B5EF4-FFF2-40B4-BE49-F238E27FC236}">
                <a16:creationId xmlns:a16="http://schemas.microsoft.com/office/drawing/2014/main" id="{34AC0E83-6CC1-4236-BE4F-2D218F541F3C}"/>
              </a:ext>
            </a:extLst>
          </p:cNvPr>
          <p:cNvCxnSpPr/>
          <p:nvPr/>
        </p:nvCxnSpPr>
        <p:spPr>
          <a:xfrm>
            <a:off x="9348252" y="3161125"/>
            <a:ext cx="0" cy="5071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6701869-2916-4688-9F66-DEC8A5F192F9}"/>
              </a:ext>
            </a:extLst>
          </p:cNvPr>
          <p:cNvGrpSpPr/>
          <p:nvPr/>
        </p:nvGrpSpPr>
        <p:grpSpPr>
          <a:xfrm>
            <a:off x="440515" y="4751903"/>
            <a:ext cx="10989484" cy="895221"/>
            <a:chOff x="0" y="3057525"/>
            <a:chExt cx="9144000" cy="640417"/>
          </a:xfrm>
          <a:solidFill>
            <a:schemeClr val="bg1">
              <a:lumMod val="95000"/>
            </a:schemeClr>
          </a:solidFill>
        </p:grpSpPr>
        <p:sp>
          <p:nvSpPr>
            <p:cNvPr id="39" name="Rectangle 38">
              <a:extLst>
                <a:ext uri="{FF2B5EF4-FFF2-40B4-BE49-F238E27FC236}">
                  <a16:creationId xmlns:a16="http://schemas.microsoft.com/office/drawing/2014/main" id="{BDB7A1CA-30B4-4BC6-9749-D5ACF9D5A792}"/>
                </a:ext>
              </a:extLst>
            </p:cNvPr>
            <p:cNvSpPr/>
            <p:nvPr/>
          </p:nvSpPr>
          <p:spPr>
            <a:xfrm>
              <a:off x="0" y="3057525"/>
              <a:ext cx="9144000" cy="371475"/>
            </a:xfrm>
            <a:prstGeom prst="rect">
              <a:avLst/>
            </a:prstGeom>
            <a:grpFill/>
            <a:ln>
              <a:noFill/>
            </a:ln>
            <a:effectLst>
              <a:outerShdw blurRad="508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a:extLst>
                <a:ext uri="{FF2B5EF4-FFF2-40B4-BE49-F238E27FC236}">
                  <a16:creationId xmlns:a16="http://schemas.microsoft.com/office/drawing/2014/main" id="{CC5A3283-031E-485C-AE0E-991FF9C50339}"/>
                </a:ext>
              </a:extLst>
            </p:cNvPr>
            <p:cNvSpPr/>
            <p:nvPr/>
          </p:nvSpPr>
          <p:spPr>
            <a:xfrm>
              <a:off x="0" y="3326467"/>
              <a:ext cx="9144000" cy="371475"/>
            </a:xfrm>
            <a:prstGeom prst="rect">
              <a:avLst/>
            </a:prstGeom>
            <a:grp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7" name="TextBox 36">
            <a:extLst>
              <a:ext uri="{FF2B5EF4-FFF2-40B4-BE49-F238E27FC236}">
                <a16:creationId xmlns:a16="http://schemas.microsoft.com/office/drawing/2014/main" id="{0F9D3D59-E384-4CFD-9FAB-F809106A96E3}"/>
              </a:ext>
            </a:extLst>
          </p:cNvPr>
          <p:cNvSpPr txBox="1"/>
          <p:nvPr/>
        </p:nvSpPr>
        <p:spPr>
          <a:xfrm>
            <a:off x="1920594" y="4992559"/>
            <a:ext cx="562824" cy="369332"/>
          </a:xfrm>
          <a:prstGeom prst="rect">
            <a:avLst/>
          </a:prstGeom>
          <a:noFill/>
        </p:spPr>
        <p:txBody>
          <a:bodyPr wrap="square" lIns="0" tIns="0" rIns="0" bIns="0" rtlCol="0">
            <a:spAutoFit/>
          </a:bodyPr>
          <a:lstStyle/>
          <a:p>
            <a:pPr algn="ctr"/>
            <a:r>
              <a:rPr lang="en-US" sz="2400" b="1" dirty="0">
                <a:latin typeface="Century Gothic"/>
              </a:rPr>
              <a:t>01</a:t>
            </a:r>
          </a:p>
        </p:txBody>
      </p:sp>
      <p:sp>
        <p:nvSpPr>
          <p:cNvPr id="35" name="TextBox 34">
            <a:extLst>
              <a:ext uri="{FF2B5EF4-FFF2-40B4-BE49-F238E27FC236}">
                <a16:creationId xmlns:a16="http://schemas.microsoft.com/office/drawing/2014/main" id="{A890CED1-ABE2-4C44-A8AE-134251595918}"/>
              </a:ext>
            </a:extLst>
          </p:cNvPr>
          <p:cNvSpPr txBox="1"/>
          <p:nvPr/>
        </p:nvSpPr>
        <p:spPr>
          <a:xfrm>
            <a:off x="5777293" y="5014848"/>
            <a:ext cx="562824" cy="369332"/>
          </a:xfrm>
          <a:prstGeom prst="rect">
            <a:avLst/>
          </a:prstGeom>
          <a:noFill/>
        </p:spPr>
        <p:txBody>
          <a:bodyPr wrap="square" lIns="0" tIns="0" rIns="0" bIns="0" rtlCol="0">
            <a:spAutoFit/>
          </a:bodyPr>
          <a:lstStyle/>
          <a:p>
            <a:pPr algn="ctr"/>
            <a:r>
              <a:rPr lang="en-US" sz="2400" b="1" dirty="0">
                <a:latin typeface="Century Gothic"/>
              </a:rPr>
              <a:t>02</a:t>
            </a:r>
          </a:p>
        </p:txBody>
      </p:sp>
      <p:sp>
        <p:nvSpPr>
          <p:cNvPr id="33" name="TextBox 32">
            <a:extLst>
              <a:ext uri="{FF2B5EF4-FFF2-40B4-BE49-F238E27FC236}">
                <a16:creationId xmlns:a16="http://schemas.microsoft.com/office/drawing/2014/main" id="{ED1B2A02-11AB-463E-899C-893BB50A73ED}"/>
              </a:ext>
            </a:extLst>
          </p:cNvPr>
          <p:cNvSpPr txBox="1"/>
          <p:nvPr/>
        </p:nvSpPr>
        <p:spPr>
          <a:xfrm>
            <a:off x="9057450" y="5068255"/>
            <a:ext cx="562824" cy="369332"/>
          </a:xfrm>
          <a:prstGeom prst="rect">
            <a:avLst/>
          </a:prstGeom>
          <a:noFill/>
        </p:spPr>
        <p:txBody>
          <a:bodyPr wrap="square" lIns="0" tIns="0" rIns="0" bIns="0" rtlCol="0">
            <a:spAutoFit/>
          </a:bodyPr>
          <a:lstStyle/>
          <a:p>
            <a:pPr algn="ctr"/>
            <a:r>
              <a:rPr lang="en-US" sz="2400" b="1" dirty="0">
                <a:latin typeface="Century Gothic"/>
              </a:rPr>
              <a:t>03</a:t>
            </a:r>
          </a:p>
        </p:txBody>
      </p:sp>
      <p:pic>
        <p:nvPicPr>
          <p:cNvPr id="1030" name="Picture 6" descr="business, class, finance, sem, seo, work icon">
            <a:extLst>
              <a:ext uri="{FF2B5EF4-FFF2-40B4-BE49-F238E27FC236}">
                <a16:creationId xmlns:a16="http://schemas.microsoft.com/office/drawing/2014/main" id="{ACE0FDF2-9BCC-4834-8279-8F6EA8088D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134351" y="3772755"/>
            <a:ext cx="543038" cy="543038"/>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5DAA47D2-4B46-44A5-917E-A3A4DC936F55}"/>
              </a:ext>
            </a:extLst>
          </p:cNvPr>
          <p:cNvSpPr txBox="1"/>
          <p:nvPr/>
        </p:nvSpPr>
        <p:spPr>
          <a:xfrm>
            <a:off x="0" y="162710"/>
            <a:ext cx="12192000" cy="553998"/>
          </a:xfrm>
          <a:prstGeom prst="rect">
            <a:avLst/>
          </a:prstGeom>
          <a:noFill/>
        </p:spPr>
        <p:txBody>
          <a:bodyPr wrap="square" rtlCol="0">
            <a:spAutoFit/>
          </a:bodyPr>
          <a:lstStyle/>
          <a:p>
            <a:pPr algn="ctr"/>
            <a:r>
              <a:rPr lang="en-US" sz="3000" b="1" dirty="0">
                <a:latin typeface="Roboto" panose="02000000000000000000" pitchFamily="2" charset="0"/>
                <a:ea typeface="Roboto" panose="02000000000000000000" pitchFamily="2" charset="0"/>
              </a:rPr>
              <a:t>Criteria for selection of Districts</a:t>
            </a:r>
            <a:endParaRPr lang="en-IN" sz="3000" b="1" dirty="0">
              <a:latin typeface="Roboto" panose="02000000000000000000" pitchFamily="2" charset="0"/>
              <a:ea typeface="Roboto" panose="02000000000000000000" pitchFamily="2" charset="0"/>
            </a:endParaRPr>
          </a:p>
        </p:txBody>
      </p:sp>
      <p:sp>
        <p:nvSpPr>
          <p:cNvPr id="42" name="Freeform 6">
            <a:extLst>
              <a:ext uri="{FF2B5EF4-FFF2-40B4-BE49-F238E27FC236}">
                <a16:creationId xmlns:a16="http://schemas.microsoft.com/office/drawing/2014/main" id="{409D2D48-803F-45FE-968F-81A970578803}"/>
              </a:ext>
            </a:extLst>
          </p:cNvPr>
          <p:cNvSpPr>
            <a:spLocks/>
          </p:cNvSpPr>
          <p:nvPr/>
        </p:nvSpPr>
        <p:spPr bwMode="auto">
          <a:xfrm>
            <a:off x="5589095" y="4408549"/>
            <a:ext cx="543038" cy="278688"/>
          </a:xfrm>
          <a:custGeom>
            <a:avLst/>
            <a:gdLst>
              <a:gd name="T0" fmla="*/ 303 w 606"/>
              <a:gd name="T1" fmla="*/ 311 h 311"/>
              <a:gd name="T2" fmla="*/ 606 w 606"/>
              <a:gd name="T3" fmla="*/ 311 h 311"/>
              <a:gd name="T4" fmla="*/ 455 w 606"/>
              <a:gd name="T5" fmla="*/ 154 h 311"/>
              <a:gd name="T6" fmla="*/ 303 w 606"/>
              <a:gd name="T7" fmla="*/ 0 h 311"/>
              <a:gd name="T8" fmla="*/ 151 w 606"/>
              <a:gd name="T9" fmla="*/ 154 h 311"/>
              <a:gd name="T10" fmla="*/ 0 w 606"/>
              <a:gd name="T11" fmla="*/ 311 h 311"/>
              <a:gd name="T12" fmla="*/ 303 w 606"/>
              <a:gd name="T13" fmla="*/ 311 h 311"/>
            </a:gdLst>
            <a:ahLst/>
            <a:cxnLst>
              <a:cxn ang="0">
                <a:pos x="T0" y="T1"/>
              </a:cxn>
              <a:cxn ang="0">
                <a:pos x="T2" y="T3"/>
              </a:cxn>
              <a:cxn ang="0">
                <a:pos x="T4" y="T5"/>
              </a:cxn>
              <a:cxn ang="0">
                <a:pos x="T6" y="T7"/>
              </a:cxn>
              <a:cxn ang="0">
                <a:pos x="T8" y="T9"/>
              </a:cxn>
              <a:cxn ang="0">
                <a:pos x="T10" y="T11"/>
              </a:cxn>
              <a:cxn ang="0">
                <a:pos x="T12" y="T13"/>
              </a:cxn>
            </a:cxnLst>
            <a:rect l="0" t="0" r="r" b="b"/>
            <a:pathLst>
              <a:path w="606" h="311">
                <a:moveTo>
                  <a:pt x="303" y="311"/>
                </a:moveTo>
                <a:lnTo>
                  <a:pt x="606" y="311"/>
                </a:lnTo>
                <a:lnTo>
                  <a:pt x="455" y="154"/>
                </a:lnTo>
                <a:lnTo>
                  <a:pt x="303" y="0"/>
                </a:lnTo>
                <a:lnTo>
                  <a:pt x="151" y="154"/>
                </a:lnTo>
                <a:lnTo>
                  <a:pt x="0" y="311"/>
                </a:lnTo>
                <a:lnTo>
                  <a:pt x="303" y="311"/>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6">
            <a:extLst>
              <a:ext uri="{FF2B5EF4-FFF2-40B4-BE49-F238E27FC236}">
                <a16:creationId xmlns:a16="http://schemas.microsoft.com/office/drawing/2014/main" id="{00B1946E-65A9-4E9E-B625-49F7957347A9}"/>
              </a:ext>
            </a:extLst>
          </p:cNvPr>
          <p:cNvSpPr>
            <a:spLocks/>
          </p:cNvSpPr>
          <p:nvPr/>
        </p:nvSpPr>
        <p:spPr bwMode="auto">
          <a:xfrm>
            <a:off x="9131414" y="4276755"/>
            <a:ext cx="543038" cy="278688"/>
          </a:xfrm>
          <a:custGeom>
            <a:avLst/>
            <a:gdLst>
              <a:gd name="T0" fmla="*/ 303 w 606"/>
              <a:gd name="T1" fmla="*/ 311 h 311"/>
              <a:gd name="T2" fmla="*/ 606 w 606"/>
              <a:gd name="T3" fmla="*/ 311 h 311"/>
              <a:gd name="T4" fmla="*/ 455 w 606"/>
              <a:gd name="T5" fmla="*/ 154 h 311"/>
              <a:gd name="T6" fmla="*/ 303 w 606"/>
              <a:gd name="T7" fmla="*/ 0 h 311"/>
              <a:gd name="T8" fmla="*/ 151 w 606"/>
              <a:gd name="T9" fmla="*/ 154 h 311"/>
              <a:gd name="T10" fmla="*/ 0 w 606"/>
              <a:gd name="T11" fmla="*/ 311 h 311"/>
              <a:gd name="T12" fmla="*/ 303 w 606"/>
              <a:gd name="T13" fmla="*/ 311 h 311"/>
            </a:gdLst>
            <a:ahLst/>
            <a:cxnLst>
              <a:cxn ang="0">
                <a:pos x="T0" y="T1"/>
              </a:cxn>
              <a:cxn ang="0">
                <a:pos x="T2" y="T3"/>
              </a:cxn>
              <a:cxn ang="0">
                <a:pos x="T4" y="T5"/>
              </a:cxn>
              <a:cxn ang="0">
                <a:pos x="T6" y="T7"/>
              </a:cxn>
              <a:cxn ang="0">
                <a:pos x="T8" y="T9"/>
              </a:cxn>
              <a:cxn ang="0">
                <a:pos x="T10" y="T11"/>
              </a:cxn>
              <a:cxn ang="0">
                <a:pos x="T12" y="T13"/>
              </a:cxn>
            </a:cxnLst>
            <a:rect l="0" t="0" r="r" b="b"/>
            <a:pathLst>
              <a:path w="606" h="311">
                <a:moveTo>
                  <a:pt x="303" y="311"/>
                </a:moveTo>
                <a:lnTo>
                  <a:pt x="606" y="311"/>
                </a:lnTo>
                <a:lnTo>
                  <a:pt x="455" y="154"/>
                </a:lnTo>
                <a:lnTo>
                  <a:pt x="303" y="0"/>
                </a:lnTo>
                <a:lnTo>
                  <a:pt x="151" y="154"/>
                </a:lnTo>
                <a:lnTo>
                  <a:pt x="0" y="311"/>
                </a:lnTo>
                <a:lnTo>
                  <a:pt x="303" y="311"/>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976785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accent6">
                    <a:lumMod val="10000"/>
                  </a:schemeClr>
                </a:solidFill>
                <a:latin typeface="Roboto" panose="02000000000000000000" pitchFamily="2" charset="0"/>
                <a:ea typeface="Roboto" panose="02000000000000000000" pitchFamily="2" charset="0"/>
              </a:rPr>
              <a:t>Project Beneficiaries</a:t>
            </a:r>
            <a:endParaRPr lang="en-US" sz="3000" b="0" dirty="0">
              <a:solidFill>
                <a:schemeClr val="accent6">
                  <a:lumMod val="10000"/>
                </a:schemeClr>
              </a:solidFill>
              <a:latin typeface="Roboto" panose="02000000000000000000" pitchFamily="2" charset="0"/>
              <a:ea typeface="Roboto" panose="02000000000000000000" pitchFamily="2" charset="0"/>
            </a:endParaRPr>
          </a:p>
        </p:txBody>
      </p:sp>
      <p:grpSp>
        <p:nvGrpSpPr>
          <p:cNvPr id="47" name="Group 46"/>
          <p:cNvGrpSpPr/>
          <p:nvPr/>
        </p:nvGrpSpPr>
        <p:grpSpPr>
          <a:xfrm>
            <a:off x="5496560" y="1017453"/>
            <a:ext cx="6428937" cy="4643787"/>
            <a:chOff x="2224157" y="852219"/>
            <a:chExt cx="8289621" cy="5256250"/>
          </a:xfrm>
        </p:grpSpPr>
        <p:grpSp>
          <p:nvGrpSpPr>
            <p:cNvPr id="43" name="Group 42"/>
            <p:cNvGrpSpPr/>
            <p:nvPr/>
          </p:nvGrpSpPr>
          <p:grpSpPr>
            <a:xfrm>
              <a:off x="2224157" y="1196277"/>
              <a:ext cx="6387849" cy="4827904"/>
              <a:chOff x="2224157" y="1196277"/>
              <a:chExt cx="6387849" cy="4827904"/>
            </a:xfrm>
          </p:grpSpPr>
          <p:grpSp>
            <p:nvGrpSpPr>
              <p:cNvPr id="2609" name="Group 2608"/>
              <p:cNvGrpSpPr/>
              <p:nvPr/>
            </p:nvGrpSpPr>
            <p:grpSpPr>
              <a:xfrm>
                <a:off x="5697783" y="4031449"/>
                <a:ext cx="691925" cy="491708"/>
                <a:chOff x="12635144" y="4470398"/>
                <a:chExt cx="1865313" cy="1325565"/>
              </a:xfrm>
            </p:grpSpPr>
            <p:sp>
              <p:nvSpPr>
                <p:cNvPr id="2788" name="Freeform 2529"/>
                <p:cNvSpPr>
                  <a:spLocks/>
                </p:cNvSpPr>
                <p:nvPr/>
              </p:nvSpPr>
              <p:spPr bwMode="auto">
                <a:xfrm>
                  <a:off x="12635144" y="4470398"/>
                  <a:ext cx="933450" cy="1325565"/>
                </a:xfrm>
                <a:custGeom>
                  <a:avLst/>
                  <a:gdLst>
                    <a:gd name="T0" fmla="*/ 0 w 588"/>
                    <a:gd name="T1" fmla="*/ 0 h 835"/>
                    <a:gd name="T2" fmla="*/ 588 w 588"/>
                    <a:gd name="T3" fmla="*/ 436 h 835"/>
                    <a:gd name="T4" fmla="*/ 159 w 588"/>
                    <a:gd name="T5" fmla="*/ 835 h 835"/>
                    <a:gd name="T6" fmla="*/ 0 w 588"/>
                    <a:gd name="T7" fmla="*/ 0 h 835"/>
                  </a:gdLst>
                  <a:ahLst/>
                  <a:cxnLst>
                    <a:cxn ang="0">
                      <a:pos x="T0" y="T1"/>
                    </a:cxn>
                    <a:cxn ang="0">
                      <a:pos x="T2" y="T3"/>
                    </a:cxn>
                    <a:cxn ang="0">
                      <a:pos x="T4" y="T5"/>
                    </a:cxn>
                    <a:cxn ang="0">
                      <a:pos x="T6" y="T7"/>
                    </a:cxn>
                  </a:cxnLst>
                  <a:rect l="0" t="0" r="r" b="b"/>
                  <a:pathLst>
                    <a:path w="588" h="835">
                      <a:moveTo>
                        <a:pt x="0" y="0"/>
                      </a:moveTo>
                      <a:lnTo>
                        <a:pt x="588" y="436"/>
                      </a:lnTo>
                      <a:lnTo>
                        <a:pt x="159" y="835"/>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89" name="Freeform 2530"/>
                <p:cNvSpPr>
                  <a:spLocks/>
                </p:cNvSpPr>
                <p:nvPr/>
              </p:nvSpPr>
              <p:spPr bwMode="auto">
                <a:xfrm>
                  <a:off x="13568594" y="4470398"/>
                  <a:ext cx="931863" cy="1325565"/>
                </a:xfrm>
                <a:custGeom>
                  <a:avLst/>
                  <a:gdLst>
                    <a:gd name="T0" fmla="*/ 587 w 587"/>
                    <a:gd name="T1" fmla="*/ 0 h 835"/>
                    <a:gd name="T2" fmla="*/ 0 w 587"/>
                    <a:gd name="T3" fmla="*/ 436 h 835"/>
                    <a:gd name="T4" fmla="*/ 427 w 587"/>
                    <a:gd name="T5" fmla="*/ 835 h 835"/>
                    <a:gd name="T6" fmla="*/ 587 w 587"/>
                    <a:gd name="T7" fmla="*/ 0 h 835"/>
                  </a:gdLst>
                  <a:ahLst/>
                  <a:cxnLst>
                    <a:cxn ang="0">
                      <a:pos x="T0" y="T1"/>
                    </a:cxn>
                    <a:cxn ang="0">
                      <a:pos x="T2" y="T3"/>
                    </a:cxn>
                    <a:cxn ang="0">
                      <a:pos x="T4" y="T5"/>
                    </a:cxn>
                    <a:cxn ang="0">
                      <a:pos x="T6" y="T7"/>
                    </a:cxn>
                  </a:cxnLst>
                  <a:rect l="0" t="0" r="r" b="b"/>
                  <a:pathLst>
                    <a:path w="587" h="835">
                      <a:moveTo>
                        <a:pt x="587" y="0"/>
                      </a:moveTo>
                      <a:lnTo>
                        <a:pt x="0" y="436"/>
                      </a:lnTo>
                      <a:lnTo>
                        <a:pt x="427" y="835"/>
                      </a:lnTo>
                      <a:lnTo>
                        <a:pt x="5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grpSp>
          <p:grpSp>
            <p:nvGrpSpPr>
              <p:cNvPr id="42" name="Group 41"/>
              <p:cNvGrpSpPr/>
              <p:nvPr/>
            </p:nvGrpSpPr>
            <p:grpSpPr>
              <a:xfrm>
                <a:off x="2224157" y="1196277"/>
                <a:ext cx="6387849" cy="4827904"/>
                <a:chOff x="2224157" y="1196277"/>
                <a:chExt cx="6387849" cy="4827904"/>
              </a:xfrm>
            </p:grpSpPr>
            <p:sp>
              <p:nvSpPr>
                <p:cNvPr id="2610" name="Freeform 95"/>
                <p:cNvSpPr>
                  <a:spLocks/>
                </p:cNvSpPr>
                <p:nvPr/>
              </p:nvSpPr>
              <p:spPr bwMode="auto">
                <a:xfrm>
                  <a:off x="3909252" y="2054688"/>
                  <a:ext cx="1200366" cy="1540558"/>
                </a:xfrm>
                <a:custGeom>
                  <a:avLst/>
                  <a:gdLst>
                    <a:gd name="T0" fmla="*/ 491 w 664"/>
                    <a:gd name="T1" fmla="*/ 854 h 854"/>
                    <a:gd name="T2" fmla="*/ 664 w 664"/>
                    <a:gd name="T3" fmla="*/ 438 h 854"/>
                    <a:gd name="T4" fmla="*/ 226 w 664"/>
                    <a:gd name="T5" fmla="*/ 0 h 854"/>
                    <a:gd name="T6" fmla="*/ 0 w 664"/>
                    <a:gd name="T7" fmla="*/ 0 h 854"/>
                  </a:gdLst>
                  <a:ahLst/>
                  <a:cxnLst>
                    <a:cxn ang="0">
                      <a:pos x="T0" y="T1"/>
                    </a:cxn>
                    <a:cxn ang="0">
                      <a:pos x="T2" y="T3"/>
                    </a:cxn>
                    <a:cxn ang="0">
                      <a:pos x="T4" y="T5"/>
                    </a:cxn>
                    <a:cxn ang="0">
                      <a:pos x="T6" y="T7"/>
                    </a:cxn>
                  </a:cxnLst>
                  <a:rect l="0" t="0" r="r" b="b"/>
                  <a:pathLst>
                    <a:path w="664" h="854">
                      <a:moveTo>
                        <a:pt x="491" y="854"/>
                      </a:moveTo>
                      <a:cubicBezTo>
                        <a:pt x="501" y="695"/>
                        <a:pt x="564" y="550"/>
                        <a:pt x="664" y="438"/>
                      </a:cubicBezTo>
                      <a:cubicBezTo>
                        <a:pt x="226" y="0"/>
                        <a:pt x="226" y="0"/>
                        <a:pt x="226" y="0"/>
                      </a:cubicBezTo>
                      <a:cubicBezTo>
                        <a:pt x="0" y="0"/>
                        <a:pt x="0" y="0"/>
                        <a:pt x="0" y="0"/>
                      </a:cubicBezTo>
                    </a:path>
                  </a:pathLst>
                </a:custGeom>
                <a:noFill/>
                <a:ln w="254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611" name="Freeform 96"/>
                <p:cNvSpPr>
                  <a:spLocks/>
                </p:cNvSpPr>
                <p:nvPr/>
              </p:nvSpPr>
              <p:spPr bwMode="auto">
                <a:xfrm>
                  <a:off x="5217086" y="1196277"/>
                  <a:ext cx="860227" cy="1542321"/>
                </a:xfrm>
                <a:custGeom>
                  <a:avLst/>
                  <a:gdLst>
                    <a:gd name="T0" fmla="*/ 908 w 908"/>
                    <a:gd name="T1" fmla="*/ 0 h 855"/>
                    <a:gd name="T2" fmla="*/ 836 w 908"/>
                    <a:gd name="T3" fmla="*/ 0 h 855"/>
                    <a:gd name="T4" fmla="*/ 848 w 908"/>
                    <a:gd name="T5" fmla="*/ 682 h 855"/>
                    <a:gd name="T6" fmla="*/ 432 w 908"/>
                    <a:gd name="T7" fmla="*/ 855 h 855"/>
                    <a:gd name="T8" fmla="*/ 0 w 908"/>
                    <a:gd name="T9" fmla="*/ 422 h 855"/>
                    <a:gd name="T10" fmla="*/ 0 w 908"/>
                    <a:gd name="T11" fmla="*/ 77 h 855"/>
                    <a:gd name="connsiteX0" fmla="*/ 10000 w 10000"/>
                    <a:gd name="connsiteY0" fmla="*/ 0 h 10000"/>
                    <a:gd name="connsiteX1" fmla="*/ 9207 w 10000"/>
                    <a:gd name="connsiteY1" fmla="*/ 0 h 10000"/>
                    <a:gd name="connsiteX2" fmla="*/ 9339 w 10000"/>
                    <a:gd name="connsiteY2" fmla="*/ 7977 h 10000"/>
                    <a:gd name="connsiteX3" fmla="*/ 4758 w 10000"/>
                    <a:gd name="connsiteY3" fmla="*/ 10000 h 10000"/>
                    <a:gd name="connsiteX4" fmla="*/ 0 w 10000"/>
                    <a:gd name="connsiteY4" fmla="*/ 4936 h 10000"/>
                    <a:gd name="connsiteX0" fmla="*/ 5242 w 5242"/>
                    <a:gd name="connsiteY0" fmla="*/ 0 h 10000"/>
                    <a:gd name="connsiteX1" fmla="*/ 4449 w 5242"/>
                    <a:gd name="connsiteY1" fmla="*/ 0 h 10000"/>
                    <a:gd name="connsiteX2" fmla="*/ 4581 w 5242"/>
                    <a:gd name="connsiteY2" fmla="*/ 7977 h 10000"/>
                    <a:gd name="connsiteX3" fmla="*/ 0 w 5242"/>
                    <a:gd name="connsiteY3" fmla="*/ 10000 h 10000"/>
                  </a:gdLst>
                  <a:ahLst/>
                  <a:cxnLst>
                    <a:cxn ang="0">
                      <a:pos x="connsiteX0" y="connsiteY0"/>
                    </a:cxn>
                    <a:cxn ang="0">
                      <a:pos x="connsiteX1" y="connsiteY1"/>
                    </a:cxn>
                    <a:cxn ang="0">
                      <a:pos x="connsiteX2" y="connsiteY2"/>
                    </a:cxn>
                    <a:cxn ang="0">
                      <a:pos x="connsiteX3" y="connsiteY3"/>
                    </a:cxn>
                  </a:cxnLst>
                  <a:rect l="l" t="t" r="r" b="b"/>
                  <a:pathLst>
                    <a:path w="5242" h="10000">
                      <a:moveTo>
                        <a:pt x="5242" y="0"/>
                      </a:moveTo>
                      <a:lnTo>
                        <a:pt x="4449" y="0"/>
                      </a:lnTo>
                      <a:lnTo>
                        <a:pt x="4581" y="7977"/>
                      </a:lnTo>
                      <a:cubicBezTo>
                        <a:pt x="2830" y="8094"/>
                        <a:pt x="1233" y="8830"/>
                        <a:pt x="0" y="10000"/>
                      </a:cubicBezTo>
                    </a:path>
                  </a:pathLst>
                </a:custGeom>
                <a:noFill/>
                <a:ln w="254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612" name="Freeform 97"/>
                <p:cNvSpPr>
                  <a:spLocks/>
                </p:cNvSpPr>
                <p:nvPr/>
              </p:nvSpPr>
              <p:spPr bwMode="auto">
                <a:xfrm>
                  <a:off x="6978028" y="3746835"/>
                  <a:ext cx="1633978" cy="1827871"/>
                </a:xfrm>
                <a:custGeom>
                  <a:avLst/>
                  <a:gdLst>
                    <a:gd name="T0" fmla="*/ 172 w 904"/>
                    <a:gd name="T1" fmla="*/ 0 h 1013"/>
                    <a:gd name="T2" fmla="*/ 0 w 904"/>
                    <a:gd name="T3" fmla="*/ 415 h 1013"/>
                    <a:gd name="T4" fmla="*/ 600 w 904"/>
                    <a:gd name="T5" fmla="*/ 1008 h 1013"/>
                    <a:gd name="T6" fmla="*/ 904 w 904"/>
                    <a:gd name="T7" fmla="*/ 1013 h 1013"/>
                  </a:gdLst>
                  <a:ahLst/>
                  <a:cxnLst>
                    <a:cxn ang="0">
                      <a:pos x="T0" y="T1"/>
                    </a:cxn>
                    <a:cxn ang="0">
                      <a:pos x="T2" y="T3"/>
                    </a:cxn>
                    <a:cxn ang="0">
                      <a:pos x="T4" y="T5"/>
                    </a:cxn>
                    <a:cxn ang="0">
                      <a:pos x="T6" y="T7"/>
                    </a:cxn>
                  </a:cxnLst>
                  <a:rect l="0" t="0" r="r" b="b"/>
                  <a:pathLst>
                    <a:path w="904" h="1013">
                      <a:moveTo>
                        <a:pt x="172" y="0"/>
                      </a:moveTo>
                      <a:cubicBezTo>
                        <a:pt x="162" y="159"/>
                        <a:pt x="99" y="303"/>
                        <a:pt x="0" y="415"/>
                      </a:cubicBezTo>
                      <a:cubicBezTo>
                        <a:pt x="600" y="1008"/>
                        <a:pt x="600" y="1008"/>
                        <a:pt x="600" y="1008"/>
                      </a:cubicBezTo>
                      <a:cubicBezTo>
                        <a:pt x="904" y="1013"/>
                        <a:pt x="904" y="1013"/>
                        <a:pt x="904" y="1013"/>
                      </a:cubicBezTo>
                    </a:path>
                  </a:pathLst>
                </a:custGeom>
                <a:noFill/>
                <a:ln w="25400" cap="rnd">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613" name="Freeform 98"/>
                <p:cNvSpPr>
                  <a:spLocks/>
                </p:cNvSpPr>
                <p:nvPr/>
              </p:nvSpPr>
              <p:spPr bwMode="auto">
                <a:xfrm>
                  <a:off x="6119617" y="1970081"/>
                  <a:ext cx="1856073" cy="768516"/>
                </a:xfrm>
                <a:custGeom>
                  <a:avLst/>
                  <a:gdLst>
                    <a:gd name="T0" fmla="*/ 0 w 1027"/>
                    <a:gd name="T1" fmla="*/ 253 h 426"/>
                    <a:gd name="T2" fmla="*/ 415 w 1027"/>
                    <a:gd name="T3" fmla="*/ 426 h 426"/>
                    <a:gd name="T4" fmla="*/ 841 w 1027"/>
                    <a:gd name="T5" fmla="*/ 0 h 426"/>
                    <a:gd name="T6" fmla="*/ 1027 w 1027"/>
                    <a:gd name="T7" fmla="*/ 0 h 426"/>
                  </a:gdLst>
                  <a:ahLst/>
                  <a:cxnLst>
                    <a:cxn ang="0">
                      <a:pos x="T0" y="T1"/>
                    </a:cxn>
                    <a:cxn ang="0">
                      <a:pos x="T2" y="T3"/>
                    </a:cxn>
                    <a:cxn ang="0">
                      <a:pos x="T4" y="T5"/>
                    </a:cxn>
                    <a:cxn ang="0">
                      <a:pos x="T6" y="T7"/>
                    </a:cxn>
                  </a:cxnLst>
                  <a:rect l="0" t="0" r="r" b="b"/>
                  <a:pathLst>
                    <a:path w="1027" h="426">
                      <a:moveTo>
                        <a:pt x="0" y="253"/>
                      </a:moveTo>
                      <a:cubicBezTo>
                        <a:pt x="159" y="263"/>
                        <a:pt x="303" y="326"/>
                        <a:pt x="415" y="426"/>
                      </a:cubicBezTo>
                      <a:cubicBezTo>
                        <a:pt x="841" y="0"/>
                        <a:pt x="841" y="0"/>
                        <a:pt x="841" y="0"/>
                      </a:cubicBezTo>
                      <a:cubicBezTo>
                        <a:pt x="1027" y="0"/>
                        <a:pt x="1027" y="0"/>
                        <a:pt x="1027" y="0"/>
                      </a:cubicBezTo>
                    </a:path>
                  </a:pathLst>
                </a:custGeom>
                <a:noFill/>
                <a:ln w="25400" cap="rnd">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614" name="Freeform 99"/>
                <p:cNvSpPr>
                  <a:spLocks/>
                </p:cNvSpPr>
                <p:nvPr/>
              </p:nvSpPr>
              <p:spPr bwMode="auto">
                <a:xfrm>
                  <a:off x="6978028" y="2844356"/>
                  <a:ext cx="1024101" cy="750890"/>
                </a:xfrm>
                <a:custGeom>
                  <a:avLst/>
                  <a:gdLst>
                    <a:gd name="T0" fmla="*/ 0 w 566"/>
                    <a:gd name="T1" fmla="*/ 0 h 416"/>
                    <a:gd name="T2" fmla="*/ 30 w 566"/>
                    <a:gd name="T3" fmla="*/ 36 h 416"/>
                    <a:gd name="T4" fmla="*/ 172 w 566"/>
                    <a:gd name="T5" fmla="*/ 416 h 416"/>
                    <a:gd name="T6" fmla="*/ 566 w 566"/>
                    <a:gd name="T7" fmla="*/ 411 h 416"/>
                  </a:gdLst>
                  <a:ahLst/>
                  <a:cxnLst>
                    <a:cxn ang="0">
                      <a:pos x="T0" y="T1"/>
                    </a:cxn>
                    <a:cxn ang="0">
                      <a:pos x="T2" y="T3"/>
                    </a:cxn>
                    <a:cxn ang="0">
                      <a:pos x="T4" y="T5"/>
                    </a:cxn>
                    <a:cxn ang="0">
                      <a:pos x="T6" y="T7"/>
                    </a:cxn>
                  </a:cxnLst>
                  <a:rect l="0" t="0" r="r" b="b"/>
                  <a:pathLst>
                    <a:path w="566" h="416">
                      <a:moveTo>
                        <a:pt x="0" y="0"/>
                      </a:moveTo>
                      <a:cubicBezTo>
                        <a:pt x="10" y="12"/>
                        <a:pt x="20" y="24"/>
                        <a:pt x="30" y="36"/>
                      </a:cubicBezTo>
                      <a:cubicBezTo>
                        <a:pt x="112" y="143"/>
                        <a:pt x="164" y="273"/>
                        <a:pt x="172" y="416"/>
                      </a:cubicBezTo>
                      <a:cubicBezTo>
                        <a:pt x="566" y="411"/>
                        <a:pt x="566" y="411"/>
                        <a:pt x="566" y="411"/>
                      </a:cubicBezTo>
                    </a:path>
                  </a:pathLst>
                </a:custGeom>
                <a:noFill/>
                <a:ln w="254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615" name="Freeform 100"/>
                <p:cNvSpPr>
                  <a:spLocks/>
                </p:cNvSpPr>
                <p:nvPr/>
              </p:nvSpPr>
              <p:spPr bwMode="auto">
                <a:xfrm>
                  <a:off x="6119617" y="4603484"/>
                  <a:ext cx="1797905" cy="1420697"/>
                </a:xfrm>
                <a:custGeom>
                  <a:avLst/>
                  <a:gdLst>
                    <a:gd name="T0" fmla="*/ 89 w 994"/>
                    <a:gd name="T1" fmla="*/ 455 h 788"/>
                    <a:gd name="T2" fmla="*/ 0 w 994"/>
                    <a:gd name="T3" fmla="*/ 454 h 788"/>
                    <a:gd name="T4" fmla="*/ 0 w 994"/>
                    <a:gd name="T5" fmla="*/ 172 h 788"/>
                    <a:gd name="T6" fmla="*/ 415 w 994"/>
                    <a:gd name="T7" fmla="*/ 0 h 788"/>
                    <a:gd name="T8" fmla="*/ 994 w 994"/>
                    <a:gd name="T9" fmla="*/ 571 h 788"/>
                    <a:gd name="T10" fmla="*/ 994 w 994"/>
                    <a:gd name="T11" fmla="*/ 788 h 788"/>
                  </a:gdLst>
                  <a:ahLst/>
                  <a:cxnLst>
                    <a:cxn ang="0">
                      <a:pos x="T0" y="T1"/>
                    </a:cxn>
                    <a:cxn ang="0">
                      <a:pos x="T2" y="T3"/>
                    </a:cxn>
                    <a:cxn ang="0">
                      <a:pos x="T4" y="T5"/>
                    </a:cxn>
                    <a:cxn ang="0">
                      <a:pos x="T6" y="T7"/>
                    </a:cxn>
                    <a:cxn ang="0">
                      <a:pos x="T8" y="T9"/>
                    </a:cxn>
                    <a:cxn ang="0">
                      <a:pos x="T10" y="T11"/>
                    </a:cxn>
                  </a:cxnLst>
                  <a:rect l="0" t="0" r="r" b="b"/>
                  <a:pathLst>
                    <a:path w="994" h="788">
                      <a:moveTo>
                        <a:pt x="89" y="455"/>
                      </a:moveTo>
                      <a:cubicBezTo>
                        <a:pt x="0" y="454"/>
                        <a:pt x="0" y="454"/>
                        <a:pt x="0" y="454"/>
                      </a:cubicBezTo>
                      <a:cubicBezTo>
                        <a:pt x="0" y="172"/>
                        <a:pt x="0" y="172"/>
                        <a:pt x="0" y="172"/>
                      </a:cubicBezTo>
                      <a:cubicBezTo>
                        <a:pt x="159" y="162"/>
                        <a:pt x="303" y="99"/>
                        <a:pt x="415" y="0"/>
                      </a:cubicBezTo>
                      <a:cubicBezTo>
                        <a:pt x="994" y="571"/>
                        <a:pt x="994" y="571"/>
                        <a:pt x="994" y="571"/>
                      </a:cubicBezTo>
                      <a:cubicBezTo>
                        <a:pt x="994" y="788"/>
                        <a:pt x="994" y="788"/>
                        <a:pt x="994" y="788"/>
                      </a:cubicBezTo>
                    </a:path>
                  </a:pathLst>
                </a:custGeom>
                <a:noFill/>
                <a:ln w="25400" cap="rnd">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616" name="Freeform 101"/>
                <p:cNvSpPr>
                  <a:spLocks/>
                </p:cNvSpPr>
                <p:nvPr/>
              </p:nvSpPr>
              <p:spPr bwMode="auto">
                <a:xfrm>
                  <a:off x="2224157" y="2675142"/>
                  <a:ext cx="2885461" cy="1820820"/>
                </a:xfrm>
                <a:custGeom>
                  <a:avLst/>
                  <a:gdLst>
                    <a:gd name="T0" fmla="*/ 1596 w 1596"/>
                    <a:gd name="T1" fmla="*/ 1009 h 1009"/>
                    <a:gd name="T2" fmla="*/ 1423 w 1596"/>
                    <a:gd name="T3" fmla="*/ 594 h 1009"/>
                    <a:gd name="T4" fmla="*/ 0 w 1596"/>
                    <a:gd name="T5" fmla="*/ 594 h 1009"/>
                    <a:gd name="T6" fmla="*/ 0 w 1596"/>
                    <a:gd name="T7" fmla="*/ 0 h 1009"/>
                  </a:gdLst>
                  <a:ahLst/>
                  <a:cxnLst>
                    <a:cxn ang="0">
                      <a:pos x="T0" y="T1"/>
                    </a:cxn>
                    <a:cxn ang="0">
                      <a:pos x="T2" y="T3"/>
                    </a:cxn>
                    <a:cxn ang="0">
                      <a:pos x="T4" y="T5"/>
                    </a:cxn>
                    <a:cxn ang="0">
                      <a:pos x="T6" y="T7"/>
                    </a:cxn>
                  </a:cxnLst>
                  <a:rect l="0" t="0" r="r" b="b"/>
                  <a:pathLst>
                    <a:path w="1596" h="1009">
                      <a:moveTo>
                        <a:pt x="1596" y="1009"/>
                      </a:moveTo>
                      <a:cubicBezTo>
                        <a:pt x="1496" y="897"/>
                        <a:pt x="1433" y="753"/>
                        <a:pt x="1423" y="594"/>
                      </a:cubicBezTo>
                      <a:cubicBezTo>
                        <a:pt x="0" y="594"/>
                        <a:pt x="0" y="594"/>
                        <a:pt x="0" y="594"/>
                      </a:cubicBezTo>
                      <a:cubicBezTo>
                        <a:pt x="0" y="0"/>
                        <a:pt x="0" y="0"/>
                        <a:pt x="0" y="0"/>
                      </a:cubicBezTo>
                    </a:path>
                  </a:pathLst>
                </a:custGeom>
                <a:noFill/>
                <a:ln w="25400" cap="rnd">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617" name="Freeform 102"/>
                <p:cNvSpPr>
                  <a:spLocks/>
                </p:cNvSpPr>
                <p:nvPr/>
              </p:nvSpPr>
              <p:spPr bwMode="auto">
                <a:xfrm>
                  <a:off x="4267070" y="4603484"/>
                  <a:ext cx="1700959" cy="586964"/>
                </a:xfrm>
                <a:custGeom>
                  <a:avLst/>
                  <a:gdLst>
                    <a:gd name="T0" fmla="*/ 941 w 941"/>
                    <a:gd name="T1" fmla="*/ 172 h 325"/>
                    <a:gd name="T2" fmla="*/ 525 w 941"/>
                    <a:gd name="T3" fmla="*/ 0 h 325"/>
                    <a:gd name="T4" fmla="*/ 188 w 941"/>
                    <a:gd name="T5" fmla="*/ 325 h 325"/>
                    <a:gd name="T6" fmla="*/ 0 w 941"/>
                    <a:gd name="T7" fmla="*/ 325 h 325"/>
                  </a:gdLst>
                  <a:ahLst/>
                  <a:cxnLst>
                    <a:cxn ang="0">
                      <a:pos x="T0" y="T1"/>
                    </a:cxn>
                    <a:cxn ang="0">
                      <a:pos x="T2" y="T3"/>
                    </a:cxn>
                    <a:cxn ang="0">
                      <a:pos x="T4" y="T5"/>
                    </a:cxn>
                    <a:cxn ang="0">
                      <a:pos x="T6" y="T7"/>
                    </a:cxn>
                  </a:cxnLst>
                  <a:rect l="0" t="0" r="r" b="b"/>
                  <a:pathLst>
                    <a:path w="941" h="325">
                      <a:moveTo>
                        <a:pt x="941" y="172"/>
                      </a:moveTo>
                      <a:cubicBezTo>
                        <a:pt x="782" y="162"/>
                        <a:pt x="637" y="99"/>
                        <a:pt x="525" y="0"/>
                      </a:cubicBezTo>
                      <a:cubicBezTo>
                        <a:pt x="188" y="325"/>
                        <a:pt x="188" y="325"/>
                        <a:pt x="188" y="325"/>
                      </a:cubicBezTo>
                      <a:cubicBezTo>
                        <a:pt x="0" y="325"/>
                        <a:pt x="0" y="325"/>
                        <a:pt x="0" y="325"/>
                      </a:cubicBezTo>
                    </a:path>
                  </a:pathLst>
                </a:custGeom>
                <a:noFill/>
                <a:ln w="25400" cap="rnd">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grpSp>
        </p:grpSp>
        <p:grpSp>
          <p:nvGrpSpPr>
            <p:cNvPr id="44" name="Group 43"/>
            <p:cNvGrpSpPr/>
            <p:nvPr/>
          </p:nvGrpSpPr>
          <p:grpSpPr>
            <a:xfrm>
              <a:off x="2319607" y="852219"/>
              <a:ext cx="8194171" cy="5256250"/>
              <a:chOff x="2319607" y="852219"/>
              <a:chExt cx="8194171" cy="5256250"/>
            </a:xfrm>
          </p:grpSpPr>
          <p:grpSp>
            <p:nvGrpSpPr>
              <p:cNvPr id="27" name="Group 26"/>
              <p:cNvGrpSpPr/>
              <p:nvPr/>
            </p:nvGrpSpPr>
            <p:grpSpPr>
              <a:xfrm>
                <a:off x="2847330" y="5145359"/>
                <a:ext cx="1729856" cy="463201"/>
                <a:chOff x="2847330" y="5145359"/>
                <a:chExt cx="1729856" cy="463201"/>
              </a:xfrm>
            </p:grpSpPr>
            <p:sp>
              <p:nvSpPr>
                <p:cNvPr id="2723" name="TextBox 2722"/>
                <p:cNvSpPr txBox="1"/>
                <p:nvPr/>
              </p:nvSpPr>
              <p:spPr>
                <a:xfrm>
                  <a:off x="3282862" y="5146048"/>
                  <a:ext cx="1294324" cy="383206"/>
                </a:xfrm>
                <a:prstGeom prst="rect">
                  <a:avLst/>
                </a:prstGeom>
                <a:noFill/>
              </p:spPr>
              <p:txBody>
                <a:bodyPr wrap="none" rtlCol="0" anchor="ctr">
                  <a:spAutoFit/>
                </a:bodyPr>
                <a:lstStyle/>
                <a:p>
                  <a:r>
                    <a:rPr lang="en-IN" sz="1600" b="1" dirty="0">
                      <a:solidFill>
                        <a:srgbClr val="2B6E74"/>
                      </a:solidFill>
                      <a:latin typeface="Roboto" panose="02000000000000000000" pitchFamily="2" charset="0"/>
                      <a:ea typeface="Roboto" panose="02000000000000000000" pitchFamily="2" charset="0"/>
                    </a:rPr>
                    <a:t>refugees</a:t>
                  </a:r>
                </a:p>
              </p:txBody>
            </p:sp>
            <p:grpSp>
              <p:nvGrpSpPr>
                <p:cNvPr id="2724" name="Group 2723"/>
                <p:cNvGrpSpPr/>
                <p:nvPr/>
              </p:nvGrpSpPr>
              <p:grpSpPr>
                <a:xfrm>
                  <a:off x="2847330" y="5145359"/>
                  <a:ext cx="463199" cy="463201"/>
                  <a:chOff x="9671075" y="5976661"/>
                  <a:chExt cx="1907038" cy="1907038"/>
                </a:xfrm>
                <a:solidFill>
                  <a:srgbClr val="2B6E74"/>
                </a:solidFill>
              </p:grpSpPr>
              <p:sp>
                <p:nvSpPr>
                  <p:cNvPr id="2780" name="Freeform 6"/>
                  <p:cNvSpPr>
                    <a:spLocks/>
                  </p:cNvSpPr>
                  <p:nvPr/>
                </p:nvSpPr>
                <p:spPr bwMode="auto">
                  <a:xfrm>
                    <a:off x="10400755" y="6481206"/>
                    <a:ext cx="447676" cy="446744"/>
                  </a:xfrm>
                  <a:custGeom>
                    <a:avLst/>
                    <a:gdLst>
                      <a:gd name="T0" fmla="*/ 481 w 962"/>
                      <a:gd name="T1" fmla="*/ 0 h 960"/>
                      <a:gd name="T2" fmla="*/ 541 w 962"/>
                      <a:gd name="T3" fmla="*/ 4 h 960"/>
                      <a:gd name="T4" fmla="*/ 599 w 962"/>
                      <a:gd name="T5" fmla="*/ 14 h 960"/>
                      <a:gd name="T6" fmla="*/ 655 w 962"/>
                      <a:gd name="T7" fmla="*/ 32 h 960"/>
                      <a:gd name="T8" fmla="*/ 707 w 962"/>
                      <a:gd name="T9" fmla="*/ 56 h 960"/>
                      <a:gd name="T10" fmla="*/ 755 w 962"/>
                      <a:gd name="T11" fmla="*/ 86 h 960"/>
                      <a:gd name="T12" fmla="*/ 800 w 962"/>
                      <a:gd name="T13" fmla="*/ 121 h 960"/>
                      <a:gd name="T14" fmla="*/ 840 w 962"/>
                      <a:gd name="T15" fmla="*/ 162 h 960"/>
                      <a:gd name="T16" fmla="*/ 875 w 962"/>
                      <a:gd name="T17" fmla="*/ 206 h 960"/>
                      <a:gd name="T18" fmla="*/ 904 w 962"/>
                      <a:gd name="T19" fmla="*/ 255 h 960"/>
                      <a:gd name="T20" fmla="*/ 929 w 962"/>
                      <a:gd name="T21" fmla="*/ 307 h 960"/>
                      <a:gd name="T22" fmla="*/ 947 w 962"/>
                      <a:gd name="T23" fmla="*/ 362 h 960"/>
                      <a:gd name="T24" fmla="*/ 958 w 962"/>
                      <a:gd name="T25" fmla="*/ 420 h 960"/>
                      <a:gd name="T26" fmla="*/ 962 w 962"/>
                      <a:gd name="T27" fmla="*/ 480 h 960"/>
                      <a:gd name="T28" fmla="*/ 958 w 962"/>
                      <a:gd name="T29" fmla="*/ 540 h 960"/>
                      <a:gd name="T30" fmla="*/ 947 w 962"/>
                      <a:gd name="T31" fmla="*/ 598 h 960"/>
                      <a:gd name="T32" fmla="*/ 929 w 962"/>
                      <a:gd name="T33" fmla="*/ 653 h 960"/>
                      <a:gd name="T34" fmla="*/ 904 w 962"/>
                      <a:gd name="T35" fmla="*/ 706 h 960"/>
                      <a:gd name="T36" fmla="*/ 875 w 962"/>
                      <a:gd name="T37" fmla="*/ 754 h 960"/>
                      <a:gd name="T38" fmla="*/ 840 w 962"/>
                      <a:gd name="T39" fmla="*/ 799 h 960"/>
                      <a:gd name="T40" fmla="*/ 800 w 962"/>
                      <a:gd name="T41" fmla="*/ 838 h 960"/>
                      <a:gd name="T42" fmla="*/ 755 w 962"/>
                      <a:gd name="T43" fmla="*/ 874 h 960"/>
                      <a:gd name="T44" fmla="*/ 707 w 962"/>
                      <a:gd name="T45" fmla="*/ 904 h 960"/>
                      <a:gd name="T46" fmla="*/ 655 w 962"/>
                      <a:gd name="T47" fmla="*/ 928 h 960"/>
                      <a:gd name="T48" fmla="*/ 599 w 962"/>
                      <a:gd name="T49" fmla="*/ 945 h 960"/>
                      <a:gd name="T50" fmla="*/ 541 w 962"/>
                      <a:gd name="T51" fmla="*/ 956 h 960"/>
                      <a:gd name="T52" fmla="*/ 481 w 962"/>
                      <a:gd name="T53" fmla="*/ 960 h 960"/>
                      <a:gd name="T54" fmla="*/ 421 w 962"/>
                      <a:gd name="T55" fmla="*/ 956 h 960"/>
                      <a:gd name="T56" fmla="*/ 363 w 962"/>
                      <a:gd name="T57" fmla="*/ 945 h 960"/>
                      <a:gd name="T58" fmla="*/ 307 w 962"/>
                      <a:gd name="T59" fmla="*/ 928 h 960"/>
                      <a:gd name="T60" fmla="*/ 255 w 962"/>
                      <a:gd name="T61" fmla="*/ 904 h 960"/>
                      <a:gd name="T62" fmla="*/ 207 w 962"/>
                      <a:gd name="T63" fmla="*/ 874 h 960"/>
                      <a:gd name="T64" fmla="*/ 162 w 962"/>
                      <a:gd name="T65" fmla="*/ 838 h 960"/>
                      <a:gd name="T66" fmla="*/ 122 w 962"/>
                      <a:gd name="T67" fmla="*/ 799 h 960"/>
                      <a:gd name="T68" fmla="*/ 87 w 962"/>
                      <a:gd name="T69" fmla="*/ 754 h 960"/>
                      <a:gd name="T70" fmla="*/ 58 w 962"/>
                      <a:gd name="T71" fmla="*/ 706 h 960"/>
                      <a:gd name="T72" fmla="*/ 33 w 962"/>
                      <a:gd name="T73" fmla="*/ 653 h 960"/>
                      <a:gd name="T74" fmla="*/ 15 w 962"/>
                      <a:gd name="T75" fmla="*/ 598 h 960"/>
                      <a:gd name="T76" fmla="*/ 4 w 962"/>
                      <a:gd name="T77" fmla="*/ 540 h 960"/>
                      <a:gd name="T78" fmla="*/ 0 w 962"/>
                      <a:gd name="T79" fmla="*/ 480 h 960"/>
                      <a:gd name="T80" fmla="*/ 4 w 962"/>
                      <a:gd name="T81" fmla="*/ 420 h 960"/>
                      <a:gd name="T82" fmla="*/ 15 w 962"/>
                      <a:gd name="T83" fmla="*/ 362 h 960"/>
                      <a:gd name="T84" fmla="*/ 33 w 962"/>
                      <a:gd name="T85" fmla="*/ 307 h 960"/>
                      <a:gd name="T86" fmla="*/ 58 w 962"/>
                      <a:gd name="T87" fmla="*/ 255 h 960"/>
                      <a:gd name="T88" fmla="*/ 87 w 962"/>
                      <a:gd name="T89" fmla="*/ 206 h 960"/>
                      <a:gd name="T90" fmla="*/ 122 w 962"/>
                      <a:gd name="T91" fmla="*/ 162 h 960"/>
                      <a:gd name="T92" fmla="*/ 162 w 962"/>
                      <a:gd name="T93" fmla="*/ 121 h 960"/>
                      <a:gd name="T94" fmla="*/ 207 w 962"/>
                      <a:gd name="T95" fmla="*/ 86 h 960"/>
                      <a:gd name="T96" fmla="*/ 255 w 962"/>
                      <a:gd name="T97" fmla="*/ 56 h 960"/>
                      <a:gd name="T98" fmla="*/ 307 w 962"/>
                      <a:gd name="T99" fmla="*/ 32 h 960"/>
                      <a:gd name="T100" fmla="*/ 363 w 962"/>
                      <a:gd name="T101" fmla="*/ 14 h 960"/>
                      <a:gd name="T102" fmla="*/ 421 w 962"/>
                      <a:gd name="T103" fmla="*/ 4 h 960"/>
                      <a:gd name="T104" fmla="*/ 481 w 962"/>
                      <a:gd name="T105" fmla="*/ 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2" h="960">
                        <a:moveTo>
                          <a:pt x="481" y="0"/>
                        </a:moveTo>
                        <a:lnTo>
                          <a:pt x="541" y="4"/>
                        </a:lnTo>
                        <a:lnTo>
                          <a:pt x="599" y="14"/>
                        </a:lnTo>
                        <a:lnTo>
                          <a:pt x="655" y="32"/>
                        </a:lnTo>
                        <a:lnTo>
                          <a:pt x="707" y="56"/>
                        </a:lnTo>
                        <a:lnTo>
                          <a:pt x="755" y="86"/>
                        </a:lnTo>
                        <a:lnTo>
                          <a:pt x="800" y="121"/>
                        </a:lnTo>
                        <a:lnTo>
                          <a:pt x="840" y="162"/>
                        </a:lnTo>
                        <a:lnTo>
                          <a:pt x="875" y="206"/>
                        </a:lnTo>
                        <a:lnTo>
                          <a:pt x="904" y="255"/>
                        </a:lnTo>
                        <a:lnTo>
                          <a:pt x="929" y="307"/>
                        </a:lnTo>
                        <a:lnTo>
                          <a:pt x="947" y="362"/>
                        </a:lnTo>
                        <a:lnTo>
                          <a:pt x="958" y="420"/>
                        </a:lnTo>
                        <a:lnTo>
                          <a:pt x="962" y="480"/>
                        </a:lnTo>
                        <a:lnTo>
                          <a:pt x="958" y="540"/>
                        </a:lnTo>
                        <a:lnTo>
                          <a:pt x="947" y="598"/>
                        </a:lnTo>
                        <a:lnTo>
                          <a:pt x="929" y="653"/>
                        </a:lnTo>
                        <a:lnTo>
                          <a:pt x="904" y="706"/>
                        </a:lnTo>
                        <a:lnTo>
                          <a:pt x="875" y="754"/>
                        </a:lnTo>
                        <a:lnTo>
                          <a:pt x="840" y="799"/>
                        </a:lnTo>
                        <a:lnTo>
                          <a:pt x="800" y="838"/>
                        </a:lnTo>
                        <a:lnTo>
                          <a:pt x="755" y="874"/>
                        </a:lnTo>
                        <a:lnTo>
                          <a:pt x="707" y="904"/>
                        </a:lnTo>
                        <a:lnTo>
                          <a:pt x="655" y="928"/>
                        </a:lnTo>
                        <a:lnTo>
                          <a:pt x="599" y="945"/>
                        </a:lnTo>
                        <a:lnTo>
                          <a:pt x="541" y="956"/>
                        </a:lnTo>
                        <a:lnTo>
                          <a:pt x="481" y="960"/>
                        </a:lnTo>
                        <a:lnTo>
                          <a:pt x="421" y="956"/>
                        </a:lnTo>
                        <a:lnTo>
                          <a:pt x="363" y="945"/>
                        </a:lnTo>
                        <a:lnTo>
                          <a:pt x="307" y="928"/>
                        </a:lnTo>
                        <a:lnTo>
                          <a:pt x="255" y="904"/>
                        </a:lnTo>
                        <a:lnTo>
                          <a:pt x="207" y="874"/>
                        </a:lnTo>
                        <a:lnTo>
                          <a:pt x="162" y="838"/>
                        </a:lnTo>
                        <a:lnTo>
                          <a:pt x="122" y="799"/>
                        </a:lnTo>
                        <a:lnTo>
                          <a:pt x="87" y="754"/>
                        </a:lnTo>
                        <a:lnTo>
                          <a:pt x="58" y="706"/>
                        </a:lnTo>
                        <a:lnTo>
                          <a:pt x="33" y="653"/>
                        </a:lnTo>
                        <a:lnTo>
                          <a:pt x="15" y="598"/>
                        </a:lnTo>
                        <a:lnTo>
                          <a:pt x="4" y="540"/>
                        </a:lnTo>
                        <a:lnTo>
                          <a:pt x="0" y="480"/>
                        </a:lnTo>
                        <a:lnTo>
                          <a:pt x="4" y="420"/>
                        </a:lnTo>
                        <a:lnTo>
                          <a:pt x="15" y="362"/>
                        </a:lnTo>
                        <a:lnTo>
                          <a:pt x="33" y="307"/>
                        </a:lnTo>
                        <a:lnTo>
                          <a:pt x="58" y="255"/>
                        </a:lnTo>
                        <a:lnTo>
                          <a:pt x="87" y="206"/>
                        </a:lnTo>
                        <a:lnTo>
                          <a:pt x="122" y="162"/>
                        </a:lnTo>
                        <a:lnTo>
                          <a:pt x="162" y="121"/>
                        </a:lnTo>
                        <a:lnTo>
                          <a:pt x="207" y="86"/>
                        </a:lnTo>
                        <a:lnTo>
                          <a:pt x="255" y="56"/>
                        </a:lnTo>
                        <a:lnTo>
                          <a:pt x="307" y="32"/>
                        </a:lnTo>
                        <a:lnTo>
                          <a:pt x="363" y="14"/>
                        </a:lnTo>
                        <a:lnTo>
                          <a:pt x="421" y="4"/>
                        </a:lnTo>
                        <a:lnTo>
                          <a:pt x="481"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81" name="Freeform 7"/>
                  <p:cNvSpPr>
                    <a:spLocks noEditPoints="1"/>
                  </p:cNvSpPr>
                  <p:nvPr/>
                </p:nvSpPr>
                <p:spPr bwMode="auto">
                  <a:xfrm>
                    <a:off x="9671075" y="5976661"/>
                    <a:ext cx="1907038" cy="1907038"/>
                  </a:xfrm>
                  <a:custGeom>
                    <a:avLst/>
                    <a:gdLst>
                      <a:gd name="T0" fmla="*/ 1746 w 4098"/>
                      <a:gd name="T1" fmla="*/ 764 h 4098"/>
                      <a:gd name="T2" fmla="*/ 1383 w 4098"/>
                      <a:gd name="T3" fmla="*/ 909 h 4098"/>
                      <a:gd name="T4" fmla="*/ 1082 w 4098"/>
                      <a:gd name="T5" fmla="*/ 1150 h 4098"/>
                      <a:gd name="T6" fmla="*/ 863 w 4098"/>
                      <a:gd name="T7" fmla="*/ 1469 h 4098"/>
                      <a:gd name="T8" fmla="*/ 744 w 4098"/>
                      <a:gd name="T9" fmla="*/ 1845 h 4098"/>
                      <a:gd name="T10" fmla="*/ 744 w 4098"/>
                      <a:gd name="T11" fmla="*/ 2253 h 4098"/>
                      <a:gd name="T12" fmla="*/ 863 w 4098"/>
                      <a:gd name="T13" fmla="*/ 2629 h 4098"/>
                      <a:gd name="T14" fmla="*/ 1082 w 4098"/>
                      <a:gd name="T15" fmla="*/ 2948 h 4098"/>
                      <a:gd name="T16" fmla="*/ 1383 w 4098"/>
                      <a:gd name="T17" fmla="*/ 3189 h 4098"/>
                      <a:gd name="T18" fmla="*/ 1746 w 4098"/>
                      <a:gd name="T19" fmla="*/ 3334 h 4098"/>
                      <a:gd name="T20" fmla="*/ 2152 w 4098"/>
                      <a:gd name="T21" fmla="*/ 3365 h 4098"/>
                      <a:gd name="T22" fmla="*/ 2540 w 4098"/>
                      <a:gd name="T23" fmla="*/ 3275 h 4098"/>
                      <a:gd name="T24" fmla="*/ 2875 w 4098"/>
                      <a:gd name="T25" fmla="*/ 3080 h 4098"/>
                      <a:gd name="T26" fmla="*/ 3137 w 4098"/>
                      <a:gd name="T27" fmla="*/ 2797 h 4098"/>
                      <a:gd name="T28" fmla="*/ 3308 w 4098"/>
                      <a:gd name="T29" fmla="*/ 2448 h 4098"/>
                      <a:gd name="T30" fmla="*/ 3369 w 4098"/>
                      <a:gd name="T31" fmla="*/ 2049 h 4098"/>
                      <a:gd name="T32" fmla="*/ 3308 w 4098"/>
                      <a:gd name="T33" fmla="*/ 1650 h 4098"/>
                      <a:gd name="T34" fmla="*/ 3137 w 4098"/>
                      <a:gd name="T35" fmla="*/ 1301 h 4098"/>
                      <a:gd name="T36" fmla="*/ 2875 w 4098"/>
                      <a:gd name="T37" fmla="*/ 1018 h 4098"/>
                      <a:gd name="T38" fmla="*/ 2540 w 4098"/>
                      <a:gd name="T39" fmla="*/ 823 h 4098"/>
                      <a:gd name="T40" fmla="*/ 2152 w 4098"/>
                      <a:gd name="T41" fmla="*/ 733 h 4098"/>
                      <a:gd name="T42" fmla="*/ 2317 w 4098"/>
                      <a:gd name="T43" fmla="*/ 4 h 4098"/>
                      <a:gd name="T44" fmla="*/ 2399 w 4098"/>
                      <a:gd name="T45" fmla="*/ 73 h 4098"/>
                      <a:gd name="T46" fmla="*/ 2646 w 4098"/>
                      <a:gd name="T47" fmla="*/ 478 h 4098"/>
                      <a:gd name="T48" fmla="*/ 3168 w 4098"/>
                      <a:gd name="T49" fmla="*/ 423 h 4098"/>
                      <a:gd name="T50" fmla="*/ 3259 w 4098"/>
                      <a:gd name="T51" fmla="*/ 402 h 4098"/>
                      <a:gd name="T52" fmla="*/ 3662 w 4098"/>
                      <a:gd name="T53" fmla="*/ 776 h 4098"/>
                      <a:gd name="T54" fmla="*/ 3697 w 4098"/>
                      <a:gd name="T55" fmla="*/ 862 h 4098"/>
                      <a:gd name="T56" fmla="*/ 3491 w 4098"/>
                      <a:gd name="T57" fmla="*/ 1187 h 4098"/>
                      <a:gd name="T58" fmla="*/ 3652 w 4098"/>
                      <a:gd name="T59" fmla="*/ 1544 h 4098"/>
                      <a:gd name="T60" fmla="*/ 4050 w 4098"/>
                      <a:gd name="T61" fmla="*/ 1712 h 4098"/>
                      <a:gd name="T62" fmla="*/ 4098 w 4098"/>
                      <a:gd name="T63" fmla="*/ 1809 h 4098"/>
                      <a:gd name="T64" fmla="*/ 4069 w 4098"/>
                      <a:gd name="T65" fmla="*/ 2367 h 4098"/>
                      <a:gd name="T66" fmla="*/ 3678 w 4098"/>
                      <a:gd name="T67" fmla="*/ 2459 h 4098"/>
                      <a:gd name="T68" fmla="*/ 3539 w 4098"/>
                      <a:gd name="T69" fmla="*/ 2825 h 4098"/>
                      <a:gd name="T70" fmla="*/ 3694 w 4098"/>
                      <a:gd name="T71" fmla="*/ 3213 h 4098"/>
                      <a:gd name="T72" fmla="*/ 3677 w 4098"/>
                      <a:gd name="T73" fmla="*/ 3303 h 4098"/>
                      <a:gd name="T74" fmla="*/ 3282 w 4098"/>
                      <a:gd name="T75" fmla="*/ 3688 h 4098"/>
                      <a:gd name="T76" fmla="*/ 3189 w 4098"/>
                      <a:gd name="T77" fmla="*/ 3687 h 4098"/>
                      <a:gd name="T78" fmla="*/ 2737 w 4098"/>
                      <a:gd name="T79" fmla="*/ 3583 h 4098"/>
                      <a:gd name="T80" fmla="*/ 2408 w 4098"/>
                      <a:gd name="T81" fmla="*/ 3997 h 4098"/>
                      <a:gd name="T82" fmla="*/ 2343 w 4098"/>
                      <a:gd name="T83" fmla="*/ 4084 h 4098"/>
                      <a:gd name="T84" fmla="*/ 1781 w 4098"/>
                      <a:gd name="T85" fmla="*/ 4094 h 4098"/>
                      <a:gd name="T86" fmla="*/ 1699 w 4098"/>
                      <a:gd name="T87" fmla="*/ 4025 h 4098"/>
                      <a:gd name="T88" fmla="*/ 1452 w 4098"/>
                      <a:gd name="T89" fmla="*/ 3620 h 4098"/>
                      <a:gd name="T90" fmla="*/ 930 w 4098"/>
                      <a:gd name="T91" fmla="*/ 3675 h 4098"/>
                      <a:gd name="T92" fmla="*/ 838 w 4098"/>
                      <a:gd name="T93" fmla="*/ 3694 h 4098"/>
                      <a:gd name="T94" fmla="*/ 436 w 4098"/>
                      <a:gd name="T95" fmla="*/ 3322 h 4098"/>
                      <a:gd name="T96" fmla="*/ 401 w 4098"/>
                      <a:gd name="T97" fmla="*/ 3236 h 4098"/>
                      <a:gd name="T98" fmla="*/ 607 w 4098"/>
                      <a:gd name="T99" fmla="*/ 2911 h 4098"/>
                      <a:gd name="T100" fmla="*/ 446 w 4098"/>
                      <a:gd name="T101" fmla="*/ 2554 h 4098"/>
                      <a:gd name="T102" fmla="*/ 48 w 4098"/>
                      <a:gd name="T103" fmla="*/ 2386 h 4098"/>
                      <a:gd name="T104" fmla="*/ 0 w 4098"/>
                      <a:gd name="T105" fmla="*/ 2289 h 4098"/>
                      <a:gd name="T106" fmla="*/ 29 w 4098"/>
                      <a:gd name="T107" fmla="*/ 1731 h 4098"/>
                      <a:gd name="T108" fmla="*/ 420 w 4098"/>
                      <a:gd name="T109" fmla="*/ 1639 h 4098"/>
                      <a:gd name="T110" fmla="*/ 559 w 4098"/>
                      <a:gd name="T111" fmla="*/ 1273 h 4098"/>
                      <a:gd name="T112" fmla="*/ 404 w 4098"/>
                      <a:gd name="T113" fmla="*/ 885 h 4098"/>
                      <a:gd name="T114" fmla="*/ 421 w 4098"/>
                      <a:gd name="T115" fmla="*/ 795 h 4098"/>
                      <a:gd name="T116" fmla="*/ 816 w 4098"/>
                      <a:gd name="T117" fmla="*/ 410 h 4098"/>
                      <a:gd name="T118" fmla="*/ 909 w 4098"/>
                      <a:gd name="T119" fmla="*/ 411 h 4098"/>
                      <a:gd name="T120" fmla="*/ 1361 w 4098"/>
                      <a:gd name="T121" fmla="*/ 515 h 4098"/>
                      <a:gd name="T122" fmla="*/ 1690 w 4098"/>
                      <a:gd name="T123" fmla="*/ 101 h 4098"/>
                      <a:gd name="T124" fmla="*/ 1755 w 4098"/>
                      <a:gd name="T125" fmla="*/ 14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8" h="4098">
                        <a:moveTo>
                          <a:pt x="2049" y="729"/>
                        </a:moveTo>
                        <a:lnTo>
                          <a:pt x="1946" y="733"/>
                        </a:lnTo>
                        <a:lnTo>
                          <a:pt x="1845" y="744"/>
                        </a:lnTo>
                        <a:lnTo>
                          <a:pt x="1746" y="764"/>
                        </a:lnTo>
                        <a:lnTo>
                          <a:pt x="1650" y="790"/>
                        </a:lnTo>
                        <a:lnTo>
                          <a:pt x="1558" y="823"/>
                        </a:lnTo>
                        <a:lnTo>
                          <a:pt x="1469" y="863"/>
                        </a:lnTo>
                        <a:lnTo>
                          <a:pt x="1383" y="909"/>
                        </a:lnTo>
                        <a:lnTo>
                          <a:pt x="1301" y="961"/>
                        </a:lnTo>
                        <a:lnTo>
                          <a:pt x="1223" y="1018"/>
                        </a:lnTo>
                        <a:lnTo>
                          <a:pt x="1150" y="1082"/>
                        </a:lnTo>
                        <a:lnTo>
                          <a:pt x="1082" y="1150"/>
                        </a:lnTo>
                        <a:lnTo>
                          <a:pt x="1018" y="1223"/>
                        </a:lnTo>
                        <a:lnTo>
                          <a:pt x="961" y="1301"/>
                        </a:lnTo>
                        <a:lnTo>
                          <a:pt x="909" y="1383"/>
                        </a:lnTo>
                        <a:lnTo>
                          <a:pt x="863" y="1469"/>
                        </a:lnTo>
                        <a:lnTo>
                          <a:pt x="823" y="1558"/>
                        </a:lnTo>
                        <a:lnTo>
                          <a:pt x="790" y="1650"/>
                        </a:lnTo>
                        <a:lnTo>
                          <a:pt x="764" y="1746"/>
                        </a:lnTo>
                        <a:lnTo>
                          <a:pt x="744" y="1845"/>
                        </a:lnTo>
                        <a:lnTo>
                          <a:pt x="733" y="1946"/>
                        </a:lnTo>
                        <a:lnTo>
                          <a:pt x="729" y="2049"/>
                        </a:lnTo>
                        <a:lnTo>
                          <a:pt x="733" y="2152"/>
                        </a:lnTo>
                        <a:lnTo>
                          <a:pt x="744" y="2253"/>
                        </a:lnTo>
                        <a:lnTo>
                          <a:pt x="764" y="2352"/>
                        </a:lnTo>
                        <a:lnTo>
                          <a:pt x="790" y="2448"/>
                        </a:lnTo>
                        <a:lnTo>
                          <a:pt x="823" y="2540"/>
                        </a:lnTo>
                        <a:lnTo>
                          <a:pt x="863" y="2629"/>
                        </a:lnTo>
                        <a:lnTo>
                          <a:pt x="909" y="2715"/>
                        </a:lnTo>
                        <a:lnTo>
                          <a:pt x="961" y="2797"/>
                        </a:lnTo>
                        <a:lnTo>
                          <a:pt x="1018" y="2875"/>
                        </a:lnTo>
                        <a:lnTo>
                          <a:pt x="1082" y="2948"/>
                        </a:lnTo>
                        <a:lnTo>
                          <a:pt x="1150" y="3016"/>
                        </a:lnTo>
                        <a:lnTo>
                          <a:pt x="1223" y="3080"/>
                        </a:lnTo>
                        <a:lnTo>
                          <a:pt x="1301" y="3137"/>
                        </a:lnTo>
                        <a:lnTo>
                          <a:pt x="1383" y="3189"/>
                        </a:lnTo>
                        <a:lnTo>
                          <a:pt x="1469" y="3235"/>
                        </a:lnTo>
                        <a:lnTo>
                          <a:pt x="1558" y="3275"/>
                        </a:lnTo>
                        <a:lnTo>
                          <a:pt x="1650" y="3308"/>
                        </a:lnTo>
                        <a:lnTo>
                          <a:pt x="1746" y="3334"/>
                        </a:lnTo>
                        <a:lnTo>
                          <a:pt x="1845" y="3354"/>
                        </a:lnTo>
                        <a:lnTo>
                          <a:pt x="1946" y="3365"/>
                        </a:lnTo>
                        <a:lnTo>
                          <a:pt x="2049" y="3369"/>
                        </a:lnTo>
                        <a:lnTo>
                          <a:pt x="2152" y="3365"/>
                        </a:lnTo>
                        <a:lnTo>
                          <a:pt x="2253" y="3354"/>
                        </a:lnTo>
                        <a:lnTo>
                          <a:pt x="2352" y="3334"/>
                        </a:lnTo>
                        <a:lnTo>
                          <a:pt x="2448" y="3308"/>
                        </a:lnTo>
                        <a:lnTo>
                          <a:pt x="2540" y="3275"/>
                        </a:lnTo>
                        <a:lnTo>
                          <a:pt x="2629" y="3235"/>
                        </a:lnTo>
                        <a:lnTo>
                          <a:pt x="2715" y="3189"/>
                        </a:lnTo>
                        <a:lnTo>
                          <a:pt x="2797" y="3137"/>
                        </a:lnTo>
                        <a:lnTo>
                          <a:pt x="2875" y="3080"/>
                        </a:lnTo>
                        <a:lnTo>
                          <a:pt x="2948" y="3016"/>
                        </a:lnTo>
                        <a:lnTo>
                          <a:pt x="3016" y="2948"/>
                        </a:lnTo>
                        <a:lnTo>
                          <a:pt x="3080" y="2875"/>
                        </a:lnTo>
                        <a:lnTo>
                          <a:pt x="3137" y="2797"/>
                        </a:lnTo>
                        <a:lnTo>
                          <a:pt x="3189" y="2715"/>
                        </a:lnTo>
                        <a:lnTo>
                          <a:pt x="3235" y="2629"/>
                        </a:lnTo>
                        <a:lnTo>
                          <a:pt x="3275" y="2540"/>
                        </a:lnTo>
                        <a:lnTo>
                          <a:pt x="3308" y="2448"/>
                        </a:lnTo>
                        <a:lnTo>
                          <a:pt x="3334" y="2352"/>
                        </a:lnTo>
                        <a:lnTo>
                          <a:pt x="3354" y="2253"/>
                        </a:lnTo>
                        <a:lnTo>
                          <a:pt x="3365" y="2152"/>
                        </a:lnTo>
                        <a:lnTo>
                          <a:pt x="3369" y="2049"/>
                        </a:lnTo>
                        <a:lnTo>
                          <a:pt x="3365" y="1946"/>
                        </a:lnTo>
                        <a:lnTo>
                          <a:pt x="3354" y="1845"/>
                        </a:lnTo>
                        <a:lnTo>
                          <a:pt x="3334" y="1746"/>
                        </a:lnTo>
                        <a:lnTo>
                          <a:pt x="3308" y="1650"/>
                        </a:lnTo>
                        <a:lnTo>
                          <a:pt x="3275" y="1558"/>
                        </a:lnTo>
                        <a:lnTo>
                          <a:pt x="3235" y="1469"/>
                        </a:lnTo>
                        <a:lnTo>
                          <a:pt x="3189" y="1383"/>
                        </a:lnTo>
                        <a:lnTo>
                          <a:pt x="3137" y="1301"/>
                        </a:lnTo>
                        <a:lnTo>
                          <a:pt x="3080" y="1223"/>
                        </a:lnTo>
                        <a:lnTo>
                          <a:pt x="3016" y="1150"/>
                        </a:lnTo>
                        <a:lnTo>
                          <a:pt x="2948" y="1082"/>
                        </a:lnTo>
                        <a:lnTo>
                          <a:pt x="2875" y="1018"/>
                        </a:lnTo>
                        <a:lnTo>
                          <a:pt x="2797" y="961"/>
                        </a:lnTo>
                        <a:lnTo>
                          <a:pt x="2715" y="909"/>
                        </a:lnTo>
                        <a:lnTo>
                          <a:pt x="2629" y="863"/>
                        </a:lnTo>
                        <a:lnTo>
                          <a:pt x="2540" y="823"/>
                        </a:lnTo>
                        <a:lnTo>
                          <a:pt x="2448" y="790"/>
                        </a:lnTo>
                        <a:lnTo>
                          <a:pt x="2352" y="764"/>
                        </a:lnTo>
                        <a:lnTo>
                          <a:pt x="2253" y="744"/>
                        </a:lnTo>
                        <a:lnTo>
                          <a:pt x="2152" y="733"/>
                        </a:lnTo>
                        <a:lnTo>
                          <a:pt x="2049" y="729"/>
                        </a:lnTo>
                        <a:close/>
                        <a:moveTo>
                          <a:pt x="1809" y="0"/>
                        </a:moveTo>
                        <a:lnTo>
                          <a:pt x="2289" y="0"/>
                        </a:lnTo>
                        <a:lnTo>
                          <a:pt x="2317" y="4"/>
                        </a:lnTo>
                        <a:lnTo>
                          <a:pt x="2343" y="14"/>
                        </a:lnTo>
                        <a:lnTo>
                          <a:pt x="2367" y="29"/>
                        </a:lnTo>
                        <a:lnTo>
                          <a:pt x="2386" y="48"/>
                        </a:lnTo>
                        <a:lnTo>
                          <a:pt x="2399" y="73"/>
                        </a:lnTo>
                        <a:lnTo>
                          <a:pt x="2408" y="101"/>
                        </a:lnTo>
                        <a:lnTo>
                          <a:pt x="2459" y="420"/>
                        </a:lnTo>
                        <a:lnTo>
                          <a:pt x="2554" y="446"/>
                        </a:lnTo>
                        <a:lnTo>
                          <a:pt x="2646" y="478"/>
                        </a:lnTo>
                        <a:lnTo>
                          <a:pt x="2737" y="515"/>
                        </a:lnTo>
                        <a:lnTo>
                          <a:pt x="2825" y="559"/>
                        </a:lnTo>
                        <a:lnTo>
                          <a:pt x="2911" y="607"/>
                        </a:lnTo>
                        <a:lnTo>
                          <a:pt x="3168" y="423"/>
                        </a:lnTo>
                        <a:lnTo>
                          <a:pt x="3189" y="411"/>
                        </a:lnTo>
                        <a:lnTo>
                          <a:pt x="3211" y="404"/>
                        </a:lnTo>
                        <a:lnTo>
                          <a:pt x="3235" y="401"/>
                        </a:lnTo>
                        <a:lnTo>
                          <a:pt x="3259" y="402"/>
                        </a:lnTo>
                        <a:lnTo>
                          <a:pt x="3282" y="410"/>
                        </a:lnTo>
                        <a:lnTo>
                          <a:pt x="3303" y="421"/>
                        </a:lnTo>
                        <a:lnTo>
                          <a:pt x="3322" y="436"/>
                        </a:lnTo>
                        <a:lnTo>
                          <a:pt x="3662" y="776"/>
                        </a:lnTo>
                        <a:lnTo>
                          <a:pt x="3677" y="795"/>
                        </a:lnTo>
                        <a:lnTo>
                          <a:pt x="3688" y="816"/>
                        </a:lnTo>
                        <a:lnTo>
                          <a:pt x="3696" y="839"/>
                        </a:lnTo>
                        <a:lnTo>
                          <a:pt x="3697" y="862"/>
                        </a:lnTo>
                        <a:lnTo>
                          <a:pt x="3694" y="885"/>
                        </a:lnTo>
                        <a:lnTo>
                          <a:pt x="3687" y="909"/>
                        </a:lnTo>
                        <a:lnTo>
                          <a:pt x="3675" y="930"/>
                        </a:lnTo>
                        <a:lnTo>
                          <a:pt x="3491" y="1187"/>
                        </a:lnTo>
                        <a:lnTo>
                          <a:pt x="3539" y="1273"/>
                        </a:lnTo>
                        <a:lnTo>
                          <a:pt x="3583" y="1361"/>
                        </a:lnTo>
                        <a:lnTo>
                          <a:pt x="3620" y="1452"/>
                        </a:lnTo>
                        <a:lnTo>
                          <a:pt x="3652" y="1544"/>
                        </a:lnTo>
                        <a:lnTo>
                          <a:pt x="3678" y="1639"/>
                        </a:lnTo>
                        <a:lnTo>
                          <a:pt x="3997" y="1690"/>
                        </a:lnTo>
                        <a:lnTo>
                          <a:pt x="4025" y="1699"/>
                        </a:lnTo>
                        <a:lnTo>
                          <a:pt x="4050" y="1712"/>
                        </a:lnTo>
                        <a:lnTo>
                          <a:pt x="4069" y="1731"/>
                        </a:lnTo>
                        <a:lnTo>
                          <a:pt x="4084" y="1755"/>
                        </a:lnTo>
                        <a:lnTo>
                          <a:pt x="4094" y="1781"/>
                        </a:lnTo>
                        <a:lnTo>
                          <a:pt x="4098" y="1809"/>
                        </a:lnTo>
                        <a:lnTo>
                          <a:pt x="4098" y="2289"/>
                        </a:lnTo>
                        <a:lnTo>
                          <a:pt x="4094" y="2317"/>
                        </a:lnTo>
                        <a:lnTo>
                          <a:pt x="4084" y="2343"/>
                        </a:lnTo>
                        <a:lnTo>
                          <a:pt x="4069" y="2367"/>
                        </a:lnTo>
                        <a:lnTo>
                          <a:pt x="4050" y="2386"/>
                        </a:lnTo>
                        <a:lnTo>
                          <a:pt x="4025" y="2399"/>
                        </a:lnTo>
                        <a:lnTo>
                          <a:pt x="3997" y="2408"/>
                        </a:lnTo>
                        <a:lnTo>
                          <a:pt x="3678" y="2459"/>
                        </a:lnTo>
                        <a:lnTo>
                          <a:pt x="3652" y="2554"/>
                        </a:lnTo>
                        <a:lnTo>
                          <a:pt x="3620" y="2646"/>
                        </a:lnTo>
                        <a:lnTo>
                          <a:pt x="3583" y="2737"/>
                        </a:lnTo>
                        <a:lnTo>
                          <a:pt x="3539" y="2825"/>
                        </a:lnTo>
                        <a:lnTo>
                          <a:pt x="3491" y="2911"/>
                        </a:lnTo>
                        <a:lnTo>
                          <a:pt x="3675" y="3168"/>
                        </a:lnTo>
                        <a:lnTo>
                          <a:pt x="3687" y="3189"/>
                        </a:lnTo>
                        <a:lnTo>
                          <a:pt x="3694" y="3213"/>
                        </a:lnTo>
                        <a:lnTo>
                          <a:pt x="3697" y="3236"/>
                        </a:lnTo>
                        <a:lnTo>
                          <a:pt x="3696" y="3259"/>
                        </a:lnTo>
                        <a:lnTo>
                          <a:pt x="3688" y="3282"/>
                        </a:lnTo>
                        <a:lnTo>
                          <a:pt x="3677" y="3303"/>
                        </a:lnTo>
                        <a:lnTo>
                          <a:pt x="3662" y="3322"/>
                        </a:lnTo>
                        <a:lnTo>
                          <a:pt x="3322" y="3662"/>
                        </a:lnTo>
                        <a:lnTo>
                          <a:pt x="3303" y="3677"/>
                        </a:lnTo>
                        <a:lnTo>
                          <a:pt x="3282" y="3688"/>
                        </a:lnTo>
                        <a:lnTo>
                          <a:pt x="3259" y="3694"/>
                        </a:lnTo>
                        <a:lnTo>
                          <a:pt x="3235" y="3697"/>
                        </a:lnTo>
                        <a:lnTo>
                          <a:pt x="3211" y="3694"/>
                        </a:lnTo>
                        <a:lnTo>
                          <a:pt x="3189" y="3687"/>
                        </a:lnTo>
                        <a:lnTo>
                          <a:pt x="3168" y="3675"/>
                        </a:lnTo>
                        <a:lnTo>
                          <a:pt x="2911" y="3491"/>
                        </a:lnTo>
                        <a:lnTo>
                          <a:pt x="2825" y="3539"/>
                        </a:lnTo>
                        <a:lnTo>
                          <a:pt x="2737" y="3583"/>
                        </a:lnTo>
                        <a:lnTo>
                          <a:pt x="2646" y="3620"/>
                        </a:lnTo>
                        <a:lnTo>
                          <a:pt x="2554" y="3652"/>
                        </a:lnTo>
                        <a:lnTo>
                          <a:pt x="2459" y="3678"/>
                        </a:lnTo>
                        <a:lnTo>
                          <a:pt x="2408" y="3997"/>
                        </a:lnTo>
                        <a:lnTo>
                          <a:pt x="2399" y="4025"/>
                        </a:lnTo>
                        <a:lnTo>
                          <a:pt x="2386" y="4050"/>
                        </a:lnTo>
                        <a:lnTo>
                          <a:pt x="2367" y="4069"/>
                        </a:lnTo>
                        <a:lnTo>
                          <a:pt x="2343" y="4084"/>
                        </a:lnTo>
                        <a:lnTo>
                          <a:pt x="2317" y="4094"/>
                        </a:lnTo>
                        <a:lnTo>
                          <a:pt x="2289" y="4098"/>
                        </a:lnTo>
                        <a:lnTo>
                          <a:pt x="1809" y="4098"/>
                        </a:lnTo>
                        <a:lnTo>
                          <a:pt x="1781" y="4094"/>
                        </a:lnTo>
                        <a:lnTo>
                          <a:pt x="1755" y="4084"/>
                        </a:lnTo>
                        <a:lnTo>
                          <a:pt x="1731" y="4069"/>
                        </a:lnTo>
                        <a:lnTo>
                          <a:pt x="1712" y="4050"/>
                        </a:lnTo>
                        <a:lnTo>
                          <a:pt x="1699" y="4025"/>
                        </a:lnTo>
                        <a:lnTo>
                          <a:pt x="1690" y="3997"/>
                        </a:lnTo>
                        <a:lnTo>
                          <a:pt x="1639" y="3678"/>
                        </a:lnTo>
                        <a:lnTo>
                          <a:pt x="1544" y="3652"/>
                        </a:lnTo>
                        <a:lnTo>
                          <a:pt x="1452" y="3620"/>
                        </a:lnTo>
                        <a:lnTo>
                          <a:pt x="1361" y="3583"/>
                        </a:lnTo>
                        <a:lnTo>
                          <a:pt x="1273" y="3539"/>
                        </a:lnTo>
                        <a:lnTo>
                          <a:pt x="1187" y="3491"/>
                        </a:lnTo>
                        <a:lnTo>
                          <a:pt x="930" y="3675"/>
                        </a:lnTo>
                        <a:lnTo>
                          <a:pt x="909" y="3687"/>
                        </a:lnTo>
                        <a:lnTo>
                          <a:pt x="885" y="3694"/>
                        </a:lnTo>
                        <a:lnTo>
                          <a:pt x="862" y="3697"/>
                        </a:lnTo>
                        <a:lnTo>
                          <a:pt x="838" y="3694"/>
                        </a:lnTo>
                        <a:lnTo>
                          <a:pt x="816" y="3688"/>
                        </a:lnTo>
                        <a:lnTo>
                          <a:pt x="795" y="3677"/>
                        </a:lnTo>
                        <a:lnTo>
                          <a:pt x="776" y="3662"/>
                        </a:lnTo>
                        <a:lnTo>
                          <a:pt x="436" y="3322"/>
                        </a:lnTo>
                        <a:lnTo>
                          <a:pt x="421" y="3303"/>
                        </a:lnTo>
                        <a:lnTo>
                          <a:pt x="410" y="3282"/>
                        </a:lnTo>
                        <a:lnTo>
                          <a:pt x="402" y="3259"/>
                        </a:lnTo>
                        <a:lnTo>
                          <a:pt x="401" y="3236"/>
                        </a:lnTo>
                        <a:lnTo>
                          <a:pt x="404" y="3213"/>
                        </a:lnTo>
                        <a:lnTo>
                          <a:pt x="411" y="3189"/>
                        </a:lnTo>
                        <a:lnTo>
                          <a:pt x="423" y="3168"/>
                        </a:lnTo>
                        <a:lnTo>
                          <a:pt x="607" y="2911"/>
                        </a:lnTo>
                        <a:lnTo>
                          <a:pt x="559" y="2825"/>
                        </a:lnTo>
                        <a:lnTo>
                          <a:pt x="515" y="2737"/>
                        </a:lnTo>
                        <a:lnTo>
                          <a:pt x="478" y="2646"/>
                        </a:lnTo>
                        <a:lnTo>
                          <a:pt x="446" y="2554"/>
                        </a:lnTo>
                        <a:lnTo>
                          <a:pt x="420" y="2459"/>
                        </a:lnTo>
                        <a:lnTo>
                          <a:pt x="101" y="2408"/>
                        </a:lnTo>
                        <a:lnTo>
                          <a:pt x="73" y="2399"/>
                        </a:lnTo>
                        <a:lnTo>
                          <a:pt x="48" y="2386"/>
                        </a:lnTo>
                        <a:lnTo>
                          <a:pt x="29" y="2367"/>
                        </a:lnTo>
                        <a:lnTo>
                          <a:pt x="14" y="2343"/>
                        </a:lnTo>
                        <a:lnTo>
                          <a:pt x="4" y="2317"/>
                        </a:lnTo>
                        <a:lnTo>
                          <a:pt x="0" y="2289"/>
                        </a:lnTo>
                        <a:lnTo>
                          <a:pt x="0" y="1809"/>
                        </a:lnTo>
                        <a:lnTo>
                          <a:pt x="4" y="1781"/>
                        </a:lnTo>
                        <a:lnTo>
                          <a:pt x="14" y="1755"/>
                        </a:lnTo>
                        <a:lnTo>
                          <a:pt x="29" y="1731"/>
                        </a:lnTo>
                        <a:lnTo>
                          <a:pt x="48" y="1712"/>
                        </a:lnTo>
                        <a:lnTo>
                          <a:pt x="73" y="1699"/>
                        </a:lnTo>
                        <a:lnTo>
                          <a:pt x="101" y="1690"/>
                        </a:lnTo>
                        <a:lnTo>
                          <a:pt x="420" y="1639"/>
                        </a:lnTo>
                        <a:lnTo>
                          <a:pt x="446" y="1544"/>
                        </a:lnTo>
                        <a:lnTo>
                          <a:pt x="478" y="1452"/>
                        </a:lnTo>
                        <a:lnTo>
                          <a:pt x="515" y="1361"/>
                        </a:lnTo>
                        <a:lnTo>
                          <a:pt x="559" y="1273"/>
                        </a:lnTo>
                        <a:lnTo>
                          <a:pt x="607" y="1187"/>
                        </a:lnTo>
                        <a:lnTo>
                          <a:pt x="423" y="930"/>
                        </a:lnTo>
                        <a:lnTo>
                          <a:pt x="411" y="909"/>
                        </a:lnTo>
                        <a:lnTo>
                          <a:pt x="404" y="885"/>
                        </a:lnTo>
                        <a:lnTo>
                          <a:pt x="401" y="862"/>
                        </a:lnTo>
                        <a:lnTo>
                          <a:pt x="402" y="839"/>
                        </a:lnTo>
                        <a:lnTo>
                          <a:pt x="410" y="816"/>
                        </a:lnTo>
                        <a:lnTo>
                          <a:pt x="421" y="795"/>
                        </a:lnTo>
                        <a:lnTo>
                          <a:pt x="436" y="776"/>
                        </a:lnTo>
                        <a:lnTo>
                          <a:pt x="776" y="436"/>
                        </a:lnTo>
                        <a:lnTo>
                          <a:pt x="795" y="421"/>
                        </a:lnTo>
                        <a:lnTo>
                          <a:pt x="816" y="410"/>
                        </a:lnTo>
                        <a:lnTo>
                          <a:pt x="838" y="402"/>
                        </a:lnTo>
                        <a:lnTo>
                          <a:pt x="862" y="401"/>
                        </a:lnTo>
                        <a:lnTo>
                          <a:pt x="885" y="404"/>
                        </a:lnTo>
                        <a:lnTo>
                          <a:pt x="909" y="411"/>
                        </a:lnTo>
                        <a:lnTo>
                          <a:pt x="930" y="423"/>
                        </a:lnTo>
                        <a:lnTo>
                          <a:pt x="1187" y="607"/>
                        </a:lnTo>
                        <a:lnTo>
                          <a:pt x="1273" y="559"/>
                        </a:lnTo>
                        <a:lnTo>
                          <a:pt x="1361" y="515"/>
                        </a:lnTo>
                        <a:lnTo>
                          <a:pt x="1452" y="478"/>
                        </a:lnTo>
                        <a:lnTo>
                          <a:pt x="1544" y="446"/>
                        </a:lnTo>
                        <a:lnTo>
                          <a:pt x="1639" y="420"/>
                        </a:lnTo>
                        <a:lnTo>
                          <a:pt x="1690" y="101"/>
                        </a:lnTo>
                        <a:lnTo>
                          <a:pt x="1699" y="73"/>
                        </a:lnTo>
                        <a:lnTo>
                          <a:pt x="1712" y="48"/>
                        </a:lnTo>
                        <a:lnTo>
                          <a:pt x="1731" y="29"/>
                        </a:lnTo>
                        <a:lnTo>
                          <a:pt x="1755" y="14"/>
                        </a:lnTo>
                        <a:lnTo>
                          <a:pt x="1781" y="4"/>
                        </a:lnTo>
                        <a:lnTo>
                          <a:pt x="1809"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grpSp>
          </p:grpSp>
          <p:grpSp>
            <p:nvGrpSpPr>
              <p:cNvPr id="28" name="Group 27"/>
              <p:cNvGrpSpPr/>
              <p:nvPr/>
            </p:nvGrpSpPr>
            <p:grpSpPr>
              <a:xfrm>
                <a:off x="2319607" y="2082977"/>
                <a:ext cx="2142546" cy="465165"/>
                <a:chOff x="2319607" y="2082977"/>
                <a:chExt cx="2142546" cy="465165"/>
              </a:xfrm>
            </p:grpSpPr>
            <p:sp>
              <p:nvSpPr>
                <p:cNvPr id="2722" name="Freeform 6"/>
                <p:cNvSpPr>
                  <a:spLocks noEditPoints="1"/>
                </p:cNvSpPr>
                <p:nvPr/>
              </p:nvSpPr>
              <p:spPr bwMode="auto">
                <a:xfrm flipH="1">
                  <a:off x="2319607" y="2082977"/>
                  <a:ext cx="200410" cy="465165"/>
                </a:xfrm>
                <a:custGeom>
                  <a:avLst/>
                  <a:gdLst>
                    <a:gd name="T0" fmla="*/ 1299 w 1418"/>
                    <a:gd name="T1" fmla="*/ 2411 h 3261"/>
                    <a:gd name="T2" fmla="*/ 999 w 1418"/>
                    <a:gd name="T3" fmla="*/ 3245 h 3261"/>
                    <a:gd name="T4" fmla="*/ 1119 w 1418"/>
                    <a:gd name="T5" fmla="*/ 2270 h 3261"/>
                    <a:gd name="T6" fmla="*/ 496 w 1418"/>
                    <a:gd name="T7" fmla="*/ 901 h 3261"/>
                    <a:gd name="T8" fmla="*/ 662 w 1418"/>
                    <a:gd name="T9" fmla="*/ 1457 h 3261"/>
                    <a:gd name="T10" fmla="*/ 921 w 1418"/>
                    <a:gd name="T11" fmla="*/ 831 h 3261"/>
                    <a:gd name="T12" fmla="*/ 999 w 1418"/>
                    <a:gd name="T13" fmla="*/ 854 h 3261"/>
                    <a:gd name="T14" fmla="*/ 1050 w 1418"/>
                    <a:gd name="T15" fmla="*/ 918 h 3261"/>
                    <a:gd name="T16" fmla="*/ 1062 w 1418"/>
                    <a:gd name="T17" fmla="*/ 1924 h 3261"/>
                    <a:gd name="T18" fmla="*/ 1037 w 1418"/>
                    <a:gd name="T19" fmla="*/ 2003 h 3261"/>
                    <a:gd name="T20" fmla="*/ 976 w 1418"/>
                    <a:gd name="T21" fmla="*/ 2054 h 3261"/>
                    <a:gd name="T22" fmla="*/ 897 w 1418"/>
                    <a:gd name="T23" fmla="*/ 2063 h 3261"/>
                    <a:gd name="T24" fmla="*/ 871 w 1418"/>
                    <a:gd name="T25" fmla="*/ 3106 h 3261"/>
                    <a:gd name="T26" fmla="*/ 830 w 1418"/>
                    <a:gd name="T27" fmla="*/ 3194 h 3261"/>
                    <a:gd name="T28" fmla="*/ 753 w 1418"/>
                    <a:gd name="T29" fmla="*/ 3248 h 3261"/>
                    <a:gd name="T30" fmla="*/ 655 w 1418"/>
                    <a:gd name="T31" fmla="*/ 3258 h 3261"/>
                    <a:gd name="T32" fmla="*/ 572 w 1418"/>
                    <a:gd name="T33" fmla="*/ 3220 h 3261"/>
                    <a:gd name="T34" fmla="*/ 512 w 1418"/>
                    <a:gd name="T35" fmla="*/ 3200 h 3261"/>
                    <a:gd name="T36" fmla="*/ 436 w 1418"/>
                    <a:gd name="T37" fmla="*/ 3249 h 3261"/>
                    <a:gd name="T38" fmla="*/ 341 w 1418"/>
                    <a:gd name="T39" fmla="*/ 3258 h 3261"/>
                    <a:gd name="T40" fmla="*/ 254 w 1418"/>
                    <a:gd name="T41" fmla="*/ 3216 h 3261"/>
                    <a:gd name="T42" fmla="*/ 199 w 1418"/>
                    <a:gd name="T43" fmla="*/ 3138 h 3261"/>
                    <a:gd name="T44" fmla="*/ 187 w 1418"/>
                    <a:gd name="T45" fmla="*/ 2024 h 3261"/>
                    <a:gd name="T46" fmla="*/ 112 w 1418"/>
                    <a:gd name="T47" fmla="*/ 2031 h 3261"/>
                    <a:gd name="T48" fmla="*/ 41 w 1418"/>
                    <a:gd name="T49" fmla="*/ 1992 h 3261"/>
                    <a:gd name="T50" fmla="*/ 3 w 1418"/>
                    <a:gd name="T51" fmla="*/ 1921 h 3261"/>
                    <a:gd name="T52" fmla="*/ 3 w 1418"/>
                    <a:gd name="T53" fmla="*/ 943 h 3261"/>
                    <a:gd name="T54" fmla="*/ 41 w 1418"/>
                    <a:gd name="T55" fmla="*/ 872 h 3261"/>
                    <a:gd name="T56" fmla="*/ 112 w 1418"/>
                    <a:gd name="T57" fmla="*/ 834 h 3261"/>
                    <a:gd name="T58" fmla="*/ 568 w 1418"/>
                    <a:gd name="T59" fmla="*/ 1 h 3261"/>
                    <a:gd name="T60" fmla="*/ 671 w 1418"/>
                    <a:gd name="T61" fmla="*/ 26 h 3261"/>
                    <a:gd name="T62" fmla="*/ 757 w 1418"/>
                    <a:gd name="T63" fmla="*/ 78 h 3261"/>
                    <a:gd name="T64" fmla="*/ 817 w 1418"/>
                    <a:gd name="T65" fmla="*/ 159 h 3261"/>
                    <a:gd name="T66" fmla="*/ 848 w 1418"/>
                    <a:gd name="T67" fmla="*/ 268 h 3261"/>
                    <a:gd name="T68" fmla="*/ 842 w 1418"/>
                    <a:gd name="T69" fmla="*/ 397 h 3261"/>
                    <a:gd name="T70" fmla="*/ 800 w 1418"/>
                    <a:gd name="T71" fmla="*/ 523 h 3261"/>
                    <a:gd name="T72" fmla="*/ 730 w 1418"/>
                    <a:gd name="T73" fmla="*/ 631 h 3261"/>
                    <a:gd name="T74" fmla="*/ 639 w 1418"/>
                    <a:gd name="T75" fmla="*/ 706 h 3261"/>
                    <a:gd name="T76" fmla="*/ 531 w 1418"/>
                    <a:gd name="T77" fmla="*/ 734 h 3261"/>
                    <a:gd name="T78" fmla="*/ 423 w 1418"/>
                    <a:gd name="T79" fmla="*/ 706 h 3261"/>
                    <a:gd name="T80" fmla="*/ 331 w 1418"/>
                    <a:gd name="T81" fmla="*/ 631 h 3261"/>
                    <a:gd name="T82" fmla="*/ 261 w 1418"/>
                    <a:gd name="T83" fmla="*/ 523 h 3261"/>
                    <a:gd name="T84" fmla="*/ 220 w 1418"/>
                    <a:gd name="T85" fmla="*/ 397 h 3261"/>
                    <a:gd name="T86" fmla="*/ 213 w 1418"/>
                    <a:gd name="T87" fmla="*/ 268 h 3261"/>
                    <a:gd name="T88" fmla="*/ 243 w 1418"/>
                    <a:gd name="T89" fmla="*/ 159 h 3261"/>
                    <a:gd name="T90" fmla="*/ 305 w 1418"/>
                    <a:gd name="T91" fmla="*/ 78 h 3261"/>
                    <a:gd name="T92" fmla="*/ 390 w 1418"/>
                    <a:gd name="T93" fmla="*/ 26 h 3261"/>
                    <a:gd name="T94" fmla="*/ 493 w 1418"/>
                    <a:gd name="T95" fmla="*/ 1 h 3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18" h="3261">
                      <a:moveTo>
                        <a:pt x="1119" y="2270"/>
                      </a:moveTo>
                      <a:lnTo>
                        <a:pt x="1299" y="2270"/>
                      </a:lnTo>
                      <a:lnTo>
                        <a:pt x="1299" y="2411"/>
                      </a:lnTo>
                      <a:lnTo>
                        <a:pt x="1418" y="2411"/>
                      </a:lnTo>
                      <a:lnTo>
                        <a:pt x="1418" y="3245"/>
                      </a:lnTo>
                      <a:lnTo>
                        <a:pt x="999" y="3245"/>
                      </a:lnTo>
                      <a:lnTo>
                        <a:pt x="999" y="2411"/>
                      </a:lnTo>
                      <a:lnTo>
                        <a:pt x="1119" y="2411"/>
                      </a:lnTo>
                      <a:lnTo>
                        <a:pt x="1119" y="2270"/>
                      </a:lnTo>
                      <a:close/>
                      <a:moveTo>
                        <a:pt x="141" y="831"/>
                      </a:moveTo>
                      <a:lnTo>
                        <a:pt x="443" y="831"/>
                      </a:lnTo>
                      <a:lnTo>
                        <a:pt x="496" y="901"/>
                      </a:lnTo>
                      <a:lnTo>
                        <a:pt x="399" y="1457"/>
                      </a:lnTo>
                      <a:lnTo>
                        <a:pt x="531" y="1582"/>
                      </a:lnTo>
                      <a:lnTo>
                        <a:pt x="662" y="1457"/>
                      </a:lnTo>
                      <a:lnTo>
                        <a:pt x="565" y="901"/>
                      </a:lnTo>
                      <a:lnTo>
                        <a:pt x="618" y="831"/>
                      </a:lnTo>
                      <a:lnTo>
                        <a:pt x="921" y="831"/>
                      </a:lnTo>
                      <a:lnTo>
                        <a:pt x="949" y="834"/>
                      </a:lnTo>
                      <a:lnTo>
                        <a:pt x="975" y="841"/>
                      </a:lnTo>
                      <a:lnTo>
                        <a:pt x="999" y="854"/>
                      </a:lnTo>
                      <a:lnTo>
                        <a:pt x="1021" y="872"/>
                      </a:lnTo>
                      <a:lnTo>
                        <a:pt x="1038" y="894"/>
                      </a:lnTo>
                      <a:lnTo>
                        <a:pt x="1050" y="918"/>
                      </a:lnTo>
                      <a:lnTo>
                        <a:pt x="1059" y="944"/>
                      </a:lnTo>
                      <a:lnTo>
                        <a:pt x="1062" y="972"/>
                      </a:lnTo>
                      <a:lnTo>
                        <a:pt x="1062" y="1924"/>
                      </a:lnTo>
                      <a:lnTo>
                        <a:pt x="1059" y="1952"/>
                      </a:lnTo>
                      <a:lnTo>
                        <a:pt x="1050" y="1979"/>
                      </a:lnTo>
                      <a:lnTo>
                        <a:pt x="1037" y="2003"/>
                      </a:lnTo>
                      <a:lnTo>
                        <a:pt x="1021" y="2023"/>
                      </a:lnTo>
                      <a:lnTo>
                        <a:pt x="999" y="2041"/>
                      </a:lnTo>
                      <a:lnTo>
                        <a:pt x="976" y="2054"/>
                      </a:lnTo>
                      <a:lnTo>
                        <a:pt x="949" y="2062"/>
                      </a:lnTo>
                      <a:lnTo>
                        <a:pt x="921" y="2065"/>
                      </a:lnTo>
                      <a:lnTo>
                        <a:pt x="897" y="2063"/>
                      </a:lnTo>
                      <a:lnTo>
                        <a:pt x="874" y="2057"/>
                      </a:lnTo>
                      <a:lnTo>
                        <a:pt x="874" y="3071"/>
                      </a:lnTo>
                      <a:lnTo>
                        <a:pt x="871" y="3106"/>
                      </a:lnTo>
                      <a:lnTo>
                        <a:pt x="863" y="3138"/>
                      </a:lnTo>
                      <a:lnTo>
                        <a:pt x="848" y="3167"/>
                      </a:lnTo>
                      <a:lnTo>
                        <a:pt x="830" y="3194"/>
                      </a:lnTo>
                      <a:lnTo>
                        <a:pt x="807" y="3216"/>
                      </a:lnTo>
                      <a:lnTo>
                        <a:pt x="781" y="3235"/>
                      </a:lnTo>
                      <a:lnTo>
                        <a:pt x="753" y="3248"/>
                      </a:lnTo>
                      <a:lnTo>
                        <a:pt x="721" y="3258"/>
                      </a:lnTo>
                      <a:lnTo>
                        <a:pt x="687" y="3261"/>
                      </a:lnTo>
                      <a:lnTo>
                        <a:pt x="655" y="3258"/>
                      </a:lnTo>
                      <a:lnTo>
                        <a:pt x="625" y="3249"/>
                      </a:lnTo>
                      <a:lnTo>
                        <a:pt x="597" y="3237"/>
                      </a:lnTo>
                      <a:lnTo>
                        <a:pt x="572" y="3220"/>
                      </a:lnTo>
                      <a:lnTo>
                        <a:pt x="549" y="3200"/>
                      </a:lnTo>
                      <a:lnTo>
                        <a:pt x="531" y="3176"/>
                      </a:lnTo>
                      <a:lnTo>
                        <a:pt x="512" y="3200"/>
                      </a:lnTo>
                      <a:lnTo>
                        <a:pt x="490" y="3220"/>
                      </a:lnTo>
                      <a:lnTo>
                        <a:pt x="464" y="3237"/>
                      </a:lnTo>
                      <a:lnTo>
                        <a:pt x="436" y="3249"/>
                      </a:lnTo>
                      <a:lnTo>
                        <a:pt x="407" y="3258"/>
                      </a:lnTo>
                      <a:lnTo>
                        <a:pt x="375" y="3261"/>
                      </a:lnTo>
                      <a:lnTo>
                        <a:pt x="341" y="3258"/>
                      </a:lnTo>
                      <a:lnTo>
                        <a:pt x="309" y="3248"/>
                      </a:lnTo>
                      <a:lnTo>
                        <a:pt x="280" y="3235"/>
                      </a:lnTo>
                      <a:lnTo>
                        <a:pt x="254" y="3216"/>
                      </a:lnTo>
                      <a:lnTo>
                        <a:pt x="231" y="3194"/>
                      </a:lnTo>
                      <a:lnTo>
                        <a:pt x="213" y="3167"/>
                      </a:lnTo>
                      <a:lnTo>
                        <a:pt x="199" y="3138"/>
                      </a:lnTo>
                      <a:lnTo>
                        <a:pt x="190" y="3106"/>
                      </a:lnTo>
                      <a:lnTo>
                        <a:pt x="187" y="3071"/>
                      </a:lnTo>
                      <a:lnTo>
                        <a:pt x="187" y="2024"/>
                      </a:lnTo>
                      <a:lnTo>
                        <a:pt x="164" y="2032"/>
                      </a:lnTo>
                      <a:lnTo>
                        <a:pt x="141" y="2034"/>
                      </a:lnTo>
                      <a:lnTo>
                        <a:pt x="112" y="2031"/>
                      </a:lnTo>
                      <a:lnTo>
                        <a:pt x="85" y="2022"/>
                      </a:lnTo>
                      <a:lnTo>
                        <a:pt x="62" y="2010"/>
                      </a:lnTo>
                      <a:lnTo>
                        <a:pt x="41" y="1992"/>
                      </a:lnTo>
                      <a:lnTo>
                        <a:pt x="24" y="1972"/>
                      </a:lnTo>
                      <a:lnTo>
                        <a:pt x="11" y="1947"/>
                      </a:lnTo>
                      <a:lnTo>
                        <a:pt x="3" y="1921"/>
                      </a:lnTo>
                      <a:lnTo>
                        <a:pt x="0" y="1892"/>
                      </a:lnTo>
                      <a:lnTo>
                        <a:pt x="0" y="972"/>
                      </a:lnTo>
                      <a:lnTo>
                        <a:pt x="3" y="943"/>
                      </a:lnTo>
                      <a:lnTo>
                        <a:pt x="11" y="916"/>
                      </a:lnTo>
                      <a:lnTo>
                        <a:pt x="24" y="893"/>
                      </a:lnTo>
                      <a:lnTo>
                        <a:pt x="41" y="872"/>
                      </a:lnTo>
                      <a:lnTo>
                        <a:pt x="62" y="854"/>
                      </a:lnTo>
                      <a:lnTo>
                        <a:pt x="86" y="842"/>
                      </a:lnTo>
                      <a:lnTo>
                        <a:pt x="112" y="834"/>
                      </a:lnTo>
                      <a:lnTo>
                        <a:pt x="141" y="831"/>
                      </a:lnTo>
                      <a:close/>
                      <a:moveTo>
                        <a:pt x="531" y="0"/>
                      </a:moveTo>
                      <a:lnTo>
                        <a:pt x="568" y="1"/>
                      </a:lnTo>
                      <a:lnTo>
                        <a:pt x="604" y="6"/>
                      </a:lnTo>
                      <a:lnTo>
                        <a:pt x="639" y="14"/>
                      </a:lnTo>
                      <a:lnTo>
                        <a:pt x="671" y="26"/>
                      </a:lnTo>
                      <a:lnTo>
                        <a:pt x="701" y="40"/>
                      </a:lnTo>
                      <a:lnTo>
                        <a:pt x="730" y="58"/>
                      </a:lnTo>
                      <a:lnTo>
                        <a:pt x="757" y="78"/>
                      </a:lnTo>
                      <a:lnTo>
                        <a:pt x="779" y="102"/>
                      </a:lnTo>
                      <a:lnTo>
                        <a:pt x="800" y="129"/>
                      </a:lnTo>
                      <a:lnTo>
                        <a:pt x="817" y="159"/>
                      </a:lnTo>
                      <a:lnTo>
                        <a:pt x="832" y="192"/>
                      </a:lnTo>
                      <a:lnTo>
                        <a:pt x="842" y="229"/>
                      </a:lnTo>
                      <a:lnTo>
                        <a:pt x="848" y="268"/>
                      </a:lnTo>
                      <a:lnTo>
                        <a:pt x="850" y="310"/>
                      </a:lnTo>
                      <a:lnTo>
                        <a:pt x="848" y="354"/>
                      </a:lnTo>
                      <a:lnTo>
                        <a:pt x="842" y="397"/>
                      </a:lnTo>
                      <a:lnTo>
                        <a:pt x="832" y="441"/>
                      </a:lnTo>
                      <a:lnTo>
                        <a:pt x="817" y="483"/>
                      </a:lnTo>
                      <a:lnTo>
                        <a:pt x="800" y="523"/>
                      </a:lnTo>
                      <a:lnTo>
                        <a:pt x="779" y="563"/>
                      </a:lnTo>
                      <a:lnTo>
                        <a:pt x="757" y="598"/>
                      </a:lnTo>
                      <a:lnTo>
                        <a:pt x="730" y="631"/>
                      </a:lnTo>
                      <a:lnTo>
                        <a:pt x="701" y="660"/>
                      </a:lnTo>
                      <a:lnTo>
                        <a:pt x="671" y="686"/>
                      </a:lnTo>
                      <a:lnTo>
                        <a:pt x="639" y="706"/>
                      </a:lnTo>
                      <a:lnTo>
                        <a:pt x="604" y="721"/>
                      </a:lnTo>
                      <a:lnTo>
                        <a:pt x="568" y="731"/>
                      </a:lnTo>
                      <a:lnTo>
                        <a:pt x="531" y="734"/>
                      </a:lnTo>
                      <a:lnTo>
                        <a:pt x="493" y="731"/>
                      </a:lnTo>
                      <a:lnTo>
                        <a:pt x="457" y="721"/>
                      </a:lnTo>
                      <a:lnTo>
                        <a:pt x="423" y="706"/>
                      </a:lnTo>
                      <a:lnTo>
                        <a:pt x="390" y="686"/>
                      </a:lnTo>
                      <a:lnTo>
                        <a:pt x="359" y="660"/>
                      </a:lnTo>
                      <a:lnTo>
                        <a:pt x="331" y="631"/>
                      </a:lnTo>
                      <a:lnTo>
                        <a:pt x="305" y="598"/>
                      </a:lnTo>
                      <a:lnTo>
                        <a:pt x="281" y="563"/>
                      </a:lnTo>
                      <a:lnTo>
                        <a:pt x="261" y="523"/>
                      </a:lnTo>
                      <a:lnTo>
                        <a:pt x="243" y="483"/>
                      </a:lnTo>
                      <a:lnTo>
                        <a:pt x="230" y="441"/>
                      </a:lnTo>
                      <a:lnTo>
                        <a:pt x="220" y="397"/>
                      </a:lnTo>
                      <a:lnTo>
                        <a:pt x="213" y="354"/>
                      </a:lnTo>
                      <a:lnTo>
                        <a:pt x="211" y="310"/>
                      </a:lnTo>
                      <a:lnTo>
                        <a:pt x="213" y="268"/>
                      </a:lnTo>
                      <a:lnTo>
                        <a:pt x="220" y="229"/>
                      </a:lnTo>
                      <a:lnTo>
                        <a:pt x="230" y="192"/>
                      </a:lnTo>
                      <a:lnTo>
                        <a:pt x="243" y="159"/>
                      </a:lnTo>
                      <a:lnTo>
                        <a:pt x="261" y="129"/>
                      </a:lnTo>
                      <a:lnTo>
                        <a:pt x="281" y="102"/>
                      </a:lnTo>
                      <a:lnTo>
                        <a:pt x="305" y="78"/>
                      </a:lnTo>
                      <a:lnTo>
                        <a:pt x="331" y="58"/>
                      </a:lnTo>
                      <a:lnTo>
                        <a:pt x="359" y="40"/>
                      </a:lnTo>
                      <a:lnTo>
                        <a:pt x="390" y="26"/>
                      </a:lnTo>
                      <a:lnTo>
                        <a:pt x="423" y="14"/>
                      </a:lnTo>
                      <a:lnTo>
                        <a:pt x="457" y="6"/>
                      </a:lnTo>
                      <a:lnTo>
                        <a:pt x="493" y="1"/>
                      </a:lnTo>
                      <a:lnTo>
                        <a:pt x="531" y="0"/>
                      </a:lnTo>
                      <a:close/>
                    </a:path>
                  </a:pathLst>
                </a:custGeom>
                <a:solidFill>
                  <a:srgbClr val="3B414D"/>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2100">
                    <a:solidFill>
                      <a:prstClr val="black"/>
                    </a:solidFill>
                    <a:latin typeface="Calibri" panose="020F0502020204030204"/>
                  </a:endParaRPr>
                </a:p>
              </p:txBody>
            </p:sp>
            <p:sp>
              <p:nvSpPr>
                <p:cNvPr id="2725" name="TextBox 2724"/>
                <p:cNvSpPr txBox="1"/>
                <p:nvPr/>
              </p:nvSpPr>
              <p:spPr>
                <a:xfrm flipH="1">
                  <a:off x="2580212" y="2127633"/>
                  <a:ext cx="1881941" cy="383205"/>
                </a:xfrm>
                <a:prstGeom prst="rect">
                  <a:avLst/>
                </a:prstGeom>
                <a:noFill/>
              </p:spPr>
              <p:txBody>
                <a:bodyPr wrap="square" rtlCol="0" anchor="ctr">
                  <a:spAutoFit/>
                </a:bodyPr>
                <a:lstStyle/>
                <a:p>
                  <a:r>
                    <a:rPr lang="en-IN" sz="1600" b="1" dirty="0">
                      <a:solidFill>
                        <a:srgbClr val="3B414D"/>
                      </a:solidFill>
                      <a:latin typeface="Roboto" panose="02000000000000000000" pitchFamily="2" charset="0"/>
                      <a:ea typeface="Roboto" panose="02000000000000000000" pitchFamily="2" charset="0"/>
                    </a:rPr>
                    <a:t>individuals</a:t>
                  </a:r>
                </a:p>
              </p:txBody>
            </p:sp>
          </p:grpSp>
          <p:grpSp>
            <p:nvGrpSpPr>
              <p:cNvPr id="29" name="Group 28"/>
              <p:cNvGrpSpPr/>
              <p:nvPr/>
            </p:nvGrpSpPr>
            <p:grpSpPr>
              <a:xfrm>
                <a:off x="6121381" y="852219"/>
                <a:ext cx="2853733" cy="413144"/>
                <a:chOff x="6121381" y="852219"/>
                <a:chExt cx="2853733" cy="413144"/>
              </a:xfrm>
            </p:grpSpPr>
            <p:sp>
              <p:nvSpPr>
                <p:cNvPr id="2727" name="TextBox 2726"/>
                <p:cNvSpPr txBox="1"/>
                <p:nvPr/>
              </p:nvSpPr>
              <p:spPr>
                <a:xfrm flipH="1">
                  <a:off x="6391863" y="867187"/>
                  <a:ext cx="2583251" cy="383206"/>
                </a:xfrm>
                <a:prstGeom prst="rect">
                  <a:avLst/>
                </a:prstGeom>
                <a:noFill/>
              </p:spPr>
              <p:txBody>
                <a:bodyPr wrap="square" rtlCol="0" anchor="ctr">
                  <a:spAutoFit/>
                </a:bodyPr>
                <a:lstStyle/>
                <a:p>
                  <a:r>
                    <a:rPr lang="en-IN" sz="1600" b="1" dirty="0">
                      <a:solidFill>
                        <a:srgbClr val="D62900"/>
                      </a:solidFill>
                      <a:latin typeface="Roboto" panose="02000000000000000000" pitchFamily="2" charset="0"/>
                      <a:ea typeface="Roboto" panose="02000000000000000000" pitchFamily="2" charset="0"/>
                    </a:rPr>
                    <a:t>cooperatives</a:t>
                  </a:r>
                </a:p>
              </p:txBody>
            </p:sp>
            <p:grpSp>
              <p:nvGrpSpPr>
                <p:cNvPr id="2728" name="Group 2727"/>
                <p:cNvGrpSpPr/>
                <p:nvPr/>
              </p:nvGrpSpPr>
              <p:grpSpPr>
                <a:xfrm>
                  <a:off x="6121381" y="852219"/>
                  <a:ext cx="315572" cy="413144"/>
                  <a:chOff x="7506538" y="1277289"/>
                  <a:chExt cx="317791" cy="413433"/>
                </a:xfrm>
                <a:solidFill>
                  <a:schemeClr val="accent1"/>
                </a:solidFill>
              </p:grpSpPr>
              <p:sp>
                <p:nvSpPr>
                  <p:cNvPr id="2777" name="Freeform 26"/>
                  <p:cNvSpPr>
                    <a:spLocks/>
                  </p:cNvSpPr>
                  <p:nvPr/>
                </p:nvSpPr>
                <p:spPr bwMode="auto">
                  <a:xfrm flipH="1">
                    <a:off x="7583921" y="1277289"/>
                    <a:ext cx="163025" cy="163026"/>
                  </a:xfrm>
                  <a:custGeom>
                    <a:avLst/>
                    <a:gdLst>
                      <a:gd name="T0" fmla="*/ 822 w 1500"/>
                      <a:gd name="T1" fmla="*/ 2 h 1501"/>
                      <a:gd name="T2" fmla="*/ 961 w 1500"/>
                      <a:gd name="T3" fmla="*/ 29 h 1501"/>
                      <a:gd name="T4" fmla="*/ 1088 w 1500"/>
                      <a:gd name="T5" fmla="*/ 80 h 1501"/>
                      <a:gd name="T6" fmla="*/ 1203 w 1500"/>
                      <a:gd name="T7" fmla="*/ 153 h 1501"/>
                      <a:gd name="T8" fmla="*/ 1304 w 1500"/>
                      <a:gd name="T9" fmla="*/ 243 h 1501"/>
                      <a:gd name="T10" fmla="*/ 1386 w 1500"/>
                      <a:gd name="T11" fmla="*/ 352 h 1501"/>
                      <a:gd name="T12" fmla="*/ 1447 w 1500"/>
                      <a:gd name="T13" fmla="*/ 474 h 1501"/>
                      <a:gd name="T14" fmla="*/ 1487 w 1500"/>
                      <a:gd name="T15" fmla="*/ 608 h 1501"/>
                      <a:gd name="T16" fmla="*/ 1500 w 1500"/>
                      <a:gd name="T17" fmla="*/ 750 h 1501"/>
                      <a:gd name="T18" fmla="*/ 1487 w 1500"/>
                      <a:gd name="T19" fmla="*/ 893 h 1501"/>
                      <a:gd name="T20" fmla="*/ 1447 w 1500"/>
                      <a:gd name="T21" fmla="*/ 1026 h 1501"/>
                      <a:gd name="T22" fmla="*/ 1386 w 1500"/>
                      <a:gd name="T23" fmla="*/ 1148 h 1501"/>
                      <a:gd name="T24" fmla="*/ 1304 w 1500"/>
                      <a:gd name="T25" fmla="*/ 1256 h 1501"/>
                      <a:gd name="T26" fmla="*/ 1203 w 1500"/>
                      <a:gd name="T27" fmla="*/ 1348 h 1501"/>
                      <a:gd name="T28" fmla="*/ 1088 w 1500"/>
                      <a:gd name="T29" fmla="*/ 1421 h 1501"/>
                      <a:gd name="T30" fmla="*/ 961 w 1500"/>
                      <a:gd name="T31" fmla="*/ 1471 h 1501"/>
                      <a:gd name="T32" fmla="*/ 822 w 1500"/>
                      <a:gd name="T33" fmla="*/ 1497 h 1501"/>
                      <a:gd name="T34" fmla="*/ 678 w 1500"/>
                      <a:gd name="T35" fmla="*/ 1497 h 1501"/>
                      <a:gd name="T36" fmla="*/ 539 w 1500"/>
                      <a:gd name="T37" fmla="*/ 1471 h 1501"/>
                      <a:gd name="T38" fmla="*/ 411 w 1500"/>
                      <a:gd name="T39" fmla="*/ 1421 h 1501"/>
                      <a:gd name="T40" fmla="*/ 295 w 1500"/>
                      <a:gd name="T41" fmla="*/ 1348 h 1501"/>
                      <a:gd name="T42" fmla="*/ 196 w 1500"/>
                      <a:gd name="T43" fmla="*/ 1256 h 1501"/>
                      <a:gd name="T44" fmla="*/ 113 w 1500"/>
                      <a:gd name="T45" fmla="*/ 1148 h 1501"/>
                      <a:gd name="T46" fmla="*/ 52 w 1500"/>
                      <a:gd name="T47" fmla="*/ 1026 h 1501"/>
                      <a:gd name="T48" fmla="*/ 12 w 1500"/>
                      <a:gd name="T49" fmla="*/ 893 h 1501"/>
                      <a:gd name="T50" fmla="*/ 0 w 1500"/>
                      <a:gd name="T51" fmla="*/ 750 h 1501"/>
                      <a:gd name="T52" fmla="*/ 12 w 1500"/>
                      <a:gd name="T53" fmla="*/ 608 h 1501"/>
                      <a:gd name="T54" fmla="*/ 52 w 1500"/>
                      <a:gd name="T55" fmla="*/ 474 h 1501"/>
                      <a:gd name="T56" fmla="*/ 113 w 1500"/>
                      <a:gd name="T57" fmla="*/ 352 h 1501"/>
                      <a:gd name="T58" fmla="*/ 196 w 1500"/>
                      <a:gd name="T59" fmla="*/ 243 h 1501"/>
                      <a:gd name="T60" fmla="*/ 295 w 1500"/>
                      <a:gd name="T61" fmla="*/ 153 h 1501"/>
                      <a:gd name="T62" fmla="*/ 411 w 1500"/>
                      <a:gd name="T63" fmla="*/ 80 h 1501"/>
                      <a:gd name="T64" fmla="*/ 539 w 1500"/>
                      <a:gd name="T65" fmla="*/ 29 h 1501"/>
                      <a:gd name="T66" fmla="*/ 678 w 1500"/>
                      <a:gd name="T67" fmla="*/ 2 h 1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0" h="1501">
                        <a:moveTo>
                          <a:pt x="750" y="0"/>
                        </a:moveTo>
                        <a:lnTo>
                          <a:pt x="822" y="2"/>
                        </a:lnTo>
                        <a:lnTo>
                          <a:pt x="892" y="13"/>
                        </a:lnTo>
                        <a:lnTo>
                          <a:pt x="961" y="29"/>
                        </a:lnTo>
                        <a:lnTo>
                          <a:pt x="1026" y="52"/>
                        </a:lnTo>
                        <a:lnTo>
                          <a:pt x="1088" y="80"/>
                        </a:lnTo>
                        <a:lnTo>
                          <a:pt x="1147" y="113"/>
                        </a:lnTo>
                        <a:lnTo>
                          <a:pt x="1203" y="153"/>
                        </a:lnTo>
                        <a:lnTo>
                          <a:pt x="1255" y="196"/>
                        </a:lnTo>
                        <a:lnTo>
                          <a:pt x="1304" y="243"/>
                        </a:lnTo>
                        <a:lnTo>
                          <a:pt x="1347" y="296"/>
                        </a:lnTo>
                        <a:lnTo>
                          <a:pt x="1386" y="352"/>
                        </a:lnTo>
                        <a:lnTo>
                          <a:pt x="1420" y="412"/>
                        </a:lnTo>
                        <a:lnTo>
                          <a:pt x="1447" y="474"/>
                        </a:lnTo>
                        <a:lnTo>
                          <a:pt x="1470" y="539"/>
                        </a:lnTo>
                        <a:lnTo>
                          <a:pt x="1487" y="608"/>
                        </a:lnTo>
                        <a:lnTo>
                          <a:pt x="1496" y="678"/>
                        </a:lnTo>
                        <a:lnTo>
                          <a:pt x="1500" y="750"/>
                        </a:lnTo>
                        <a:lnTo>
                          <a:pt x="1496" y="822"/>
                        </a:lnTo>
                        <a:lnTo>
                          <a:pt x="1487" y="893"/>
                        </a:lnTo>
                        <a:lnTo>
                          <a:pt x="1470" y="960"/>
                        </a:lnTo>
                        <a:lnTo>
                          <a:pt x="1447" y="1026"/>
                        </a:lnTo>
                        <a:lnTo>
                          <a:pt x="1420" y="1089"/>
                        </a:lnTo>
                        <a:lnTo>
                          <a:pt x="1386" y="1148"/>
                        </a:lnTo>
                        <a:lnTo>
                          <a:pt x="1347" y="1204"/>
                        </a:lnTo>
                        <a:lnTo>
                          <a:pt x="1304" y="1256"/>
                        </a:lnTo>
                        <a:lnTo>
                          <a:pt x="1255" y="1305"/>
                        </a:lnTo>
                        <a:lnTo>
                          <a:pt x="1203" y="1348"/>
                        </a:lnTo>
                        <a:lnTo>
                          <a:pt x="1147" y="1387"/>
                        </a:lnTo>
                        <a:lnTo>
                          <a:pt x="1088" y="1421"/>
                        </a:lnTo>
                        <a:lnTo>
                          <a:pt x="1026" y="1449"/>
                        </a:lnTo>
                        <a:lnTo>
                          <a:pt x="961" y="1471"/>
                        </a:lnTo>
                        <a:lnTo>
                          <a:pt x="892" y="1488"/>
                        </a:lnTo>
                        <a:lnTo>
                          <a:pt x="822" y="1497"/>
                        </a:lnTo>
                        <a:lnTo>
                          <a:pt x="750" y="1501"/>
                        </a:lnTo>
                        <a:lnTo>
                          <a:pt x="678" y="1497"/>
                        </a:lnTo>
                        <a:lnTo>
                          <a:pt x="607" y="1488"/>
                        </a:lnTo>
                        <a:lnTo>
                          <a:pt x="539" y="1471"/>
                        </a:lnTo>
                        <a:lnTo>
                          <a:pt x="474" y="1449"/>
                        </a:lnTo>
                        <a:lnTo>
                          <a:pt x="411" y="1421"/>
                        </a:lnTo>
                        <a:lnTo>
                          <a:pt x="352" y="1387"/>
                        </a:lnTo>
                        <a:lnTo>
                          <a:pt x="295" y="1348"/>
                        </a:lnTo>
                        <a:lnTo>
                          <a:pt x="244" y="1305"/>
                        </a:lnTo>
                        <a:lnTo>
                          <a:pt x="196" y="1256"/>
                        </a:lnTo>
                        <a:lnTo>
                          <a:pt x="153" y="1204"/>
                        </a:lnTo>
                        <a:lnTo>
                          <a:pt x="113" y="1148"/>
                        </a:lnTo>
                        <a:lnTo>
                          <a:pt x="80" y="1089"/>
                        </a:lnTo>
                        <a:lnTo>
                          <a:pt x="52" y="1026"/>
                        </a:lnTo>
                        <a:lnTo>
                          <a:pt x="29" y="960"/>
                        </a:lnTo>
                        <a:lnTo>
                          <a:pt x="12" y="893"/>
                        </a:lnTo>
                        <a:lnTo>
                          <a:pt x="3" y="822"/>
                        </a:lnTo>
                        <a:lnTo>
                          <a:pt x="0" y="750"/>
                        </a:lnTo>
                        <a:lnTo>
                          <a:pt x="3" y="678"/>
                        </a:lnTo>
                        <a:lnTo>
                          <a:pt x="12" y="608"/>
                        </a:lnTo>
                        <a:lnTo>
                          <a:pt x="29" y="539"/>
                        </a:lnTo>
                        <a:lnTo>
                          <a:pt x="52" y="474"/>
                        </a:lnTo>
                        <a:lnTo>
                          <a:pt x="80" y="412"/>
                        </a:lnTo>
                        <a:lnTo>
                          <a:pt x="113" y="352"/>
                        </a:lnTo>
                        <a:lnTo>
                          <a:pt x="153" y="296"/>
                        </a:lnTo>
                        <a:lnTo>
                          <a:pt x="196" y="243"/>
                        </a:lnTo>
                        <a:lnTo>
                          <a:pt x="244" y="196"/>
                        </a:lnTo>
                        <a:lnTo>
                          <a:pt x="295" y="153"/>
                        </a:lnTo>
                        <a:lnTo>
                          <a:pt x="352" y="113"/>
                        </a:lnTo>
                        <a:lnTo>
                          <a:pt x="411" y="80"/>
                        </a:lnTo>
                        <a:lnTo>
                          <a:pt x="474" y="52"/>
                        </a:lnTo>
                        <a:lnTo>
                          <a:pt x="539" y="29"/>
                        </a:lnTo>
                        <a:lnTo>
                          <a:pt x="607" y="13"/>
                        </a:lnTo>
                        <a:lnTo>
                          <a:pt x="678" y="2"/>
                        </a:lnTo>
                        <a:lnTo>
                          <a:pt x="750"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78" name="Freeform 27"/>
                  <p:cNvSpPr>
                    <a:spLocks/>
                  </p:cNvSpPr>
                  <p:nvPr/>
                </p:nvSpPr>
                <p:spPr bwMode="auto">
                  <a:xfrm flipH="1">
                    <a:off x="7506538" y="1472485"/>
                    <a:ext cx="317791" cy="218237"/>
                  </a:xfrm>
                  <a:custGeom>
                    <a:avLst/>
                    <a:gdLst>
                      <a:gd name="T0" fmla="*/ 888 w 2923"/>
                      <a:gd name="T1" fmla="*/ 3 h 2010"/>
                      <a:gd name="T2" fmla="*/ 917 w 2923"/>
                      <a:gd name="T3" fmla="*/ 18 h 2010"/>
                      <a:gd name="T4" fmla="*/ 935 w 2923"/>
                      <a:gd name="T5" fmla="*/ 45 h 2010"/>
                      <a:gd name="T6" fmla="*/ 1396 w 2923"/>
                      <a:gd name="T7" fmla="*/ 1301 h 2010"/>
                      <a:gd name="T8" fmla="*/ 1425 w 2923"/>
                      <a:gd name="T9" fmla="*/ 1326 h 2010"/>
                      <a:gd name="T10" fmla="*/ 1462 w 2923"/>
                      <a:gd name="T11" fmla="*/ 1334 h 2010"/>
                      <a:gd name="T12" fmla="*/ 1499 w 2923"/>
                      <a:gd name="T13" fmla="*/ 1326 h 2010"/>
                      <a:gd name="T14" fmla="*/ 1528 w 2923"/>
                      <a:gd name="T15" fmla="*/ 1301 h 2010"/>
                      <a:gd name="T16" fmla="*/ 1988 w 2923"/>
                      <a:gd name="T17" fmla="*/ 45 h 2010"/>
                      <a:gd name="T18" fmla="*/ 2008 w 2923"/>
                      <a:gd name="T19" fmla="*/ 17 h 2010"/>
                      <a:gd name="T20" fmla="*/ 2037 w 2923"/>
                      <a:gd name="T21" fmla="*/ 3 h 2010"/>
                      <a:gd name="T22" fmla="*/ 2070 w 2923"/>
                      <a:gd name="T23" fmla="*/ 4 h 2010"/>
                      <a:gd name="T24" fmla="*/ 2085 w 2923"/>
                      <a:gd name="T25" fmla="*/ 6 h 2010"/>
                      <a:gd name="T26" fmla="*/ 2125 w 2923"/>
                      <a:gd name="T27" fmla="*/ 12 h 2010"/>
                      <a:gd name="T28" fmla="*/ 2182 w 2923"/>
                      <a:gd name="T29" fmla="*/ 20 h 2010"/>
                      <a:gd name="T30" fmla="*/ 2250 w 2923"/>
                      <a:gd name="T31" fmla="*/ 31 h 2010"/>
                      <a:gd name="T32" fmla="*/ 2321 w 2923"/>
                      <a:gd name="T33" fmla="*/ 42 h 2010"/>
                      <a:gd name="T34" fmla="*/ 2389 w 2923"/>
                      <a:gd name="T35" fmla="*/ 54 h 2010"/>
                      <a:gd name="T36" fmla="*/ 2446 w 2923"/>
                      <a:gd name="T37" fmla="*/ 64 h 2010"/>
                      <a:gd name="T38" fmla="*/ 2468 w 2923"/>
                      <a:gd name="T39" fmla="*/ 70 h 2010"/>
                      <a:gd name="T40" fmla="*/ 2529 w 2923"/>
                      <a:gd name="T41" fmla="*/ 93 h 2010"/>
                      <a:gd name="T42" fmla="*/ 2642 w 2923"/>
                      <a:gd name="T43" fmla="*/ 156 h 2010"/>
                      <a:gd name="T44" fmla="*/ 2737 w 2923"/>
                      <a:gd name="T45" fmla="*/ 238 h 2010"/>
                      <a:gd name="T46" fmla="*/ 2816 w 2923"/>
                      <a:gd name="T47" fmla="*/ 336 h 2010"/>
                      <a:gd name="T48" fmla="*/ 2875 w 2923"/>
                      <a:gd name="T49" fmla="*/ 447 h 2010"/>
                      <a:gd name="T50" fmla="*/ 2911 w 2923"/>
                      <a:gd name="T51" fmla="*/ 569 h 2010"/>
                      <a:gd name="T52" fmla="*/ 2923 w 2923"/>
                      <a:gd name="T53" fmla="*/ 699 h 2010"/>
                      <a:gd name="T54" fmla="*/ 2920 w 2923"/>
                      <a:gd name="T55" fmla="*/ 1776 h 2010"/>
                      <a:gd name="T56" fmla="*/ 2892 w 2923"/>
                      <a:gd name="T57" fmla="*/ 1859 h 2010"/>
                      <a:gd name="T58" fmla="*/ 2842 w 2923"/>
                      <a:gd name="T59" fmla="*/ 1928 h 2010"/>
                      <a:gd name="T60" fmla="*/ 2773 w 2923"/>
                      <a:gd name="T61" fmla="*/ 1978 h 2010"/>
                      <a:gd name="T62" fmla="*/ 2689 w 2923"/>
                      <a:gd name="T63" fmla="*/ 2006 h 2010"/>
                      <a:gd name="T64" fmla="*/ 278 w 2923"/>
                      <a:gd name="T65" fmla="*/ 2010 h 2010"/>
                      <a:gd name="T66" fmla="*/ 190 w 2923"/>
                      <a:gd name="T67" fmla="*/ 1996 h 2010"/>
                      <a:gd name="T68" fmla="*/ 114 w 2923"/>
                      <a:gd name="T69" fmla="*/ 1956 h 2010"/>
                      <a:gd name="T70" fmla="*/ 53 w 2923"/>
                      <a:gd name="T71" fmla="*/ 1896 h 2010"/>
                      <a:gd name="T72" fmla="*/ 14 w 2923"/>
                      <a:gd name="T73" fmla="*/ 1819 h 2010"/>
                      <a:gd name="T74" fmla="*/ 0 w 2923"/>
                      <a:gd name="T75" fmla="*/ 1730 h 2010"/>
                      <a:gd name="T76" fmla="*/ 2 w 2923"/>
                      <a:gd name="T77" fmla="*/ 644 h 2010"/>
                      <a:gd name="T78" fmla="*/ 20 w 2923"/>
                      <a:gd name="T79" fmla="*/ 533 h 2010"/>
                      <a:gd name="T80" fmla="*/ 56 w 2923"/>
                      <a:gd name="T81" fmla="*/ 426 h 2010"/>
                      <a:gd name="T82" fmla="*/ 108 w 2923"/>
                      <a:gd name="T83" fmla="*/ 328 h 2010"/>
                      <a:gd name="T84" fmla="*/ 174 w 2923"/>
                      <a:gd name="T85" fmla="*/ 239 h 2010"/>
                      <a:gd name="T86" fmla="*/ 255 w 2923"/>
                      <a:gd name="T87" fmla="*/ 165 h 2010"/>
                      <a:gd name="T88" fmla="*/ 350 w 2923"/>
                      <a:gd name="T89" fmla="*/ 108 h 2010"/>
                      <a:gd name="T90" fmla="*/ 456 w 2923"/>
                      <a:gd name="T91" fmla="*/ 70 h 2010"/>
                      <a:gd name="T92" fmla="*/ 507 w 2923"/>
                      <a:gd name="T93" fmla="*/ 58 h 2010"/>
                      <a:gd name="T94" fmla="*/ 573 w 2923"/>
                      <a:gd name="T95" fmla="*/ 47 h 2010"/>
                      <a:gd name="T96" fmla="*/ 644 w 2923"/>
                      <a:gd name="T97" fmla="*/ 34 h 2010"/>
                      <a:gd name="T98" fmla="*/ 719 w 2923"/>
                      <a:gd name="T99" fmla="*/ 23 h 2010"/>
                      <a:gd name="T100" fmla="*/ 785 w 2923"/>
                      <a:gd name="T101" fmla="*/ 13 h 2010"/>
                      <a:gd name="T102" fmla="*/ 837 w 2923"/>
                      <a:gd name="T103" fmla="*/ 5 h 2010"/>
                      <a:gd name="T104" fmla="*/ 867 w 2923"/>
                      <a:gd name="T105" fmla="*/ 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3" h="2010">
                        <a:moveTo>
                          <a:pt x="873" y="0"/>
                        </a:moveTo>
                        <a:lnTo>
                          <a:pt x="888" y="3"/>
                        </a:lnTo>
                        <a:lnTo>
                          <a:pt x="903" y="9"/>
                        </a:lnTo>
                        <a:lnTo>
                          <a:pt x="917" y="18"/>
                        </a:lnTo>
                        <a:lnTo>
                          <a:pt x="927" y="29"/>
                        </a:lnTo>
                        <a:lnTo>
                          <a:pt x="935" y="45"/>
                        </a:lnTo>
                        <a:lnTo>
                          <a:pt x="1385" y="1281"/>
                        </a:lnTo>
                        <a:lnTo>
                          <a:pt x="1396" y="1301"/>
                        </a:lnTo>
                        <a:lnTo>
                          <a:pt x="1408" y="1316"/>
                        </a:lnTo>
                        <a:lnTo>
                          <a:pt x="1425" y="1326"/>
                        </a:lnTo>
                        <a:lnTo>
                          <a:pt x="1443" y="1333"/>
                        </a:lnTo>
                        <a:lnTo>
                          <a:pt x="1462" y="1334"/>
                        </a:lnTo>
                        <a:lnTo>
                          <a:pt x="1480" y="1333"/>
                        </a:lnTo>
                        <a:lnTo>
                          <a:pt x="1499" y="1326"/>
                        </a:lnTo>
                        <a:lnTo>
                          <a:pt x="1515" y="1316"/>
                        </a:lnTo>
                        <a:lnTo>
                          <a:pt x="1528" y="1301"/>
                        </a:lnTo>
                        <a:lnTo>
                          <a:pt x="1538" y="1281"/>
                        </a:lnTo>
                        <a:lnTo>
                          <a:pt x="1988" y="45"/>
                        </a:lnTo>
                        <a:lnTo>
                          <a:pt x="1996" y="29"/>
                        </a:lnTo>
                        <a:lnTo>
                          <a:pt x="2008" y="17"/>
                        </a:lnTo>
                        <a:lnTo>
                          <a:pt x="2022" y="7"/>
                        </a:lnTo>
                        <a:lnTo>
                          <a:pt x="2037" y="3"/>
                        </a:lnTo>
                        <a:lnTo>
                          <a:pt x="2054" y="0"/>
                        </a:lnTo>
                        <a:lnTo>
                          <a:pt x="2070" y="4"/>
                        </a:lnTo>
                        <a:lnTo>
                          <a:pt x="2074" y="4"/>
                        </a:lnTo>
                        <a:lnTo>
                          <a:pt x="2085" y="6"/>
                        </a:lnTo>
                        <a:lnTo>
                          <a:pt x="2103" y="9"/>
                        </a:lnTo>
                        <a:lnTo>
                          <a:pt x="2125" y="12"/>
                        </a:lnTo>
                        <a:lnTo>
                          <a:pt x="2151" y="16"/>
                        </a:lnTo>
                        <a:lnTo>
                          <a:pt x="2182" y="20"/>
                        </a:lnTo>
                        <a:lnTo>
                          <a:pt x="2215" y="25"/>
                        </a:lnTo>
                        <a:lnTo>
                          <a:pt x="2250" y="31"/>
                        </a:lnTo>
                        <a:lnTo>
                          <a:pt x="2286" y="36"/>
                        </a:lnTo>
                        <a:lnTo>
                          <a:pt x="2321" y="42"/>
                        </a:lnTo>
                        <a:lnTo>
                          <a:pt x="2355" y="48"/>
                        </a:lnTo>
                        <a:lnTo>
                          <a:pt x="2389" y="54"/>
                        </a:lnTo>
                        <a:lnTo>
                          <a:pt x="2419" y="60"/>
                        </a:lnTo>
                        <a:lnTo>
                          <a:pt x="2446" y="64"/>
                        </a:lnTo>
                        <a:lnTo>
                          <a:pt x="2468" y="70"/>
                        </a:lnTo>
                        <a:lnTo>
                          <a:pt x="2468" y="70"/>
                        </a:lnTo>
                        <a:lnTo>
                          <a:pt x="2469" y="70"/>
                        </a:lnTo>
                        <a:lnTo>
                          <a:pt x="2529" y="93"/>
                        </a:lnTo>
                        <a:lnTo>
                          <a:pt x="2587" y="122"/>
                        </a:lnTo>
                        <a:lnTo>
                          <a:pt x="2642" y="156"/>
                        </a:lnTo>
                        <a:lnTo>
                          <a:pt x="2692" y="195"/>
                        </a:lnTo>
                        <a:lnTo>
                          <a:pt x="2737" y="238"/>
                        </a:lnTo>
                        <a:lnTo>
                          <a:pt x="2778" y="286"/>
                        </a:lnTo>
                        <a:lnTo>
                          <a:pt x="2816" y="336"/>
                        </a:lnTo>
                        <a:lnTo>
                          <a:pt x="2848" y="390"/>
                        </a:lnTo>
                        <a:lnTo>
                          <a:pt x="2875" y="447"/>
                        </a:lnTo>
                        <a:lnTo>
                          <a:pt x="2896" y="507"/>
                        </a:lnTo>
                        <a:lnTo>
                          <a:pt x="2911" y="569"/>
                        </a:lnTo>
                        <a:lnTo>
                          <a:pt x="2920" y="633"/>
                        </a:lnTo>
                        <a:lnTo>
                          <a:pt x="2923" y="699"/>
                        </a:lnTo>
                        <a:lnTo>
                          <a:pt x="2923" y="1730"/>
                        </a:lnTo>
                        <a:lnTo>
                          <a:pt x="2920" y="1776"/>
                        </a:lnTo>
                        <a:lnTo>
                          <a:pt x="2909" y="1819"/>
                        </a:lnTo>
                        <a:lnTo>
                          <a:pt x="2892" y="1859"/>
                        </a:lnTo>
                        <a:lnTo>
                          <a:pt x="2870" y="1896"/>
                        </a:lnTo>
                        <a:lnTo>
                          <a:pt x="2842" y="1928"/>
                        </a:lnTo>
                        <a:lnTo>
                          <a:pt x="2810" y="1956"/>
                        </a:lnTo>
                        <a:lnTo>
                          <a:pt x="2773" y="1978"/>
                        </a:lnTo>
                        <a:lnTo>
                          <a:pt x="2733" y="1996"/>
                        </a:lnTo>
                        <a:lnTo>
                          <a:pt x="2689" y="2006"/>
                        </a:lnTo>
                        <a:lnTo>
                          <a:pt x="2644" y="2010"/>
                        </a:lnTo>
                        <a:lnTo>
                          <a:pt x="278" y="2010"/>
                        </a:lnTo>
                        <a:lnTo>
                          <a:pt x="233" y="2006"/>
                        </a:lnTo>
                        <a:lnTo>
                          <a:pt x="190" y="1996"/>
                        </a:lnTo>
                        <a:lnTo>
                          <a:pt x="151" y="1978"/>
                        </a:lnTo>
                        <a:lnTo>
                          <a:pt x="114" y="1956"/>
                        </a:lnTo>
                        <a:lnTo>
                          <a:pt x="81" y="1928"/>
                        </a:lnTo>
                        <a:lnTo>
                          <a:pt x="53" y="1896"/>
                        </a:lnTo>
                        <a:lnTo>
                          <a:pt x="30" y="1859"/>
                        </a:lnTo>
                        <a:lnTo>
                          <a:pt x="14" y="1819"/>
                        </a:lnTo>
                        <a:lnTo>
                          <a:pt x="3" y="1776"/>
                        </a:lnTo>
                        <a:lnTo>
                          <a:pt x="0" y="1730"/>
                        </a:lnTo>
                        <a:lnTo>
                          <a:pt x="0" y="701"/>
                        </a:lnTo>
                        <a:lnTo>
                          <a:pt x="2" y="644"/>
                        </a:lnTo>
                        <a:lnTo>
                          <a:pt x="9" y="587"/>
                        </a:lnTo>
                        <a:lnTo>
                          <a:pt x="20" y="533"/>
                        </a:lnTo>
                        <a:lnTo>
                          <a:pt x="36" y="478"/>
                        </a:lnTo>
                        <a:lnTo>
                          <a:pt x="56" y="426"/>
                        </a:lnTo>
                        <a:lnTo>
                          <a:pt x="80" y="375"/>
                        </a:lnTo>
                        <a:lnTo>
                          <a:pt x="108" y="328"/>
                        </a:lnTo>
                        <a:lnTo>
                          <a:pt x="139" y="282"/>
                        </a:lnTo>
                        <a:lnTo>
                          <a:pt x="174" y="239"/>
                        </a:lnTo>
                        <a:lnTo>
                          <a:pt x="213" y="201"/>
                        </a:lnTo>
                        <a:lnTo>
                          <a:pt x="255" y="165"/>
                        </a:lnTo>
                        <a:lnTo>
                          <a:pt x="301" y="135"/>
                        </a:lnTo>
                        <a:lnTo>
                          <a:pt x="350" y="108"/>
                        </a:lnTo>
                        <a:lnTo>
                          <a:pt x="401" y="86"/>
                        </a:lnTo>
                        <a:lnTo>
                          <a:pt x="456" y="70"/>
                        </a:lnTo>
                        <a:lnTo>
                          <a:pt x="479" y="64"/>
                        </a:lnTo>
                        <a:lnTo>
                          <a:pt x="507" y="58"/>
                        </a:lnTo>
                        <a:lnTo>
                          <a:pt x="538" y="53"/>
                        </a:lnTo>
                        <a:lnTo>
                          <a:pt x="573" y="47"/>
                        </a:lnTo>
                        <a:lnTo>
                          <a:pt x="609" y="40"/>
                        </a:lnTo>
                        <a:lnTo>
                          <a:pt x="644" y="34"/>
                        </a:lnTo>
                        <a:lnTo>
                          <a:pt x="682" y="28"/>
                        </a:lnTo>
                        <a:lnTo>
                          <a:pt x="719" y="23"/>
                        </a:lnTo>
                        <a:lnTo>
                          <a:pt x="752" y="18"/>
                        </a:lnTo>
                        <a:lnTo>
                          <a:pt x="785" y="13"/>
                        </a:lnTo>
                        <a:lnTo>
                          <a:pt x="813" y="9"/>
                        </a:lnTo>
                        <a:lnTo>
                          <a:pt x="837" y="5"/>
                        </a:lnTo>
                        <a:lnTo>
                          <a:pt x="855" y="3"/>
                        </a:lnTo>
                        <a:lnTo>
                          <a:pt x="867" y="2"/>
                        </a:lnTo>
                        <a:lnTo>
                          <a:pt x="873"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79" name="Freeform 28"/>
                  <p:cNvSpPr>
                    <a:spLocks/>
                  </p:cNvSpPr>
                  <p:nvPr/>
                </p:nvSpPr>
                <p:spPr bwMode="auto">
                  <a:xfrm flipH="1">
                    <a:off x="7644349" y="1467051"/>
                    <a:ext cx="42387" cy="108249"/>
                  </a:xfrm>
                  <a:custGeom>
                    <a:avLst/>
                    <a:gdLst>
                      <a:gd name="T0" fmla="*/ 95 w 389"/>
                      <a:gd name="T1" fmla="*/ 0 h 996"/>
                      <a:gd name="T2" fmla="*/ 293 w 389"/>
                      <a:gd name="T3" fmla="*/ 0 h 996"/>
                      <a:gd name="T4" fmla="*/ 313 w 389"/>
                      <a:gd name="T5" fmla="*/ 2 h 996"/>
                      <a:gd name="T6" fmla="*/ 333 w 389"/>
                      <a:gd name="T7" fmla="*/ 8 h 996"/>
                      <a:gd name="T8" fmla="*/ 350 w 389"/>
                      <a:gd name="T9" fmla="*/ 17 h 996"/>
                      <a:gd name="T10" fmla="*/ 364 w 389"/>
                      <a:gd name="T11" fmla="*/ 30 h 996"/>
                      <a:gd name="T12" fmla="*/ 378 w 389"/>
                      <a:gd name="T13" fmla="*/ 49 h 996"/>
                      <a:gd name="T14" fmla="*/ 386 w 389"/>
                      <a:gd name="T15" fmla="*/ 70 h 996"/>
                      <a:gd name="T16" fmla="*/ 389 w 389"/>
                      <a:gd name="T17" fmla="*/ 94 h 996"/>
                      <a:gd name="T18" fmla="*/ 386 w 389"/>
                      <a:gd name="T19" fmla="*/ 117 h 996"/>
                      <a:gd name="T20" fmla="*/ 377 w 389"/>
                      <a:gd name="T21" fmla="*/ 138 h 996"/>
                      <a:gd name="T22" fmla="*/ 271 w 389"/>
                      <a:gd name="T23" fmla="*/ 298 h 996"/>
                      <a:gd name="T24" fmla="*/ 320 w 389"/>
                      <a:gd name="T25" fmla="*/ 716 h 996"/>
                      <a:gd name="T26" fmla="*/ 223 w 389"/>
                      <a:gd name="T27" fmla="*/ 976 h 996"/>
                      <a:gd name="T28" fmla="*/ 216 w 389"/>
                      <a:gd name="T29" fmla="*/ 988 h 996"/>
                      <a:gd name="T30" fmla="*/ 206 w 389"/>
                      <a:gd name="T31" fmla="*/ 994 h 996"/>
                      <a:gd name="T32" fmla="*/ 195 w 389"/>
                      <a:gd name="T33" fmla="*/ 996 h 996"/>
                      <a:gd name="T34" fmla="*/ 183 w 389"/>
                      <a:gd name="T35" fmla="*/ 994 h 996"/>
                      <a:gd name="T36" fmla="*/ 174 w 389"/>
                      <a:gd name="T37" fmla="*/ 988 h 996"/>
                      <a:gd name="T38" fmla="*/ 167 w 389"/>
                      <a:gd name="T39" fmla="*/ 976 h 996"/>
                      <a:gd name="T40" fmla="*/ 68 w 389"/>
                      <a:gd name="T41" fmla="*/ 716 h 996"/>
                      <a:gd name="T42" fmla="*/ 118 w 389"/>
                      <a:gd name="T43" fmla="*/ 298 h 996"/>
                      <a:gd name="T44" fmla="*/ 13 w 389"/>
                      <a:gd name="T45" fmla="*/ 138 h 996"/>
                      <a:gd name="T46" fmla="*/ 3 w 389"/>
                      <a:gd name="T47" fmla="*/ 117 h 996"/>
                      <a:gd name="T48" fmla="*/ 0 w 389"/>
                      <a:gd name="T49" fmla="*/ 94 h 996"/>
                      <a:gd name="T50" fmla="*/ 2 w 389"/>
                      <a:gd name="T51" fmla="*/ 70 h 996"/>
                      <a:gd name="T52" fmla="*/ 10 w 389"/>
                      <a:gd name="T53" fmla="*/ 49 h 996"/>
                      <a:gd name="T54" fmla="*/ 24 w 389"/>
                      <a:gd name="T55" fmla="*/ 30 h 996"/>
                      <a:gd name="T56" fmla="*/ 39 w 389"/>
                      <a:gd name="T57" fmla="*/ 17 h 996"/>
                      <a:gd name="T58" fmla="*/ 57 w 389"/>
                      <a:gd name="T59" fmla="*/ 8 h 996"/>
                      <a:gd name="T60" fmla="*/ 75 w 389"/>
                      <a:gd name="T61" fmla="*/ 2 h 996"/>
                      <a:gd name="T62" fmla="*/ 95 w 389"/>
                      <a:gd name="T63"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996">
                        <a:moveTo>
                          <a:pt x="95" y="0"/>
                        </a:moveTo>
                        <a:lnTo>
                          <a:pt x="293" y="0"/>
                        </a:lnTo>
                        <a:lnTo>
                          <a:pt x="313" y="2"/>
                        </a:lnTo>
                        <a:lnTo>
                          <a:pt x="333" y="8"/>
                        </a:lnTo>
                        <a:lnTo>
                          <a:pt x="350" y="17"/>
                        </a:lnTo>
                        <a:lnTo>
                          <a:pt x="364" y="30"/>
                        </a:lnTo>
                        <a:lnTo>
                          <a:pt x="378" y="49"/>
                        </a:lnTo>
                        <a:lnTo>
                          <a:pt x="386" y="70"/>
                        </a:lnTo>
                        <a:lnTo>
                          <a:pt x="389" y="94"/>
                        </a:lnTo>
                        <a:lnTo>
                          <a:pt x="386" y="117"/>
                        </a:lnTo>
                        <a:lnTo>
                          <a:pt x="377" y="138"/>
                        </a:lnTo>
                        <a:lnTo>
                          <a:pt x="271" y="298"/>
                        </a:lnTo>
                        <a:lnTo>
                          <a:pt x="320" y="716"/>
                        </a:lnTo>
                        <a:lnTo>
                          <a:pt x="223" y="976"/>
                        </a:lnTo>
                        <a:lnTo>
                          <a:pt x="216" y="988"/>
                        </a:lnTo>
                        <a:lnTo>
                          <a:pt x="206" y="994"/>
                        </a:lnTo>
                        <a:lnTo>
                          <a:pt x="195" y="996"/>
                        </a:lnTo>
                        <a:lnTo>
                          <a:pt x="183" y="994"/>
                        </a:lnTo>
                        <a:lnTo>
                          <a:pt x="174" y="988"/>
                        </a:lnTo>
                        <a:lnTo>
                          <a:pt x="167" y="976"/>
                        </a:lnTo>
                        <a:lnTo>
                          <a:pt x="68" y="716"/>
                        </a:lnTo>
                        <a:lnTo>
                          <a:pt x="118" y="298"/>
                        </a:lnTo>
                        <a:lnTo>
                          <a:pt x="13" y="138"/>
                        </a:lnTo>
                        <a:lnTo>
                          <a:pt x="3" y="117"/>
                        </a:lnTo>
                        <a:lnTo>
                          <a:pt x="0" y="94"/>
                        </a:lnTo>
                        <a:lnTo>
                          <a:pt x="2" y="70"/>
                        </a:lnTo>
                        <a:lnTo>
                          <a:pt x="10" y="49"/>
                        </a:lnTo>
                        <a:lnTo>
                          <a:pt x="24" y="30"/>
                        </a:lnTo>
                        <a:lnTo>
                          <a:pt x="39" y="17"/>
                        </a:lnTo>
                        <a:lnTo>
                          <a:pt x="57" y="8"/>
                        </a:lnTo>
                        <a:lnTo>
                          <a:pt x="75" y="2"/>
                        </a:lnTo>
                        <a:lnTo>
                          <a:pt x="95"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grpSp>
          </p:grpSp>
          <p:grpSp>
            <p:nvGrpSpPr>
              <p:cNvPr id="30" name="Group 29"/>
              <p:cNvGrpSpPr/>
              <p:nvPr/>
            </p:nvGrpSpPr>
            <p:grpSpPr>
              <a:xfrm>
                <a:off x="7971446" y="1622176"/>
                <a:ext cx="2542332" cy="474816"/>
                <a:chOff x="7971446" y="1622176"/>
                <a:chExt cx="2542332" cy="474816"/>
              </a:xfrm>
            </p:grpSpPr>
            <p:sp>
              <p:nvSpPr>
                <p:cNvPr id="2729" name="TextBox 2728"/>
                <p:cNvSpPr txBox="1"/>
                <p:nvPr/>
              </p:nvSpPr>
              <p:spPr>
                <a:xfrm>
                  <a:off x="8254189" y="1700037"/>
                  <a:ext cx="2259589" cy="383205"/>
                </a:xfrm>
                <a:prstGeom prst="rect">
                  <a:avLst/>
                </a:prstGeom>
                <a:noFill/>
              </p:spPr>
              <p:txBody>
                <a:bodyPr wrap="none" rtlCol="0" anchor="ctr">
                  <a:spAutoFit/>
                </a:bodyPr>
                <a:lstStyle/>
                <a:p>
                  <a:r>
                    <a:rPr lang="en-IN" sz="1600" b="1" dirty="0">
                      <a:solidFill>
                        <a:srgbClr val="B49C84"/>
                      </a:solidFill>
                      <a:latin typeface="Roboto" panose="02000000000000000000" pitchFamily="2" charset="0"/>
                      <a:ea typeface="Roboto" panose="02000000000000000000" pitchFamily="2" charset="0"/>
                    </a:rPr>
                    <a:t>self-help groups </a:t>
                  </a:r>
                </a:p>
              </p:txBody>
            </p:sp>
            <p:grpSp>
              <p:nvGrpSpPr>
                <p:cNvPr id="2730" name="Group 2729"/>
                <p:cNvGrpSpPr/>
                <p:nvPr/>
              </p:nvGrpSpPr>
              <p:grpSpPr>
                <a:xfrm>
                  <a:off x="7971446" y="1622176"/>
                  <a:ext cx="368066" cy="474816"/>
                  <a:chOff x="7472661" y="2201351"/>
                  <a:chExt cx="386949" cy="493568"/>
                </a:xfrm>
                <a:solidFill>
                  <a:schemeClr val="accent2"/>
                </a:solidFill>
              </p:grpSpPr>
              <p:sp>
                <p:nvSpPr>
                  <p:cNvPr id="2773" name="Freeform 18"/>
                  <p:cNvSpPr>
                    <a:spLocks noEditPoints="1"/>
                  </p:cNvSpPr>
                  <p:nvPr/>
                </p:nvSpPr>
                <p:spPr bwMode="auto">
                  <a:xfrm>
                    <a:off x="7503124" y="2201351"/>
                    <a:ext cx="326024" cy="335089"/>
                  </a:xfrm>
                  <a:custGeom>
                    <a:avLst/>
                    <a:gdLst>
                      <a:gd name="T0" fmla="*/ 1040 w 2696"/>
                      <a:gd name="T1" fmla="*/ 634 h 2774"/>
                      <a:gd name="T2" fmla="*/ 736 w 2696"/>
                      <a:gd name="T3" fmla="*/ 867 h 2774"/>
                      <a:gd name="T4" fmla="*/ 571 w 2696"/>
                      <a:gd name="T5" fmla="*/ 1222 h 2774"/>
                      <a:gd name="T6" fmla="*/ 587 w 2696"/>
                      <a:gd name="T7" fmla="*/ 1616 h 2774"/>
                      <a:gd name="T8" fmla="*/ 763 w 2696"/>
                      <a:gd name="T9" fmla="*/ 1938 h 2774"/>
                      <a:gd name="T10" fmla="*/ 1056 w 2696"/>
                      <a:gd name="T11" fmla="*/ 2145 h 2774"/>
                      <a:gd name="T12" fmla="*/ 1429 w 2696"/>
                      <a:gd name="T13" fmla="*/ 2198 h 2774"/>
                      <a:gd name="T14" fmla="*/ 1792 w 2696"/>
                      <a:gd name="T15" fmla="*/ 2063 h 2774"/>
                      <a:gd name="T16" fmla="*/ 2045 w 2696"/>
                      <a:gd name="T17" fmla="*/ 1776 h 2774"/>
                      <a:gd name="T18" fmla="*/ 2142 w 2696"/>
                      <a:gd name="T19" fmla="*/ 1387 h 2774"/>
                      <a:gd name="T20" fmla="*/ 2056 w 2696"/>
                      <a:gd name="T21" fmla="*/ 1018 h 2774"/>
                      <a:gd name="T22" fmla="*/ 1828 w 2696"/>
                      <a:gd name="T23" fmla="*/ 737 h 2774"/>
                      <a:gd name="T24" fmla="*/ 1499 w 2696"/>
                      <a:gd name="T25" fmla="*/ 585 h 2774"/>
                      <a:gd name="T26" fmla="*/ 1117 w 2696"/>
                      <a:gd name="T27" fmla="*/ 18 h 2774"/>
                      <a:gd name="T28" fmla="*/ 1375 w 2696"/>
                      <a:gd name="T29" fmla="*/ 93 h 2774"/>
                      <a:gd name="T30" fmla="*/ 1618 w 2696"/>
                      <a:gd name="T31" fmla="*/ 5 h 2774"/>
                      <a:gd name="T32" fmla="*/ 1786 w 2696"/>
                      <a:gd name="T33" fmla="*/ 51 h 2774"/>
                      <a:gd name="T34" fmla="*/ 1937 w 2696"/>
                      <a:gd name="T35" fmla="*/ 239 h 2774"/>
                      <a:gd name="T36" fmla="*/ 2168 w 2696"/>
                      <a:gd name="T37" fmla="*/ 318 h 2774"/>
                      <a:gd name="T38" fmla="*/ 2331 w 2696"/>
                      <a:gd name="T39" fmla="*/ 376 h 2774"/>
                      <a:gd name="T40" fmla="*/ 2388 w 2696"/>
                      <a:gd name="T41" fmla="*/ 544 h 2774"/>
                      <a:gd name="T42" fmla="*/ 2462 w 2696"/>
                      <a:gd name="T43" fmla="*/ 781 h 2774"/>
                      <a:gd name="T44" fmla="*/ 2646 w 2696"/>
                      <a:gd name="T45" fmla="*/ 937 h 2774"/>
                      <a:gd name="T46" fmla="*/ 2691 w 2696"/>
                      <a:gd name="T47" fmla="*/ 1109 h 2774"/>
                      <a:gd name="T48" fmla="*/ 2606 w 2696"/>
                      <a:gd name="T49" fmla="*/ 1359 h 2774"/>
                      <a:gd name="T50" fmla="*/ 2678 w 2696"/>
                      <a:gd name="T51" fmla="*/ 1624 h 2774"/>
                      <a:gd name="T52" fmla="*/ 2669 w 2696"/>
                      <a:gd name="T53" fmla="*/ 1807 h 2774"/>
                      <a:gd name="T54" fmla="*/ 2496 w 2696"/>
                      <a:gd name="T55" fmla="*/ 1956 h 2774"/>
                      <a:gd name="T56" fmla="*/ 2391 w 2696"/>
                      <a:gd name="T57" fmla="*/ 2175 h 2774"/>
                      <a:gd name="T58" fmla="*/ 2352 w 2696"/>
                      <a:gd name="T59" fmla="*/ 2373 h 2774"/>
                      <a:gd name="T60" fmla="*/ 2209 w 2696"/>
                      <a:gd name="T61" fmla="*/ 2454 h 2774"/>
                      <a:gd name="T62" fmla="*/ 1976 w 2696"/>
                      <a:gd name="T63" fmla="*/ 2507 h 2774"/>
                      <a:gd name="T64" fmla="*/ 1813 w 2696"/>
                      <a:gd name="T65" fmla="*/ 2691 h 2774"/>
                      <a:gd name="T66" fmla="*/ 1656 w 2696"/>
                      <a:gd name="T67" fmla="*/ 2774 h 2774"/>
                      <a:gd name="T68" fmla="*/ 1429 w 2696"/>
                      <a:gd name="T69" fmla="*/ 2691 h 2774"/>
                      <a:gd name="T70" fmla="*/ 1158 w 2696"/>
                      <a:gd name="T71" fmla="*/ 2734 h 2774"/>
                      <a:gd name="T72" fmla="*/ 973 w 2696"/>
                      <a:gd name="T73" fmla="*/ 2764 h 2774"/>
                      <a:gd name="T74" fmla="*/ 829 w 2696"/>
                      <a:gd name="T75" fmla="*/ 2606 h 2774"/>
                      <a:gd name="T76" fmla="*/ 632 w 2696"/>
                      <a:gd name="T77" fmla="*/ 2470 h 2774"/>
                      <a:gd name="T78" fmla="*/ 418 w 2696"/>
                      <a:gd name="T79" fmla="*/ 2434 h 2774"/>
                      <a:gd name="T80" fmla="*/ 319 w 2696"/>
                      <a:gd name="T81" fmla="*/ 2310 h 2774"/>
                      <a:gd name="T82" fmla="*/ 281 w 2696"/>
                      <a:gd name="T83" fmla="*/ 2077 h 2774"/>
                      <a:gd name="T84" fmla="*/ 120 w 2696"/>
                      <a:gd name="T85" fmla="*/ 1891 h 2774"/>
                      <a:gd name="T86" fmla="*/ 1 w 2696"/>
                      <a:gd name="T87" fmla="*/ 1739 h 2774"/>
                      <a:gd name="T88" fmla="*/ 64 w 2696"/>
                      <a:gd name="T89" fmla="*/ 1526 h 2774"/>
                      <a:gd name="T90" fmla="*/ 64 w 2696"/>
                      <a:gd name="T91" fmla="*/ 1248 h 2774"/>
                      <a:gd name="T92" fmla="*/ 1 w 2696"/>
                      <a:gd name="T93" fmla="*/ 1035 h 2774"/>
                      <a:gd name="T94" fmla="*/ 120 w 2696"/>
                      <a:gd name="T95" fmla="*/ 883 h 2774"/>
                      <a:gd name="T96" fmla="*/ 281 w 2696"/>
                      <a:gd name="T97" fmla="*/ 696 h 2774"/>
                      <a:gd name="T98" fmla="*/ 319 w 2696"/>
                      <a:gd name="T99" fmla="*/ 463 h 2774"/>
                      <a:gd name="T100" fmla="*/ 418 w 2696"/>
                      <a:gd name="T101" fmla="*/ 339 h 2774"/>
                      <a:gd name="T102" fmla="*/ 632 w 2696"/>
                      <a:gd name="T103" fmla="*/ 304 h 2774"/>
                      <a:gd name="T104" fmla="*/ 829 w 2696"/>
                      <a:gd name="T105" fmla="*/ 167 h 2774"/>
                      <a:gd name="T106" fmla="*/ 973 w 2696"/>
                      <a:gd name="T107" fmla="*/ 10 h 2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6" h="2774">
                        <a:moveTo>
                          <a:pt x="1348" y="570"/>
                        </a:moveTo>
                        <a:lnTo>
                          <a:pt x="1267" y="574"/>
                        </a:lnTo>
                        <a:lnTo>
                          <a:pt x="1189" y="586"/>
                        </a:lnTo>
                        <a:lnTo>
                          <a:pt x="1113" y="607"/>
                        </a:lnTo>
                        <a:lnTo>
                          <a:pt x="1040" y="634"/>
                        </a:lnTo>
                        <a:lnTo>
                          <a:pt x="970" y="668"/>
                        </a:lnTo>
                        <a:lnTo>
                          <a:pt x="904" y="709"/>
                        </a:lnTo>
                        <a:lnTo>
                          <a:pt x="844" y="757"/>
                        </a:lnTo>
                        <a:lnTo>
                          <a:pt x="787" y="810"/>
                        </a:lnTo>
                        <a:lnTo>
                          <a:pt x="736" y="867"/>
                        </a:lnTo>
                        <a:lnTo>
                          <a:pt x="691" y="930"/>
                        </a:lnTo>
                        <a:lnTo>
                          <a:pt x="651" y="998"/>
                        </a:lnTo>
                        <a:lnTo>
                          <a:pt x="618" y="1069"/>
                        </a:lnTo>
                        <a:lnTo>
                          <a:pt x="591" y="1143"/>
                        </a:lnTo>
                        <a:lnTo>
                          <a:pt x="571" y="1222"/>
                        </a:lnTo>
                        <a:lnTo>
                          <a:pt x="558" y="1304"/>
                        </a:lnTo>
                        <a:lnTo>
                          <a:pt x="555" y="1387"/>
                        </a:lnTo>
                        <a:lnTo>
                          <a:pt x="558" y="1465"/>
                        </a:lnTo>
                        <a:lnTo>
                          <a:pt x="569" y="1542"/>
                        </a:lnTo>
                        <a:lnTo>
                          <a:pt x="587" y="1616"/>
                        </a:lnTo>
                        <a:lnTo>
                          <a:pt x="610" y="1687"/>
                        </a:lnTo>
                        <a:lnTo>
                          <a:pt x="641" y="1755"/>
                        </a:lnTo>
                        <a:lnTo>
                          <a:pt x="675" y="1820"/>
                        </a:lnTo>
                        <a:lnTo>
                          <a:pt x="717" y="1881"/>
                        </a:lnTo>
                        <a:lnTo>
                          <a:pt x="763" y="1938"/>
                        </a:lnTo>
                        <a:lnTo>
                          <a:pt x="813" y="1989"/>
                        </a:lnTo>
                        <a:lnTo>
                          <a:pt x="868" y="2037"/>
                        </a:lnTo>
                        <a:lnTo>
                          <a:pt x="928" y="2079"/>
                        </a:lnTo>
                        <a:lnTo>
                          <a:pt x="991" y="2115"/>
                        </a:lnTo>
                        <a:lnTo>
                          <a:pt x="1056" y="2145"/>
                        </a:lnTo>
                        <a:lnTo>
                          <a:pt x="1126" y="2171"/>
                        </a:lnTo>
                        <a:lnTo>
                          <a:pt x="1198" y="2188"/>
                        </a:lnTo>
                        <a:lnTo>
                          <a:pt x="1272" y="2200"/>
                        </a:lnTo>
                        <a:lnTo>
                          <a:pt x="1348" y="2202"/>
                        </a:lnTo>
                        <a:lnTo>
                          <a:pt x="1429" y="2198"/>
                        </a:lnTo>
                        <a:lnTo>
                          <a:pt x="1508" y="2187"/>
                        </a:lnTo>
                        <a:lnTo>
                          <a:pt x="1584" y="2167"/>
                        </a:lnTo>
                        <a:lnTo>
                          <a:pt x="1657" y="2139"/>
                        </a:lnTo>
                        <a:lnTo>
                          <a:pt x="1726" y="2104"/>
                        </a:lnTo>
                        <a:lnTo>
                          <a:pt x="1792" y="2063"/>
                        </a:lnTo>
                        <a:lnTo>
                          <a:pt x="1852" y="2017"/>
                        </a:lnTo>
                        <a:lnTo>
                          <a:pt x="1909" y="1964"/>
                        </a:lnTo>
                        <a:lnTo>
                          <a:pt x="1961" y="1906"/>
                        </a:lnTo>
                        <a:lnTo>
                          <a:pt x="2006" y="1844"/>
                        </a:lnTo>
                        <a:lnTo>
                          <a:pt x="2045" y="1776"/>
                        </a:lnTo>
                        <a:lnTo>
                          <a:pt x="2079" y="1705"/>
                        </a:lnTo>
                        <a:lnTo>
                          <a:pt x="2106" y="1629"/>
                        </a:lnTo>
                        <a:lnTo>
                          <a:pt x="2125" y="1551"/>
                        </a:lnTo>
                        <a:lnTo>
                          <a:pt x="2138" y="1470"/>
                        </a:lnTo>
                        <a:lnTo>
                          <a:pt x="2142" y="1387"/>
                        </a:lnTo>
                        <a:lnTo>
                          <a:pt x="2138" y="1308"/>
                        </a:lnTo>
                        <a:lnTo>
                          <a:pt x="2128" y="1231"/>
                        </a:lnTo>
                        <a:lnTo>
                          <a:pt x="2110" y="1158"/>
                        </a:lnTo>
                        <a:lnTo>
                          <a:pt x="2087" y="1087"/>
                        </a:lnTo>
                        <a:lnTo>
                          <a:pt x="2056" y="1018"/>
                        </a:lnTo>
                        <a:lnTo>
                          <a:pt x="2021" y="953"/>
                        </a:lnTo>
                        <a:lnTo>
                          <a:pt x="1980" y="892"/>
                        </a:lnTo>
                        <a:lnTo>
                          <a:pt x="1934" y="836"/>
                        </a:lnTo>
                        <a:lnTo>
                          <a:pt x="1883" y="783"/>
                        </a:lnTo>
                        <a:lnTo>
                          <a:pt x="1828" y="737"/>
                        </a:lnTo>
                        <a:lnTo>
                          <a:pt x="1769" y="695"/>
                        </a:lnTo>
                        <a:lnTo>
                          <a:pt x="1706" y="658"/>
                        </a:lnTo>
                        <a:lnTo>
                          <a:pt x="1640" y="627"/>
                        </a:lnTo>
                        <a:lnTo>
                          <a:pt x="1571" y="602"/>
                        </a:lnTo>
                        <a:lnTo>
                          <a:pt x="1499" y="585"/>
                        </a:lnTo>
                        <a:lnTo>
                          <a:pt x="1424" y="574"/>
                        </a:lnTo>
                        <a:lnTo>
                          <a:pt x="1348" y="570"/>
                        </a:lnTo>
                        <a:close/>
                        <a:moveTo>
                          <a:pt x="1041" y="0"/>
                        </a:moveTo>
                        <a:lnTo>
                          <a:pt x="1078" y="5"/>
                        </a:lnTo>
                        <a:lnTo>
                          <a:pt x="1117" y="18"/>
                        </a:lnTo>
                        <a:lnTo>
                          <a:pt x="1158" y="40"/>
                        </a:lnTo>
                        <a:lnTo>
                          <a:pt x="1213" y="66"/>
                        </a:lnTo>
                        <a:lnTo>
                          <a:pt x="1267" y="83"/>
                        </a:lnTo>
                        <a:lnTo>
                          <a:pt x="1321" y="93"/>
                        </a:lnTo>
                        <a:lnTo>
                          <a:pt x="1375" y="93"/>
                        </a:lnTo>
                        <a:lnTo>
                          <a:pt x="1429" y="83"/>
                        </a:lnTo>
                        <a:lnTo>
                          <a:pt x="1483" y="66"/>
                        </a:lnTo>
                        <a:lnTo>
                          <a:pt x="1539" y="40"/>
                        </a:lnTo>
                        <a:lnTo>
                          <a:pt x="1578" y="18"/>
                        </a:lnTo>
                        <a:lnTo>
                          <a:pt x="1618" y="5"/>
                        </a:lnTo>
                        <a:lnTo>
                          <a:pt x="1656" y="0"/>
                        </a:lnTo>
                        <a:lnTo>
                          <a:pt x="1690" y="1"/>
                        </a:lnTo>
                        <a:lnTo>
                          <a:pt x="1724" y="10"/>
                        </a:lnTo>
                        <a:lnTo>
                          <a:pt x="1756" y="28"/>
                        </a:lnTo>
                        <a:lnTo>
                          <a:pt x="1786" y="51"/>
                        </a:lnTo>
                        <a:lnTo>
                          <a:pt x="1813" y="83"/>
                        </a:lnTo>
                        <a:lnTo>
                          <a:pt x="1838" y="122"/>
                        </a:lnTo>
                        <a:lnTo>
                          <a:pt x="1868" y="167"/>
                        </a:lnTo>
                        <a:lnTo>
                          <a:pt x="1900" y="206"/>
                        </a:lnTo>
                        <a:lnTo>
                          <a:pt x="1937" y="239"/>
                        </a:lnTo>
                        <a:lnTo>
                          <a:pt x="1976" y="267"/>
                        </a:lnTo>
                        <a:lnTo>
                          <a:pt x="2018" y="288"/>
                        </a:lnTo>
                        <a:lnTo>
                          <a:pt x="2065" y="304"/>
                        </a:lnTo>
                        <a:lnTo>
                          <a:pt x="2115" y="314"/>
                        </a:lnTo>
                        <a:lnTo>
                          <a:pt x="2168" y="318"/>
                        </a:lnTo>
                        <a:lnTo>
                          <a:pt x="2209" y="320"/>
                        </a:lnTo>
                        <a:lnTo>
                          <a:pt x="2246" y="327"/>
                        </a:lnTo>
                        <a:lnTo>
                          <a:pt x="2278" y="339"/>
                        </a:lnTo>
                        <a:lnTo>
                          <a:pt x="2307" y="355"/>
                        </a:lnTo>
                        <a:lnTo>
                          <a:pt x="2331" y="376"/>
                        </a:lnTo>
                        <a:lnTo>
                          <a:pt x="2352" y="401"/>
                        </a:lnTo>
                        <a:lnTo>
                          <a:pt x="2367" y="430"/>
                        </a:lnTo>
                        <a:lnTo>
                          <a:pt x="2377" y="463"/>
                        </a:lnTo>
                        <a:lnTo>
                          <a:pt x="2385" y="502"/>
                        </a:lnTo>
                        <a:lnTo>
                          <a:pt x="2388" y="544"/>
                        </a:lnTo>
                        <a:lnTo>
                          <a:pt x="2391" y="598"/>
                        </a:lnTo>
                        <a:lnTo>
                          <a:pt x="2400" y="648"/>
                        </a:lnTo>
                        <a:lnTo>
                          <a:pt x="2416" y="696"/>
                        </a:lnTo>
                        <a:lnTo>
                          <a:pt x="2437" y="740"/>
                        </a:lnTo>
                        <a:lnTo>
                          <a:pt x="2462" y="781"/>
                        </a:lnTo>
                        <a:lnTo>
                          <a:pt x="2496" y="818"/>
                        </a:lnTo>
                        <a:lnTo>
                          <a:pt x="2533" y="852"/>
                        </a:lnTo>
                        <a:lnTo>
                          <a:pt x="2577" y="883"/>
                        </a:lnTo>
                        <a:lnTo>
                          <a:pt x="2615" y="909"/>
                        </a:lnTo>
                        <a:lnTo>
                          <a:pt x="2646" y="937"/>
                        </a:lnTo>
                        <a:lnTo>
                          <a:pt x="2669" y="967"/>
                        </a:lnTo>
                        <a:lnTo>
                          <a:pt x="2686" y="1001"/>
                        </a:lnTo>
                        <a:lnTo>
                          <a:pt x="2695" y="1035"/>
                        </a:lnTo>
                        <a:lnTo>
                          <a:pt x="2696" y="1071"/>
                        </a:lnTo>
                        <a:lnTo>
                          <a:pt x="2691" y="1109"/>
                        </a:lnTo>
                        <a:lnTo>
                          <a:pt x="2678" y="1150"/>
                        </a:lnTo>
                        <a:lnTo>
                          <a:pt x="2658" y="1192"/>
                        </a:lnTo>
                        <a:lnTo>
                          <a:pt x="2632" y="1248"/>
                        </a:lnTo>
                        <a:lnTo>
                          <a:pt x="2614" y="1304"/>
                        </a:lnTo>
                        <a:lnTo>
                          <a:pt x="2606" y="1359"/>
                        </a:lnTo>
                        <a:lnTo>
                          <a:pt x="2606" y="1415"/>
                        </a:lnTo>
                        <a:lnTo>
                          <a:pt x="2614" y="1470"/>
                        </a:lnTo>
                        <a:lnTo>
                          <a:pt x="2632" y="1526"/>
                        </a:lnTo>
                        <a:lnTo>
                          <a:pt x="2658" y="1582"/>
                        </a:lnTo>
                        <a:lnTo>
                          <a:pt x="2678" y="1624"/>
                        </a:lnTo>
                        <a:lnTo>
                          <a:pt x="2691" y="1665"/>
                        </a:lnTo>
                        <a:lnTo>
                          <a:pt x="2696" y="1703"/>
                        </a:lnTo>
                        <a:lnTo>
                          <a:pt x="2695" y="1739"/>
                        </a:lnTo>
                        <a:lnTo>
                          <a:pt x="2686" y="1774"/>
                        </a:lnTo>
                        <a:lnTo>
                          <a:pt x="2669" y="1807"/>
                        </a:lnTo>
                        <a:lnTo>
                          <a:pt x="2646" y="1837"/>
                        </a:lnTo>
                        <a:lnTo>
                          <a:pt x="2615" y="1865"/>
                        </a:lnTo>
                        <a:lnTo>
                          <a:pt x="2577" y="1891"/>
                        </a:lnTo>
                        <a:lnTo>
                          <a:pt x="2533" y="1922"/>
                        </a:lnTo>
                        <a:lnTo>
                          <a:pt x="2496" y="1956"/>
                        </a:lnTo>
                        <a:lnTo>
                          <a:pt x="2462" y="1993"/>
                        </a:lnTo>
                        <a:lnTo>
                          <a:pt x="2437" y="2033"/>
                        </a:lnTo>
                        <a:lnTo>
                          <a:pt x="2416" y="2077"/>
                        </a:lnTo>
                        <a:lnTo>
                          <a:pt x="2400" y="2124"/>
                        </a:lnTo>
                        <a:lnTo>
                          <a:pt x="2391" y="2175"/>
                        </a:lnTo>
                        <a:lnTo>
                          <a:pt x="2388" y="2229"/>
                        </a:lnTo>
                        <a:lnTo>
                          <a:pt x="2385" y="2273"/>
                        </a:lnTo>
                        <a:lnTo>
                          <a:pt x="2377" y="2310"/>
                        </a:lnTo>
                        <a:lnTo>
                          <a:pt x="2367" y="2344"/>
                        </a:lnTo>
                        <a:lnTo>
                          <a:pt x="2352" y="2373"/>
                        </a:lnTo>
                        <a:lnTo>
                          <a:pt x="2331" y="2398"/>
                        </a:lnTo>
                        <a:lnTo>
                          <a:pt x="2307" y="2418"/>
                        </a:lnTo>
                        <a:lnTo>
                          <a:pt x="2278" y="2434"/>
                        </a:lnTo>
                        <a:lnTo>
                          <a:pt x="2246" y="2446"/>
                        </a:lnTo>
                        <a:lnTo>
                          <a:pt x="2209" y="2454"/>
                        </a:lnTo>
                        <a:lnTo>
                          <a:pt x="2168" y="2457"/>
                        </a:lnTo>
                        <a:lnTo>
                          <a:pt x="2115" y="2460"/>
                        </a:lnTo>
                        <a:lnTo>
                          <a:pt x="2065" y="2470"/>
                        </a:lnTo>
                        <a:lnTo>
                          <a:pt x="2018" y="2486"/>
                        </a:lnTo>
                        <a:lnTo>
                          <a:pt x="1976" y="2507"/>
                        </a:lnTo>
                        <a:lnTo>
                          <a:pt x="1937" y="2535"/>
                        </a:lnTo>
                        <a:lnTo>
                          <a:pt x="1900" y="2568"/>
                        </a:lnTo>
                        <a:lnTo>
                          <a:pt x="1868" y="2606"/>
                        </a:lnTo>
                        <a:lnTo>
                          <a:pt x="1838" y="2651"/>
                        </a:lnTo>
                        <a:lnTo>
                          <a:pt x="1813" y="2691"/>
                        </a:lnTo>
                        <a:lnTo>
                          <a:pt x="1786" y="2723"/>
                        </a:lnTo>
                        <a:lnTo>
                          <a:pt x="1756" y="2746"/>
                        </a:lnTo>
                        <a:lnTo>
                          <a:pt x="1724" y="2764"/>
                        </a:lnTo>
                        <a:lnTo>
                          <a:pt x="1690" y="2773"/>
                        </a:lnTo>
                        <a:lnTo>
                          <a:pt x="1656" y="2774"/>
                        </a:lnTo>
                        <a:lnTo>
                          <a:pt x="1618" y="2769"/>
                        </a:lnTo>
                        <a:lnTo>
                          <a:pt x="1578" y="2756"/>
                        </a:lnTo>
                        <a:lnTo>
                          <a:pt x="1539" y="2734"/>
                        </a:lnTo>
                        <a:lnTo>
                          <a:pt x="1483" y="2708"/>
                        </a:lnTo>
                        <a:lnTo>
                          <a:pt x="1429" y="2691"/>
                        </a:lnTo>
                        <a:lnTo>
                          <a:pt x="1375" y="2682"/>
                        </a:lnTo>
                        <a:lnTo>
                          <a:pt x="1321" y="2682"/>
                        </a:lnTo>
                        <a:lnTo>
                          <a:pt x="1267" y="2691"/>
                        </a:lnTo>
                        <a:lnTo>
                          <a:pt x="1213" y="2708"/>
                        </a:lnTo>
                        <a:lnTo>
                          <a:pt x="1158" y="2734"/>
                        </a:lnTo>
                        <a:lnTo>
                          <a:pt x="1117" y="2756"/>
                        </a:lnTo>
                        <a:lnTo>
                          <a:pt x="1078" y="2769"/>
                        </a:lnTo>
                        <a:lnTo>
                          <a:pt x="1041" y="2774"/>
                        </a:lnTo>
                        <a:lnTo>
                          <a:pt x="1006" y="2773"/>
                        </a:lnTo>
                        <a:lnTo>
                          <a:pt x="973" y="2764"/>
                        </a:lnTo>
                        <a:lnTo>
                          <a:pt x="940" y="2746"/>
                        </a:lnTo>
                        <a:lnTo>
                          <a:pt x="911" y="2723"/>
                        </a:lnTo>
                        <a:lnTo>
                          <a:pt x="884" y="2691"/>
                        </a:lnTo>
                        <a:lnTo>
                          <a:pt x="858" y="2651"/>
                        </a:lnTo>
                        <a:lnTo>
                          <a:pt x="829" y="2606"/>
                        </a:lnTo>
                        <a:lnTo>
                          <a:pt x="795" y="2568"/>
                        </a:lnTo>
                        <a:lnTo>
                          <a:pt x="759" y="2535"/>
                        </a:lnTo>
                        <a:lnTo>
                          <a:pt x="720" y="2507"/>
                        </a:lnTo>
                        <a:lnTo>
                          <a:pt x="677" y="2486"/>
                        </a:lnTo>
                        <a:lnTo>
                          <a:pt x="632" y="2470"/>
                        </a:lnTo>
                        <a:lnTo>
                          <a:pt x="582" y="2460"/>
                        </a:lnTo>
                        <a:lnTo>
                          <a:pt x="529" y="2457"/>
                        </a:lnTo>
                        <a:lnTo>
                          <a:pt x="488" y="2454"/>
                        </a:lnTo>
                        <a:lnTo>
                          <a:pt x="450" y="2446"/>
                        </a:lnTo>
                        <a:lnTo>
                          <a:pt x="418" y="2434"/>
                        </a:lnTo>
                        <a:lnTo>
                          <a:pt x="390" y="2418"/>
                        </a:lnTo>
                        <a:lnTo>
                          <a:pt x="365" y="2398"/>
                        </a:lnTo>
                        <a:lnTo>
                          <a:pt x="346" y="2373"/>
                        </a:lnTo>
                        <a:lnTo>
                          <a:pt x="329" y="2344"/>
                        </a:lnTo>
                        <a:lnTo>
                          <a:pt x="319" y="2310"/>
                        </a:lnTo>
                        <a:lnTo>
                          <a:pt x="311" y="2273"/>
                        </a:lnTo>
                        <a:lnTo>
                          <a:pt x="309" y="2229"/>
                        </a:lnTo>
                        <a:lnTo>
                          <a:pt x="305" y="2175"/>
                        </a:lnTo>
                        <a:lnTo>
                          <a:pt x="296" y="2124"/>
                        </a:lnTo>
                        <a:lnTo>
                          <a:pt x="281" y="2077"/>
                        </a:lnTo>
                        <a:lnTo>
                          <a:pt x="260" y="2033"/>
                        </a:lnTo>
                        <a:lnTo>
                          <a:pt x="233" y="1993"/>
                        </a:lnTo>
                        <a:lnTo>
                          <a:pt x="201" y="1956"/>
                        </a:lnTo>
                        <a:lnTo>
                          <a:pt x="163" y="1922"/>
                        </a:lnTo>
                        <a:lnTo>
                          <a:pt x="120" y="1891"/>
                        </a:lnTo>
                        <a:lnTo>
                          <a:pt x="81" y="1865"/>
                        </a:lnTo>
                        <a:lnTo>
                          <a:pt x="50" y="1837"/>
                        </a:lnTo>
                        <a:lnTo>
                          <a:pt x="27" y="1807"/>
                        </a:lnTo>
                        <a:lnTo>
                          <a:pt x="10" y="1774"/>
                        </a:lnTo>
                        <a:lnTo>
                          <a:pt x="1" y="1739"/>
                        </a:lnTo>
                        <a:lnTo>
                          <a:pt x="0" y="1703"/>
                        </a:lnTo>
                        <a:lnTo>
                          <a:pt x="5" y="1665"/>
                        </a:lnTo>
                        <a:lnTo>
                          <a:pt x="18" y="1624"/>
                        </a:lnTo>
                        <a:lnTo>
                          <a:pt x="39" y="1582"/>
                        </a:lnTo>
                        <a:lnTo>
                          <a:pt x="64" y="1526"/>
                        </a:lnTo>
                        <a:lnTo>
                          <a:pt x="81" y="1470"/>
                        </a:lnTo>
                        <a:lnTo>
                          <a:pt x="90" y="1415"/>
                        </a:lnTo>
                        <a:lnTo>
                          <a:pt x="90" y="1359"/>
                        </a:lnTo>
                        <a:lnTo>
                          <a:pt x="81" y="1304"/>
                        </a:lnTo>
                        <a:lnTo>
                          <a:pt x="64" y="1248"/>
                        </a:lnTo>
                        <a:lnTo>
                          <a:pt x="39" y="1192"/>
                        </a:lnTo>
                        <a:lnTo>
                          <a:pt x="18" y="1150"/>
                        </a:lnTo>
                        <a:lnTo>
                          <a:pt x="5" y="1109"/>
                        </a:lnTo>
                        <a:lnTo>
                          <a:pt x="0" y="1071"/>
                        </a:lnTo>
                        <a:lnTo>
                          <a:pt x="1" y="1035"/>
                        </a:lnTo>
                        <a:lnTo>
                          <a:pt x="10" y="1001"/>
                        </a:lnTo>
                        <a:lnTo>
                          <a:pt x="27" y="967"/>
                        </a:lnTo>
                        <a:lnTo>
                          <a:pt x="50" y="937"/>
                        </a:lnTo>
                        <a:lnTo>
                          <a:pt x="81" y="909"/>
                        </a:lnTo>
                        <a:lnTo>
                          <a:pt x="120" y="883"/>
                        </a:lnTo>
                        <a:lnTo>
                          <a:pt x="163" y="852"/>
                        </a:lnTo>
                        <a:lnTo>
                          <a:pt x="201" y="818"/>
                        </a:lnTo>
                        <a:lnTo>
                          <a:pt x="233" y="781"/>
                        </a:lnTo>
                        <a:lnTo>
                          <a:pt x="260" y="740"/>
                        </a:lnTo>
                        <a:lnTo>
                          <a:pt x="281" y="696"/>
                        </a:lnTo>
                        <a:lnTo>
                          <a:pt x="296" y="648"/>
                        </a:lnTo>
                        <a:lnTo>
                          <a:pt x="305" y="598"/>
                        </a:lnTo>
                        <a:lnTo>
                          <a:pt x="309" y="544"/>
                        </a:lnTo>
                        <a:lnTo>
                          <a:pt x="311" y="502"/>
                        </a:lnTo>
                        <a:lnTo>
                          <a:pt x="319" y="463"/>
                        </a:lnTo>
                        <a:lnTo>
                          <a:pt x="329" y="430"/>
                        </a:lnTo>
                        <a:lnTo>
                          <a:pt x="346" y="401"/>
                        </a:lnTo>
                        <a:lnTo>
                          <a:pt x="365" y="376"/>
                        </a:lnTo>
                        <a:lnTo>
                          <a:pt x="390" y="355"/>
                        </a:lnTo>
                        <a:lnTo>
                          <a:pt x="418" y="339"/>
                        </a:lnTo>
                        <a:lnTo>
                          <a:pt x="450" y="327"/>
                        </a:lnTo>
                        <a:lnTo>
                          <a:pt x="488" y="320"/>
                        </a:lnTo>
                        <a:lnTo>
                          <a:pt x="529" y="318"/>
                        </a:lnTo>
                        <a:lnTo>
                          <a:pt x="582" y="314"/>
                        </a:lnTo>
                        <a:lnTo>
                          <a:pt x="632" y="304"/>
                        </a:lnTo>
                        <a:lnTo>
                          <a:pt x="677" y="288"/>
                        </a:lnTo>
                        <a:lnTo>
                          <a:pt x="720" y="267"/>
                        </a:lnTo>
                        <a:lnTo>
                          <a:pt x="759" y="239"/>
                        </a:lnTo>
                        <a:lnTo>
                          <a:pt x="795" y="206"/>
                        </a:lnTo>
                        <a:lnTo>
                          <a:pt x="829" y="167"/>
                        </a:lnTo>
                        <a:lnTo>
                          <a:pt x="857" y="122"/>
                        </a:lnTo>
                        <a:lnTo>
                          <a:pt x="884" y="83"/>
                        </a:lnTo>
                        <a:lnTo>
                          <a:pt x="911" y="51"/>
                        </a:lnTo>
                        <a:lnTo>
                          <a:pt x="940" y="28"/>
                        </a:lnTo>
                        <a:lnTo>
                          <a:pt x="973" y="10"/>
                        </a:lnTo>
                        <a:lnTo>
                          <a:pt x="1006" y="1"/>
                        </a:lnTo>
                        <a:lnTo>
                          <a:pt x="1041"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74" name="Freeform 19"/>
                  <p:cNvSpPr>
                    <a:spLocks/>
                  </p:cNvSpPr>
                  <p:nvPr/>
                </p:nvSpPr>
                <p:spPr bwMode="auto">
                  <a:xfrm>
                    <a:off x="7472661" y="2503802"/>
                    <a:ext cx="156303" cy="188216"/>
                  </a:xfrm>
                  <a:custGeom>
                    <a:avLst/>
                    <a:gdLst>
                      <a:gd name="T0" fmla="*/ 596 w 1292"/>
                      <a:gd name="T1" fmla="*/ 3 h 1558"/>
                      <a:gd name="T2" fmla="*/ 602 w 1292"/>
                      <a:gd name="T3" fmla="*/ 13 h 1558"/>
                      <a:gd name="T4" fmla="*/ 619 w 1292"/>
                      <a:gd name="T5" fmla="*/ 32 h 1558"/>
                      <a:gd name="T6" fmla="*/ 650 w 1292"/>
                      <a:gd name="T7" fmla="*/ 51 h 1558"/>
                      <a:gd name="T8" fmla="*/ 697 w 1292"/>
                      <a:gd name="T9" fmla="*/ 67 h 1558"/>
                      <a:gd name="T10" fmla="*/ 768 w 1292"/>
                      <a:gd name="T11" fmla="*/ 74 h 1558"/>
                      <a:gd name="T12" fmla="*/ 857 w 1292"/>
                      <a:gd name="T13" fmla="*/ 83 h 1558"/>
                      <a:gd name="T14" fmla="*/ 925 w 1292"/>
                      <a:gd name="T15" fmla="*/ 106 h 1558"/>
                      <a:gd name="T16" fmla="*/ 976 w 1292"/>
                      <a:gd name="T17" fmla="*/ 138 h 1558"/>
                      <a:gd name="T18" fmla="*/ 1015 w 1292"/>
                      <a:gd name="T19" fmla="*/ 176 h 1558"/>
                      <a:gd name="T20" fmla="*/ 1047 w 1292"/>
                      <a:gd name="T21" fmla="*/ 218 h 1558"/>
                      <a:gd name="T22" fmla="*/ 1077 w 1292"/>
                      <a:gd name="T23" fmla="*/ 262 h 1558"/>
                      <a:gd name="T24" fmla="*/ 1108 w 1292"/>
                      <a:gd name="T25" fmla="*/ 303 h 1558"/>
                      <a:gd name="T26" fmla="*/ 1144 w 1292"/>
                      <a:gd name="T27" fmla="*/ 339 h 1558"/>
                      <a:gd name="T28" fmla="*/ 1191 w 1292"/>
                      <a:gd name="T29" fmla="*/ 365 h 1558"/>
                      <a:gd name="T30" fmla="*/ 1254 w 1292"/>
                      <a:gd name="T31" fmla="*/ 382 h 1558"/>
                      <a:gd name="T32" fmla="*/ 1290 w 1292"/>
                      <a:gd name="T33" fmla="*/ 388 h 1558"/>
                      <a:gd name="T34" fmla="*/ 1279 w 1292"/>
                      <a:gd name="T35" fmla="*/ 413 h 1558"/>
                      <a:gd name="T36" fmla="*/ 1255 w 1292"/>
                      <a:gd name="T37" fmla="*/ 459 h 1558"/>
                      <a:gd name="T38" fmla="*/ 1225 w 1292"/>
                      <a:gd name="T39" fmla="*/ 525 h 1558"/>
                      <a:gd name="T40" fmla="*/ 1186 w 1292"/>
                      <a:gd name="T41" fmla="*/ 607 h 1558"/>
                      <a:gd name="T42" fmla="*/ 1141 w 1292"/>
                      <a:gd name="T43" fmla="*/ 703 h 1558"/>
                      <a:gd name="T44" fmla="*/ 1093 w 1292"/>
                      <a:gd name="T45" fmla="*/ 805 h 1558"/>
                      <a:gd name="T46" fmla="*/ 1042 w 1292"/>
                      <a:gd name="T47" fmla="*/ 913 h 1558"/>
                      <a:gd name="T48" fmla="*/ 991 w 1292"/>
                      <a:gd name="T49" fmla="*/ 1024 h 1558"/>
                      <a:gd name="T50" fmla="*/ 940 w 1292"/>
                      <a:gd name="T51" fmla="*/ 1133 h 1558"/>
                      <a:gd name="T52" fmla="*/ 891 w 1292"/>
                      <a:gd name="T53" fmla="*/ 1236 h 1558"/>
                      <a:gd name="T54" fmla="*/ 848 w 1292"/>
                      <a:gd name="T55" fmla="*/ 1330 h 1558"/>
                      <a:gd name="T56" fmla="*/ 809 w 1292"/>
                      <a:gd name="T57" fmla="*/ 1413 h 1558"/>
                      <a:gd name="T58" fmla="*/ 777 w 1292"/>
                      <a:gd name="T59" fmla="*/ 1481 h 1558"/>
                      <a:gd name="T60" fmla="*/ 755 w 1292"/>
                      <a:gd name="T61" fmla="*/ 1529 h 1558"/>
                      <a:gd name="T62" fmla="*/ 742 w 1292"/>
                      <a:gd name="T63" fmla="*/ 1555 h 1558"/>
                      <a:gd name="T64" fmla="*/ 477 w 1292"/>
                      <a:gd name="T65" fmla="*/ 1149 h 1558"/>
                      <a:gd name="T66" fmla="*/ 596 w 1292"/>
                      <a:gd name="T67" fmla="*/ 0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2" h="1558">
                        <a:moveTo>
                          <a:pt x="596" y="0"/>
                        </a:moveTo>
                        <a:lnTo>
                          <a:pt x="596" y="3"/>
                        </a:lnTo>
                        <a:lnTo>
                          <a:pt x="598" y="6"/>
                        </a:lnTo>
                        <a:lnTo>
                          <a:pt x="602" y="13"/>
                        </a:lnTo>
                        <a:lnTo>
                          <a:pt x="608" y="22"/>
                        </a:lnTo>
                        <a:lnTo>
                          <a:pt x="619" y="32"/>
                        </a:lnTo>
                        <a:lnTo>
                          <a:pt x="632" y="42"/>
                        </a:lnTo>
                        <a:lnTo>
                          <a:pt x="650" y="51"/>
                        </a:lnTo>
                        <a:lnTo>
                          <a:pt x="671" y="61"/>
                        </a:lnTo>
                        <a:lnTo>
                          <a:pt x="697" y="67"/>
                        </a:lnTo>
                        <a:lnTo>
                          <a:pt x="731" y="71"/>
                        </a:lnTo>
                        <a:lnTo>
                          <a:pt x="768" y="74"/>
                        </a:lnTo>
                        <a:lnTo>
                          <a:pt x="816" y="77"/>
                        </a:lnTo>
                        <a:lnTo>
                          <a:pt x="857" y="83"/>
                        </a:lnTo>
                        <a:lnTo>
                          <a:pt x="893" y="93"/>
                        </a:lnTo>
                        <a:lnTo>
                          <a:pt x="925" y="106"/>
                        </a:lnTo>
                        <a:lnTo>
                          <a:pt x="952" y="120"/>
                        </a:lnTo>
                        <a:lnTo>
                          <a:pt x="976" y="138"/>
                        </a:lnTo>
                        <a:lnTo>
                          <a:pt x="997" y="156"/>
                        </a:lnTo>
                        <a:lnTo>
                          <a:pt x="1015" y="176"/>
                        </a:lnTo>
                        <a:lnTo>
                          <a:pt x="1032" y="197"/>
                        </a:lnTo>
                        <a:lnTo>
                          <a:pt x="1047" y="218"/>
                        </a:lnTo>
                        <a:lnTo>
                          <a:pt x="1063" y="241"/>
                        </a:lnTo>
                        <a:lnTo>
                          <a:pt x="1077" y="262"/>
                        </a:lnTo>
                        <a:lnTo>
                          <a:pt x="1092" y="283"/>
                        </a:lnTo>
                        <a:lnTo>
                          <a:pt x="1108" y="303"/>
                        </a:lnTo>
                        <a:lnTo>
                          <a:pt x="1124" y="321"/>
                        </a:lnTo>
                        <a:lnTo>
                          <a:pt x="1144" y="339"/>
                        </a:lnTo>
                        <a:lnTo>
                          <a:pt x="1167" y="353"/>
                        </a:lnTo>
                        <a:lnTo>
                          <a:pt x="1191" y="365"/>
                        </a:lnTo>
                        <a:lnTo>
                          <a:pt x="1221" y="376"/>
                        </a:lnTo>
                        <a:lnTo>
                          <a:pt x="1254" y="382"/>
                        </a:lnTo>
                        <a:lnTo>
                          <a:pt x="1292" y="385"/>
                        </a:lnTo>
                        <a:lnTo>
                          <a:pt x="1290" y="388"/>
                        </a:lnTo>
                        <a:lnTo>
                          <a:pt x="1285" y="397"/>
                        </a:lnTo>
                        <a:lnTo>
                          <a:pt x="1279" y="413"/>
                        </a:lnTo>
                        <a:lnTo>
                          <a:pt x="1268" y="433"/>
                        </a:lnTo>
                        <a:lnTo>
                          <a:pt x="1255" y="459"/>
                        </a:lnTo>
                        <a:lnTo>
                          <a:pt x="1241" y="491"/>
                        </a:lnTo>
                        <a:lnTo>
                          <a:pt x="1225" y="525"/>
                        </a:lnTo>
                        <a:lnTo>
                          <a:pt x="1205" y="565"/>
                        </a:lnTo>
                        <a:lnTo>
                          <a:pt x="1186" y="607"/>
                        </a:lnTo>
                        <a:lnTo>
                          <a:pt x="1164" y="654"/>
                        </a:lnTo>
                        <a:lnTo>
                          <a:pt x="1141" y="703"/>
                        </a:lnTo>
                        <a:lnTo>
                          <a:pt x="1118" y="753"/>
                        </a:lnTo>
                        <a:lnTo>
                          <a:pt x="1093" y="805"/>
                        </a:lnTo>
                        <a:lnTo>
                          <a:pt x="1068" y="859"/>
                        </a:lnTo>
                        <a:lnTo>
                          <a:pt x="1042" y="913"/>
                        </a:lnTo>
                        <a:lnTo>
                          <a:pt x="1016" y="969"/>
                        </a:lnTo>
                        <a:lnTo>
                          <a:pt x="991" y="1024"/>
                        </a:lnTo>
                        <a:lnTo>
                          <a:pt x="965" y="1079"/>
                        </a:lnTo>
                        <a:lnTo>
                          <a:pt x="940" y="1133"/>
                        </a:lnTo>
                        <a:lnTo>
                          <a:pt x="916" y="1185"/>
                        </a:lnTo>
                        <a:lnTo>
                          <a:pt x="891" y="1236"/>
                        </a:lnTo>
                        <a:lnTo>
                          <a:pt x="868" y="1284"/>
                        </a:lnTo>
                        <a:lnTo>
                          <a:pt x="848" y="1330"/>
                        </a:lnTo>
                        <a:lnTo>
                          <a:pt x="827" y="1374"/>
                        </a:lnTo>
                        <a:lnTo>
                          <a:pt x="809" y="1413"/>
                        </a:lnTo>
                        <a:lnTo>
                          <a:pt x="792" y="1449"/>
                        </a:lnTo>
                        <a:lnTo>
                          <a:pt x="777" y="1481"/>
                        </a:lnTo>
                        <a:lnTo>
                          <a:pt x="765" y="1507"/>
                        </a:lnTo>
                        <a:lnTo>
                          <a:pt x="755" y="1529"/>
                        </a:lnTo>
                        <a:lnTo>
                          <a:pt x="747" y="1545"/>
                        </a:lnTo>
                        <a:lnTo>
                          <a:pt x="742" y="1555"/>
                        </a:lnTo>
                        <a:lnTo>
                          <a:pt x="741" y="1558"/>
                        </a:lnTo>
                        <a:lnTo>
                          <a:pt x="477" y="1149"/>
                        </a:lnTo>
                        <a:lnTo>
                          <a:pt x="0" y="1204"/>
                        </a:lnTo>
                        <a:lnTo>
                          <a:pt x="596"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75" name="Freeform 20"/>
                  <p:cNvSpPr>
                    <a:spLocks/>
                  </p:cNvSpPr>
                  <p:nvPr/>
                </p:nvSpPr>
                <p:spPr bwMode="auto">
                  <a:xfrm>
                    <a:off x="7701494" y="2509604"/>
                    <a:ext cx="158116" cy="185315"/>
                  </a:xfrm>
                  <a:custGeom>
                    <a:avLst/>
                    <a:gdLst>
                      <a:gd name="T0" fmla="*/ 703 w 1306"/>
                      <a:gd name="T1" fmla="*/ 0 h 1534"/>
                      <a:gd name="T2" fmla="*/ 1306 w 1306"/>
                      <a:gd name="T3" fmla="*/ 1156 h 1534"/>
                      <a:gd name="T4" fmla="*/ 836 w 1306"/>
                      <a:gd name="T5" fmla="*/ 1094 h 1534"/>
                      <a:gd name="T6" fmla="*/ 671 w 1306"/>
                      <a:gd name="T7" fmla="*/ 1534 h 1534"/>
                      <a:gd name="T8" fmla="*/ 0 w 1306"/>
                      <a:gd name="T9" fmla="*/ 345 h 1534"/>
                      <a:gd name="T10" fmla="*/ 3 w 1306"/>
                      <a:gd name="T11" fmla="*/ 345 h 1534"/>
                      <a:gd name="T12" fmla="*/ 12 w 1306"/>
                      <a:gd name="T13" fmla="*/ 346 h 1534"/>
                      <a:gd name="T14" fmla="*/ 28 w 1306"/>
                      <a:gd name="T15" fmla="*/ 346 h 1534"/>
                      <a:gd name="T16" fmla="*/ 48 w 1306"/>
                      <a:gd name="T17" fmla="*/ 346 h 1534"/>
                      <a:gd name="T18" fmla="*/ 72 w 1306"/>
                      <a:gd name="T19" fmla="*/ 344 h 1534"/>
                      <a:gd name="T20" fmla="*/ 100 w 1306"/>
                      <a:gd name="T21" fmla="*/ 338 h 1534"/>
                      <a:gd name="T22" fmla="*/ 129 w 1306"/>
                      <a:gd name="T23" fmla="*/ 329 h 1534"/>
                      <a:gd name="T24" fmla="*/ 160 w 1306"/>
                      <a:gd name="T25" fmla="*/ 317 h 1534"/>
                      <a:gd name="T26" fmla="*/ 192 w 1306"/>
                      <a:gd name="T27" fmla="*/ 299 h 1534"/>
                      <a:gd name="T28" fmla="*/ 225 w 1306"/>
                      <a:gd name="T29" fmla="*/ 275 h 1534"/>
                      <a:gd name="T30" fmla="*/ 257 w 1306"/>
                      <a:gd name="T31" fmla="*/ 244 h 1534"/>
                      <a:gd name="T32" fmla="*/ 271 w 1306"/>
                      <a:gd name="T33" fmla="*/ 230 h 1534"/>
                      <a:gd name="T34" fmla="*/ 283 w 1306"/>
                      <a:gd name="T35" fmla="*/ 215 h 1534"/>
                      <a:gd name="T36" fmla="*/ 293 w 1306"/>
                      <a:gd name="T37" fmla="*/ 201 h 1534"/>
                      <a:gd name="T38" fmla="*/ 302 w 1306"/>
                      <a:gd name="T39" fmla="*/ 186 h 1534"/>
                      <a:gd name="T40" fmla="*/ 310 w 1306"/>
                      <a:gd name="T41" fmla="*/ 172 h 1534"/>
                      <a:gd name="T42" fmla="*/ 317 w 1306"/>
                      <a:gd name="T43" fmla="*/ 157 h 1534"/>
                      <a:gd name="T44" fmla="*/ 326 w 1306"/>
                      <a:gd name="T45" fmla="*/ 142 h 1534"/>
                      <a:gd name="T46" fmla="*/ 335 w 1306"/>
                      <a:gd name="T47" fmla="*/ 128 h 1534"/>
                      <a:gd name="T48" fmla="*/ 347 w 1306"/>
                      <a:gd name="T49" fmla="*/ 113 h 1534"/>
                      <a:gd name="T50" fmla="*/ 361 w 1306"/>
                      <a:gd name="T51" fmla="*/ 100 h 1534"/>
                      <a:gd name="T52" fmla="*/ 379 w 1306"/>
                      <a:gd name="T53" fmla="*/ 86 h 1534"/>
                      <a:gd name="T54" fmla="*/ 400 w 1306"/>
                      <a:gd name="T55" fmla="*/ 72 h 1534"/>
                      <a:gd name="T56" fmla="*/ 425 w 1306"/>
                      <a:gd name="T57" fmla="*/ 60 h 1534"/>
                      <a:gd name="T58" fmla="*/ 455 w 1306"/>
                      <a:gd name="T59" fmla="*/ 48 h 1534"/>
                      <a:gd name="T60" fmla="*/ 491 w 1306"/>
                      <a:gd name="T61" fmla="*/ 37 h 1534"/>
                      <a:gd name="T62" fmla="*/ 533 w 1306"/>
                      <a:gd name="T63" fmla="*/ 26 h 1534"/>
                      <a:gd name="T64" fmla="*/ 582 w 1306"/>
                      <a:gd name="T65" fmla="*/ 15 h 1534"/>
                      <a:gd name="T66" fmla="*/ 639 w 1306"/>
                      <a:gd name="T67" fmla="*/ 7 h 1534"/>
                      <a:gd name="T68" fmla="*/ 703 w 1306"/>
                      <a:gd name="T69" fmla="*/ 0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06" h="1534">
                        <a:moveTo>
                          <a:pt x="703" y="0"/>
                        </a:moveTo>
                        <a:lnTo>
                          <a:pt x="1306" y="1156"/>
                        </a:lnTo>
                        <a:lnTo>
                          <a:pt x="836" y="1094"/>
                        </a:lnTo>
                        <a:lnTo>
                          <a:pt x="671" y="1534"/>
                        </a:lnTo>
                        <a:lnTo>
                          <a:pt x="0" y="345"/>
                        </a:lnTo>
                        <a:lnTo>
                          <a:pt x="3" y="345"/>
                        </a:lnTo>
                        <a:lnTo>
                          <a:pt x="12" y="346"/>
                        </a:lnTo>
                        <a:lnTo>
                          <a:pt x="28" y="346"/>
                        </a:lnTo>
                        <a:lnTo>
                          <a:pt x="48" y="346"/>
                        </a:lnTo>
                        <a:lnTo>
                          <a:pt x="72" y="344"/>
                        </a:lnTo>
                        <a:lnTo>
                          <a:pt x="100" y="338"/>
                        </a:lnTo>
                        <a:lnTo>
                          <a:pt x="129" y="329"/>
                        </a:lnTo>
                        <a:lnTo>
                          <a:pt x="160" y="317"/>
                        </a:lnTo>
                        <a:lnTo>
                          <a:pt x="192" y="299"/>
                        </a:lnTo>
                        <a:lnTo>
                          <a:pt x="225" y="275"/>
                        </a:lnTo>
                        <a:lnTo>
                          <a:pt x="257" y="244"/>
                        </a:lnTo>
                        <a:lnTo>
                          <a:pt x="271" y="230"/>
                        </a:lnTo>
                        <a:lnTo>
                          <a:pt x="283" y="215"/>
                        </a:lnTo>
                        <a:lnTo>
                          <a:pt x="293" y="201"/>
                        </a:lnTo>
                        <a:lnTo>
                          <a:pt x="302" y="186"/>
                        </a:lnTo>
                        <a:lnTo>
                          <a:pt x="310" y="172"/>
                        </a:lnTo>
                        <a:lnTo>
                          <a:pt x="317" y="157"/>
                        </a:lnTo>
                        <a:lnTo>
                          <a:pt x="326" y="142"/>
                        </a:lnTo>
                        <a:lnTo>
                          <a:pt x="335" y="128"/>
                        </a:lnTo>
                        <a:lnTo>
                          <a:pt x="347" y="113"/>
                        </a:lnTo>
                        <a:lnTo>
                          <a:pt x="361" y="100"/>
                        </a:lnTo>
                        <a:lnTo>
                          <a:pt x="379" y="86"/>
                        </a:lnTo>
                        <a:lnTo>
                          <a:pt x="400" y="72"/>
                        </a:lnTo>
                        <a:lnTo>
                          <a:pt x="425" y="60"/>
                        </a:lnTo>
                        <a:lnTo>
                          <a:pt x="455" y="48"/>
                        </a:lnTo>
                        <a:lnTo>
                          <a:pt x="491" y="37"/>
                        </a:lnTo>
                        <a:lnTo>
                          <a:pt x="533" y="26"/>
                        </a:lnTo>
                        <a:lnTo>
                          <a:pt x="582" y="15"/>
                        </a:lnTo>
                        <a:lnTo>
                          <a:pt x="639" y="7"/>
                        </a:lnTo>
                        <a:lnTo>
                          <a:pt x="703"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76" name="Freeform 21"/>
                  <p:cNvSpPr>
                    <a:spLocks/>
                  </p:cNvSpPr>
                  <p:nvPr/>
                </p:nvSpPr>
                <p:spPr bwMode="auto">
                  <a:xfrm>
                    <a:off x="7601040" y="2305432"/>
                    <a:ext cx="130192" cy="126928"/>
                  </a:xfrm>
                  <a:custGeom>
                    <a:avLst/>
                    <a:gdLst>
                      <a:gd name="T0" fmla="*/ 537 w 1075"/>
                      <a:gd name="T1" fmla="*/ 0 h 1051"/>
                      <a:gd name="T2" fmla="*/ 703 w 1075"/>
                      <a:gd name="T3" fmla="*/ 345 h 1051"/>
                      <a:gd name="T4" fmla="*/ 1075 w 1075"/>
                      <a:gd name="T5" fmla="*/ 401 h 1051"/>
                      <a:gd name="T6" fmla="*/ 806 w 1075"/>
                      <a:gd name="T7" fmla="*/ 671 h 1051"/>
                      <a:gd name="T8" fmla="*/ 869 w 1075"/>
                      <a:gd name="T9" fmla="*/ 1051 h 1051"/>
                      <a:gd name="T10" fmla="*/ 537 w 1075"/>
                      <a:gd name="T11" fmla="*/ 872 h 1051"/>
                      <a:gd name="T12" fmla="*/ 205 w 1075"/>
                      <a:gd name="T13" fmla="*/ 1051 h 1051"/>
                      <a:gd name="T14" fmla="*/ 268 w 1075"/>
                      <a:gd name="T15" fmla="*/ 671 h 1051"/>
                      <a:gd name="T16" fmla="*/ 0 w 1075"/>
                      <a:gd name="T17" fmla="*/ 401 h 1051"/>
                      <a:gd name="T18" fmla="*/ 371 w 1075"/>
                      <a:gd name="T19" fmla="*/ 345 h 1051"/>
                      <a:gd name="T20" fmla="*/ 537 w 1075"/>
                      <a:gd name="T21"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5" h="1051">
                        <a:moveTo>
                          <a:pt x="537" y="0"/>
                        </a:moveTo>
                        <a:lnTo>
                          <a:pt x="703" y="345"/>
                        </a:lnTo>
                        <a:lnTo>
                          <a:pt x="1075" y="401"/>
                        </a:lnTo>
                        <a:lnTo>
                          <a:pt x="806" y="671"/>
                        </a:lnTo>
                        <a:lnTo>
                          <a:pt x="869" y="1051"/>
                        </a:lnTo>
                        <a:lnTo>
                          <a:pt x="537" y="872"/>
                        </a:lnTo>
                        <a:lnTo>
                          <a:pt x="205" y="1051"/>
                        </a:lnTo>
                        <a:lnTo>
                          <a:pt x="268" y="671"/>
                        </a:lnTo>
                        <a:lnTo>
                          <a:pt x="0" y="401"/>
                        </a:lnTo>
                        <a:lnTo>
                          <a:pt x="371" y="345"/>
                        </a:lnTo>
                        <a:lnTo>
                          <a:pt x="537" y="0"/>
                        </a:lnTo>
                        <a:close/>
                      </a:path>
                    </a:pathLst>
                  </a:custGeom>
                  <a:grp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grpSp>
          </p:grpSp>
          <p:grpSp>
            <p:nvGrpSpPr>
              <p:cNvPr id="31" name="Group 30"/>
              <p:cNvGrpSpPr/>
              <p:nvPr/>
            </p:nvGrpSpPr>
            <p:grpSpPr>
              <a:xfrm>
                <a:off x="8370052" y="3371987"/>
                <a:ext cx="2000784" cy="383205"/>
                <a:chOff x="8370052" y="3371987"/>
                <a:chExt cx="2000784" cy="383205"/>
              </a:xfrm>
            </p:grpSpPr>
            <p:sp>
              <p:nvSpPr>
                <p:cNvPr id="2731" name="TextBox 2730"/>
                <p:cNvSpPr txBox="1"/>
                <p:nvPr/>
              </p:nvSpPr>
              <p:spPr>
                <a:xfrm>
                  <a:off x="8400620" y="3371987"/>
                  <a:ext cx="1970216" cy="383205"/>
                </a:xfrm>
                <a:prstGeom prst="rect">
                  <a:avLst/>
                </a:prstGeom>
                <a:noFill/>
              </p:spPr>
              <p:txBody>
                <a:bodyPr wrap="none" rtlCol="0" anchor="ctr">
                  <a:spAutoFit/>
                </a:bodyPr>
                <a:lstStyle/>
                <a:p>
                  <a:r>
                    <a:rPr lang="en-IN" sz="1600" b="1" dirty="0">
                      <a:solidFill>
                        <a:srgbClr val="2B6E74"/>
                      </a:solidFill>
                      <a:latin typeface="Roboto" panose="02000000000000000000" pitchFamily="2" charset="0"/>
                      <a:ea typeface="Roboto" panose="02000000000000000000" pitchFamily="2" charset="0"/>
                    </a:rPr>
                    <a:t>Private sector</a:t>
                  </a:r>
                </a:p>
              </p:txBody>
            </p:sp>
            <p:sp>
              <p:nvSpPr>
                <p:cNvPr id="2772" name="Freeform 35"/>
                <p:cNvSpPr>
                  <a:spLocks/>
                </p:cNvSpPr>
                <p:nvPr/>
              </p:nvSpPr>
              <p:spPr bwMode="auto">
                <a:xfrm>
                  <a:off x="8370052" y="3517956"/>
                  <a:ext cx="37573" cy="149580"/>
                </a:xfrm>
                <a:custGeom>
                  <a:avLst/>
                  <a:gdLst>
                    <a:gd name="T0" fmla="*/ 354 w 529"/>
                    <a:gd name="T1" fmla="*/ 1 h 2110"/>
                    <a:gd name="T2" fmla="*/ 366 w 529"/>
                    <a:gd name="T3" fmla="*/ 15 h 2110"/>
                    <a:gd name="T4" fmla="*/ 371 w 529"/>
                    <a:gd name="T5" fmla="*/ 35 h 2110"/>
                    <a:gd name="T6" fmla="*/ 372 w 529"/>
                    <a:gd name="T7" fmla="*/ 51 h 2110"/>
                    <a:gd name="T8" fmla="*/ 372 w 529"/>
                    <a:gd name="T9" fmla="*/ 1584 h 2110"/>
                    <a:gd name="T10" fmla="*/ 382 w 529"/>
                    <a:gd name="T11" fmla="*/ 1606 h 2110"/>
                    <a:gd name="T12" fmla="*/ 397 w 529"/>
                    <a:gd name="T13" fmla="*/ 1617 h 2110"/>
                    <a:gd name="T14" fmla="*/ 466 w 529"/>
                    <a:gd name="T15" fmla="*/ 1674 h 2110"/>
                    <a:gd name="T16" fmla="*/ 512 w 529"/>
                    <a:gd name="T17" fmla="*/ 1753 h 2110"/>
                    <a:gd name="T18" fmla="*/ 529 w 529"/>
                    <a:gd name="T19" fmla="*/ 1845 h 2110"/>
                    <a:gd name="T20" fmla="*/ 512 w 529"/>
                    <a:gd name="T21" fmla="*/ 1938 h 2110"/>
                    <a:gd name="T22" fmla="*/ 466 w 529"/>
                    <a:gd name="T23" fmla="*/ 2016 h 2110"/>
                    <a:gd name="T24" fmla="*/ 397 w 529"/>
                    <a:gd name="T25" fmla="*/ 2074 h 2110"/>
                    <a:gd name="T26" fmla="*/ 312 w 529"/>
                    <a:gd name="T27" fmla="*/ 2105 h 2110"/>
                    <a:gd name="T28" fmla="*/ 216 w 529"/>
                    <a:gd name="T29" fmla="*/ 2105 h 2110"/>
                    <a:gd name="T30" fmla="*/ 130 w 529"/>
                    <a:gd name="T31" fmla="*/ 2074 h 2110"/>
                    <a:gd name="T32" fmla="*/ 62 w 529"/>
                    <a:gd name="T33" fmla="*/ 2016 h 2110"/>
                    <a:gd name="T34" fmla="*/ 15 w 529"/>
                    <a:gd name="T35" fmla="*/ 1938 h 2110"/>
                    <a:gd name="T36" fmla="*/ 0 w 529"/>
                    <a:gd name="T37" fmla="*/ 1845 h 2110"/>
                    <a:gd name="T38" fmla="*/ 15 w 529"/>
                    <a:gd name="T39" fmla="*/ 1753 h 2110"/>
                    <a:gd name="T40" fmla="*/ 62 w 529"/>
                    <a:gd name="T41" fmla="*/ 1676 h 2110"/>
                    <a:gd name="T42" fmla="*/ 130 w 529"/>
                    <a:gd name="T43" fmla="*/ 1619 h 2110"/>
                    <a:gd name="T44" fmla="*/ 146 w 529"/>
                    <a:gd name="T45" fmla="*/ 1606 h 2110"/>
                    <a:gd name="T46" fmla="*/ 155 w 529"/>
                    <a:gd name="T47" fmla="*/ 1584 h 2110"/>
                    <a:gd name="T48" fmla="*/ 155 w 529"/>
                    <a:gd name="T49" fmla="*/ 191 h 2110"/>
                    <a:gd name="T50" fmla="*/ 155 w 529"/>
                    <a:gd name="T51" fmla="*/ 166 h 2110"/>
                    <a:gd name="T52" fmla="*/ 161 w 529"/>
                    <a:gd name="T53" fmla="*/ 130 h 2110"/>
                    <a:gd name="T54" fmla="*/ 181 w 529"/>
                    <a:gd name="T55" fmla="*/ 97 h 2110"/>
                    <a:gd name="T56" fmla="*/ 219 w 529"/>
                    <a:gd name="T57" fmla="*/ 71 h 2110"/>
                    <a:gd name="T58" fmla="*/ 267 w 529"/>
                    <a:gd name="T59" fmla="*/ 42 h 2110"/>
                    <a:gd name="T60" fmla="*/ 313 w 529"/>
                    <a:gd name="T61" fmla="*/ 15 h 2110"/>
                    <a:gd name="T62" fmla="*/ 343 w 529"/>
                    <a:gd name="T63"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9" h="2110">
                      <a:moveTo>
                        <a:pt x="343" y="0"/>
                      </a:moveTo>
                      <a:lnTo>
                        <a:pt x="354" y="1"/>
                      </a:lnTo>
                      <a:lnTo>
                        <a:pt x="360" y="8"/>
                      </a:lnTo>
                      <a:lnTo>
                        <a:pt x="366" y="15"/>
                      </a:lnTo>
                      <a:lnTo>
                        <a:pt x="369" y="26"/>
                      </a:lnTo>
                      <a:lnTo>
                        <a:pt x="371" y="35"/>
                      </a:lnTo>
                      <a:lnTo>
                        <a:pt x="372" y="45"/>
                      </a:lnTo>
                      <a:lnTo>
                        <a:pt x="372" y="51"/>
                      </a:lnTo>
                      <a:lnTo>
                        <a:pt x="372" y="54"/>
                      </a:lnTo>
                      <a:lnTo>
                        <a:pt x="372" y="1584"/>
                      </a:lnTo>
                      <a:lnTo>
                        <a:pt x="376" y="1597"/>
                      </a:lnTo>
                      <a:lnTo>
                        <a:pt x="382" y="1606"/>
                      </a:lnTo>
                      <a:lnTo>
                        <a:pt x="390" y="1612"/>
                      </a:lnTo>
                      <a:lnTo>
                        <a:pt x="397" y="1617"/>
                      </a:lnTo>
                      <a:lnTo>
                        <a:pt x="435" y="1643"/>
                      </a:lnTo>
                      <a:lnTo>
                        <a:pt x="466" y="1674"/>
                      </a:lnTo>
                      <a:lnTo>
                        <a:pt x="492" y="1712"/>
                      </a:lnTo>
                      <a:lnTo>
                        <a:pt x="512" y="1753"/>
                      </a:lnTo>
                      <a:lnTo>
                        <a:pt x="525" y="1798"/>
                      </a:lnTo>
                      <a:lnTo>
                        <a:pt x="529" y="1845"/>
                      </a:lnTo>
                      <a:lnTo>
                        <a:pt x="525" y="1893"/>
                      </a:lnTo>
                      <a:lnTo>
                        <a:pt x="512" y="1938"/>
                      </a:lnTo>
                      <a:lnTo>
                        <a:pt x="492" y="1978"/>
                      </a:lnTo>
                      <a:lnTo>
                        <a:pt x="466" y="2016"/>
                      </a:lnTo>
                      <a:lnTo>
                        <a:pt x="435" y="2048"/>
                      </a:lnTo>
                      <a:lnTo>
                        <a:pt x="397" y="2074"/>
                      </a:lnTo>
                      <a:lnTo>
                        <a:pt x="357" y="2093"/>
                      </a:lnTo>
                      <a:lnTo>
                        <a:pt x="312" y="2105"/>
                      </a:lnTo>
                      <a:lnTo>
                        <a:pt x="264" y="2110"/>
                      </a:lnTo>
                      <a:lnTo>
                        <a:pt x="216" y="2105"/>
                      </a:lnTo>
                      <a:lnTo>
                        <a:pt x="172" y="2093"/>
                      </a:lnTo>
                      <a:lnTo>
                        <a:pt x="130" y="2074"/>
                      </a:lnTo>
                      <a:lnTo>
                        <a:pt x="93" y="2048"/>
                      </a:lnTo>
                      <a:lnTo>
                        <a:pt x="62" y="2016"/>
                      </a:lnTo>
                      <a:lnTo>
                        <a:pt x="36" y="1978"/>
                      </a:lnTo>
                      <a:lnTo>
                        <a:pt x="15" y="1938"/>
                      </a:lnTo>
                      <a:lnTo>
                        <a:pt x="3" y="1893"/>
                      </a:lnTo>
                      <a:lnTo>
                        <a:pt x="0" y="1845"/>
                      </a:lnTo>
                      <a:lnTo>
                        <a:pt x="3" y="1798"/>
                      </a:lnTo>
                      <a:lnTo>
                        <a:pt x="15" y="1753"/>
                      </a:lnTo>
                      <a:lnTo>
                        <a:pt x="36" y="1713"/>
                      </a:lnTo>
                      <a:lnTo>
                        <a:pt x="62" y="1676"/>
                      </a:lnTo>
                      <a:lnTo>
                        <a:pt x="93" y="1643"/>
                      </a:lnTo>
                      <a:lnTo>
                        <a:pt x="130" y="1619"/>
                      </a:lnTo>
                      <a:lnTo>
                        <a:pt x="136" y="1614"/>
                      </a:lnTo>
                      <a:lnTo>
                        <a:pt x="146" y="1606"/>
                      </a:lnTo>
                      <a:lnTo>
                        <a:pt x="152" y="1597"/>
                      </a:lnTo>
                      <a:lnTo>
                        <a:pt x="155" y="1584"/>
                      </a:lnTo>
                      <a:lnTo>
                        <a:pt x="155" y="194"/>
                      </a:lnTo>
                      <a:lnTo>
                        <a:pt x="155" y="191"/>
                      </a:lnTo>
                      <a:lnTo>
                        <a:pt x="154" y="180"/>
                      </a:lnTo>
                      <a:lnTo>
                        <a:pt x="155" y="166"/>
                      </a:lnTo>
                      <a:lnTo>
                        <a:pt x="157" y="149"/>
                      </a:lnTo>
                      <a:lnTo>
                        <a:pt x="161" y="130"/>
                      </a:lnTo>
                      <a:lnTo>
                        <a:pt x="169" y="111"/>
                      </a:lnTo>
                      <a:lnTo>
                        <a:pt x="181" y="97"/>
                      </a:lnTo>
                      <a:lnTo>
                        <a:pt x="197" y="85"/>
                      </a:lnTo>
                      <a:lnTo>
                        <a:pt x="219" y="71"/>
                      </a:lnTo>
                      <a:lnTo>
                        <a:pt x="242" y="56"/>
                      </a:lnTo>
                      <a:lnTo>
                        <a:pt x="267" y="42"/>
                      </a:lnTo>
                      <a:lnTo>
                        <a:pt x="292" y="28"/>
                      </a:lnTo>
                      <a:lnTo>
                        <a:pt x="313" y="15"/>
                      </a:lnTo>
                      <a:lnTo>
                        <a:pt x="331" y="4"/>
                      </a:lnTo>
                      <a:lnTo>
                        <a:pt x="343" y="0"/>
                      </a:lnTo>
                      <a:close/>
                    </a:path>
                  </a:pathLst>
                </a:custGeom>
                <a:solidFill>
                  <a:schemeClr val="accent3"/>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grpSp>
          <p:grpSp>
            <p:nvGrpSpPr>
              <p:cNvPr id="2733" name="Group 2732"/>
              <p:cNvGrpSpPr/>
              <p:nvPr/>
            </p:nvGrpSpPr>
            <p:grpSpPr>
              <a:xfrm>
                <a:off x="6616973" y="4987440"/>
                <a:ext cx="330340" cy="237001"/>
                <a:chOff x="7498391" y="6246271"/>
                <a:chExt cx="297515" cy="213451"/>
              </a:xfrm>
            </p:grpSpPr>
            <p:sp>
              <p:nvSpPr>
                <p:cNvPr id="2761" name="Freeform 56"/>
                <p:cNvSpPr>
                  <a:spLocks/>
                </p:cNvSpPr>
                <p:nvPr/>
              </p:nvSpPr>
              <p:spPr bwMode="auto">
                <a:xfrm flipH="1">
                  <a:off x="7769991" y="6310920"/>
                  <a:ext cx="25915" cy="38826"/>
                </a:xfrm>
                <a:custGeom>
                  <a:avLst/>
                  <a:gdLst>
                    <a:gd name="T0" fmla="*/ 142 w 283"/>
                    <a:gd name="T1" fmla="*/ 0 h 424"/>
                    <a:gd name="T2" fmla="*/ 167 w 283"/>
                    <a:gd name="T3" fmla="*/ 4 h 424"/>
                    <a:gd name="T4" fmla="*/ 191 w 283"/>
                    <a:gd name="T5" fmla="*/ 13 h 424"/>
                    <a:gd name="T6" fmla="*/ 213 w 283"/>
                    <a:gd name="T7" fmla="*/ 29 h 424"/>
                    <a:gd name="T8" fmla="*/ 233 w 283"/>
                    <a:gd name="T9" fmla="*/ 50 h 424"/>
                    <a:gd name="T10" fmla="*/ 250 w 283"/>
                    <a:gd name="T11" fmla="*/ 75 h 424"/>
                    <a:gd name="T12" fmla="*/ 264 w 283"/>
                    <a:gd name="T13" fmla="*/ 105 h 424"/>
                    <a:gd name="T14" fmla="*/ 274 w 283"/>
                    <a:gd name="T15" fmla="*/ 138 h 424"/>
                    <a:gd name="T16" fmla="*/ 280 w 283"/>
                    <a:gd name="T17" fmla="*/ 174 h 424"/>
                    <a:gd name="T18" fmla="*/ 283 w 283"/>
                    <a:gd name="T19" fmla="*/ 212 h 424"/>
                    <a:gd name="T20" fmla="*/ 280 w 283"/>
                    <a:gd name="T21" fmla="*/ 250 h 424"/>
                    <a:gd name="T22" fmla="*/ 274 w 283"/>
                    <a:gd name="T23" fmla="*/ 286 h 424"/>
                    <a:gd name="T24" fmla="*/ 264 w 283"/>
                    <a:gd name="T25" fmla="*/ 319 h 424"/>
                    <a:gd name="T26" fmla="*/ 250 w 283"/>
                    <a:gd name="T27" fmla="*/ 349 h 424"/>
                    <a:gd name="T28" fmla="*/ 233 w 283"/>
                    <a:gd name="T29" fmla="*/ 373 h 424"/>
                    <a:gd name="T30" fmla="*/ 213 w 283"/>
                    <a:gd name="T31" fmla="*/ 395 h 424"/>
                    <a:gd name="T32" fmla="*/ 191 w 283"/>
                    <a:gd name="T33" fmla="*/ 411 h 424"/>
                    <a:gd name="T34" fmla="*/ 167 w 283"/>
                    <a:gd name="T35" fmla="*/ 421 h 424"/>
                    <a:gd name="T36" fmla="*/ 142 w 283"/>
                    <a:gd name="T37" fmla="*/ 424 h 424"/>
                    <a:gd name="T38" fmla="*/ 116 w 283"/>
                    <a:gd name="T39" fmla="*/ 421 h 424"/>
                    <a:gd name="T40" fmla="*/ 92 w 283"/>
                    <a:gd name="T41" fmla="*/ 411 h 424"/>
                    <a:gd name="T42" fmla="*/ 70 w 283"/>
                    <a:gd name="T43" fmla="*/ 395 h 424"/>
                    <a:gd name="T44" fmla="*/ 51 w 283"/>
                    <a:gd name="T45" fmla="*/ 373 h 424"/>
                    <a:gd name="T46" fmla="*/ 34 w 283"/>
                    <a:gd name="T47" fmla="*/ 349 h 424"/>
                    <a:gd name="T48" fmla="*/ 20 w 283"/>
                    <a:gd name="T49" fmla="*/ 319 h 424"/>
                    <a:gd name="T50" fmla="*/ 9 w 283"/>
                    <a:gd name="T51" fmla="*/ 286 h 424"/>
                    <a:gd name="T52" fmla="*/ 3 w 283"/>
                    <a:gd name="T53" fmla="*/ 250 h 424"/>
                    <a:gd name="T54" fmla="*/ 0 w 283"/>
                    <a:gd name="T55" fmla="*/ 212 h 424"/>
                    <a:gd name="T56" fmla="*/ 3 w 283"/>
                    <a:gd name="T57" fmla="*/ 174 h 424"/>
                    <a:gd name="T58" fmla="*/ 9 w 283"/>
                    <a:gd name="T59" fmla="*/ 138 h 424"/>
                    <a:gd name="T60" fmla="*/ 20 w 283"/>
                    <a:gd name="T61" fmla="*/ 105 h 424"/>
                    <a:gd name="T62" fmla="*/ 34 w 283"/>
                    <a:gd name="T63" fmla="*/ 75 h 424"/>
                    <a:gd name="T64" fmla="*/ 51 w 283"/>
                    <a:gd name="T65" fmla="*/ 50 h 424"/>
                    <a:gd name="T66" fmla="*/ 70 w 283"/>
                    <a:gd name="T67" fmla="*/ 29 h 424"/>
                    <a:gd name="T68" fmla="*/ 92 w 283"/>
                    <a:gd name="T69" fmla="*/ 13 h 424"/>
                    <a:gd name="T70" fmla="*/ 116 w 283"/>
                    <a:gd name="T71" fmla="*/ 4 h 424"/>
                    <a:gd name="T72" fmla="*/ 142 w 283"/>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4">
                      <a:moveTo>
                        <a:pt x="142" y="0"/>
                      </a:moveTo>
                      <a:lnTo>
                        <a:pt x="167" y="4"/>
                      </a:lnTo>
                      <a:lnTo>
                        <a:pt x="191" y="13"/>
                      </a:lnTo>
                      <a:lnTo>
                        <a:pt x="213" y="29"/>
                      </a:lnTo>
                      <a:lnTo>
                        <a:pt x="233" y="50"/>
                      </a:lnTo>
                      <a:lnTo>
                        <a:pt x="250" y="75"/>
                      </a:lnTo>
                      <a:lnTo>
                        <a:pt x="264" y="105"/>
                      </a:lnTo>
                      <a:lnTo>
                        <a:pt x="274" y="138"/>
                      </a:lnTo>
                      <a:lnTo>
                        <a:pt x="280" y="174"/>
                      </a:lnTo>
                      <a:lnTo>
                        <a:pt x="283" y="212"/>
                      </a:lnTo>
                      <a:lnTo>
                        <a:pt x="280" y="250"/>
                      </a:lnTo>
                      <a:lnTo>
                        <a:pt x="274" y="286"/>
                      </a:lnTo>
                      <a:lnTo>
                        <a:pt x="264" y="319"/>
                      </a:lnTo>
                      <a:lnTo>
                        <a:pt x="250" y="349"/>
                      </a:lnTo>
                      <a:lnTo>
                        <a:pt x="233" y="373"/>
                      </a:lnTo>
                      <a:lnTo>
                        <a:pt x="213" y="395"/>
                      </a:lnTo>
                      <a:lnTo>
                        <a:pt x="191" y="411"/>
                      </a:lnTo>
                      <a:lnTo>
                        <a:pt x="167" y="421"/>
                      </a:lnTo>
                      <a:lnTo>
                        <a:pt x="142" y="424"/>
                      </a:lnTo>
                      <a:lnTo>
                        <a:pt x="116" y="421"/>
                      </a:lnTo>
                      <a:lnTo>
                        <a:pt x="92" y="411"/>
                      </a:lnTo>
                      <a:lnTo>
                        <a:pt x="70" y="395"/>
                      </a:lnTo>
                      <a:lnTo>
                        <a:pt x="51" y="373"/>
                      </a:lnTo>
                      <a:lnTo>
                        <a:pt x="34" y="349"/>
                      </a:lnTo>
                      <a:lnTo>
                        <a:pt x="20" y="319"/>
                      </a:lnTo>
                      <a:lnTo>
                        <a:pt x="9" y="286"/>
                      </a:lnTo>
                      <a:lnTo>
                        <a:pt x="3" y="250"/>
                      </a:lnTo>
                      <a:lnTo>
                        <a:pt x="0" y="212"/>
                      </a:lnTo>
                      <a:lnTo>
                        <a:pt x="3" y="174"/>
                      </a:lnTo>
                      <a:lnTo>
                        <a:pt x="9" y="138"/>
                      </a:lnTo>
                      <a:lnTo>
                        <a:pt x="20" y="105"/>
                      </a:lnTo>
                      <a:lnTo>
                        <a:pt x="34" y="75"/>
                      </a:lnTo>
                      <a:lnTo>
                        <a:pt x="51" y="50"/>
                      </a:lnTo>
                      <a:lnTo>
                        <a:pt x="70" y="29"/>
                      </a:lnTo>
                      <a:lnTo>
                        <a:pt x="92" y="13"/>
                      </a:lnTo>
                      <a:lnTo>
                        <a:pt x="116" y="4"/>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62" name="Freeform 57"/>
                <p:cNvSpPr>
                  <a:spLocks/>
                </p:cNvSpPr>
                <p:nvPr/>
              </p:nvSpPr>
              <p:spPr bwMode="auto">
                <a:xfrm flipH="1">
                  <a:off x="7711843" y="6349746"/>
                  <a:ext cx="25823" cy="38735"/>
                </a:xfrm>
                <a:custGeom>
                  <a:avLst/>
                  <a:gdLst>
                    <a:gd name="T0" fmla="*/ 142 w 282"/>
                    <a:gd name="T1" fmla="*/ 0 h 423"/>
                    <a:gd name="T2" fmla="*/ 166 w 282"/>
                    <a:gd name="T3" fmla="*/ 3 h 423"/>
                    <a:gd name="T4" fmla="*/ 190 w 282"/>
                    <a:gd name="T5" fmla="*/ 13 h 423"/>
                    <a:gd name="T6" fmla="*/ 212 w 282"/>
                    <a:gd name="T7" fmla="*/ 29 h 423"/>
                    <a:gd name="T8" fmla="*/ 232 w 282"/>
                    <a:gd name="T9" fmla="*/ 50 h 423"/>
                    <a:gd name="T10" fmla="*/ 250 w 282"/>
                    <a:gd name="T11" fmla="*/ 75 h 423"/>
                    <a:gd name="T12" fmla="*/ 263 w 282"/>
                    <a:gd name="T13" fmla="*/ 105 h 423"/>
                    <a:gd name="T14" fmla="*/ 273 w 282"/>
                    <a:gd name="T15" fmla="*/ 137 h 423"/>
                    <a:gd name="T16" fmla="*/ 281 w 282"/>
                    <a:gd name="T17" fmla="*/ 173 h 423"/>
                    <a:gd name="T18" fmla="*/ 282 w 282"/>
                    <a:gd name="T19" fmla="*/ 212 h 423"/>
                    <a:gd name="T20" fmla="*/ 281 w 282"/>
                    <a:gd name="T21" fmla="*/ 250 h 423"/>
                    <a:gd name="T22" fmla="*/ 273 w 282"/>
                    <a:gd name="T23" fmla="*/ 285 h 423"/>
                    <a:gd name="T24" fmla="*/ 263 w 282"/>
                    <a:gd name="T25" fmla="*/ 319 h 423"/>
                    <a:gd name="T26" fmla="*/ 250 w 282"/>
                    <a:gd name="T27" fmla="*/ 349 h 423"/>
                    <a:gd name="T28" fmla="*/ 232 w 282"/>
                    <a:gd name="T29" fmla="*/ 374 h 423"/>
                    <a:gd name="T30" fmla="*/ 212 w 282"/>
                    <a:gd name="T31" fmla="*/ 395 h 423"/>
                    <a:gd name="T32" fmla="*/ 190 w 282"/>
                    <a:gd name="T33" fmla="*/ 411 h 423"/>
                    <a:gd name="T34" fmla="*/ 166 w 282"/>
                    <a:gd name="T35" fmla="*/ 421 h 423"/>
                    <a:gd name="T36" fmla="*/ 142 w 282"/>
                    <a:gd name="T37" fmla="*/ 423 h 423"/>
                    <a:gd name="T38" fmla="*/ 115 w 282"/>
                    <a:gd name="T39" fmla="*/ 421 h 423"/>
                    <a:gd name="T40" fmla="*/ 92 w 282"/>
                    <a:gd name="T41" fmla="*/ 411 h 423"/>
                    <a:gd name="T42" fmla="*/ 69 w 282"/>
                    <a:gd name="T43" fmla="*/ 395 h 423"/>
                    <a:gd name="T44" fmla="*/ 51 w 282"/>
                    <a:gd name="T45" fmla="*/ 374 h 423"/>
                    <a:gd name="T46" fmla="*/ 33 w 282"/>
                    <a:gd name="T47" fmla="*/ 349 h 423"/>
                    <a:gd name="T48" fmla="*/ 20 w 282"/>
                    <a:gd name="T49" fmla="*/ 319 h 423"/>
                    <a:gd name="T50" fmla="*/ 9 w 282"/>
                    <a:gd name="T51" fmla="*/ 285 h 423"/>
                    <a:gd name="T52" fmla="*/ 2 w 282"/>
                    <a:gd name="T53" fmla="*/ 250 h 423"/>
                    <a:gd name="T54" fmla="*/ 0 w 282"/>
                    <a:gd name="T55" fmla="*/ 212 h 423"/>
                    <a:gd name="T56" fmla="*/ 2 w 282"/>
                    <a:gd name="T57" fmla="*/ 173 h 423"/>
                    <a:gd name="T58" fmla="*/ 9 w 282"/>
                    <a:gd name="T59" fmla="*/ 137 h 423"/>
                    <a:gd name="T60" fmla="*/ 20 w 282"/>
                    <a:gd name="T61" fmla="*/ 105 h 423"/>
                    <a:gd name="T62" fmla="*/ 33 w 282"/>
                    <a:gd name="T63" fmla="*/ 75 h 423"/>
                    <a:gd name="T64" fmla="*/ 51 w 282"/>
                    <a:gd name="T65" fmla="*/ 50 h 423"/>
                    <a:gd name="T66" fmla="*/ 69 w 282"/>
                    <a:gd name="T67" fmla="*/ 29 h 423"/>
                    <a:gd name="T68" fmla="*/ 92 w 282"/>
                    <a:gd name="T69" fmla="*/ 13 h 423"/>
                    <a:gd name="T70" fmla="*/ 115 w 282"/>
                    <a:gd name="T71" fmla="*/ 3 h 423"/>
                    <a:gd name="T72" fmla="*/ 142 w 282"/>
                    <a:gd name="T73"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3">
                      <a:moveTo>
                        <a:pt x="142" y="0"/>
                      </a:moveTo>
                      <a:lnTo>
                        <a:pt x="166" y="3"/>
                      </a:lnTo>
                      <a:lnTo>
                        <a:pt x="190" y="13"/>
                      </a:lnTo>
                      <a:lnTo>
                        <a:pt x="212" y="29"/>
                      </a:lnTo>
                      <a:lnTo>
                        <a:pt x="232" y="50"/>
                      </a:lnTo>
                      <a:lnTo>
                        <a:pt x="250" y="75"/>
                      </a:lnTo>
                      <a:lnTo>
                        <a:pt x="263" y="105"/>
                      </a:lnTo>
                      <a:lnTo>
                        <a:pt x="273" y="137"/>
                      </a:lnTo>
                      <a:lnTo>
                        <a:pt x="281" y="173"/>
                      </a:lnTo>
                      <a:lnTo>
                        <a:pt x="282" y="212"/>
                      </a:lnTo>
                      <a:lnTo>
                        <a:pt x="281" y="250"/>
                      </a:lnTo>
                      <a:lnTo>
                        <a:pt x="273" y="285"/>
                      </a:lnTo>
                      <a:lnTo>
                        <a:pt x="263" y="319"/>
                      </a:lnTo>
                      <a:lnTo>
                        <a:pt x="250" y="349"/>
                      </a:lnTo>
                      <a:lnTo>
                        <a:pt x="232" y="374"/>
                      </a:lnTo>
                      <a:lnTo>
                        <a:pt x="212" y="395"/>
                      </a:lnTo>
                      <a:lnTo>
                        <a:pt x="190" y="411"/>
                      </a:lnTo>
                      <a:lnTo>
                        <a:pt x="166" y="421"/>
                      </a:lnTo>
                      <a:lnTo>
                        <a:pt x="142" y="423"/>
                      </a:lnTo>
                      <a:lnTo>
                        <a:pt x="115" y="421"/>
                      </a:lnTo>
                      <a:lnTo>
                        <a:pt x="92" y="411"/>
                      </a:lnTo>
                      <a:lnTo>
                        <a:pt x="69" y="395"/>
                      </a:lnTo>
                      <a:lnTo>
                        <a:pt x="51" y="374"/>
                      </a:lnTo>
                      <a:lnTo>
                        <a:pt x="33" y="349"/>
                      </a:lnTo>
                      <a:lnTo>
                        <a:pt x="20" y="319"/>
                      </a:lnTo>
                      <a:lnTo>
                        <a:pt x="9" y="285"/>
                      </a:lnTo>
                      <a:lnTo>
                        <a:pt x="2" y="250"/>
                      </a:lnTo>
                      <a:lnTo>
                        <a:pt x="0" y="212"/>
                      </a:lnTo>
                      <a:lnTo>
                        <a:pt x="2" y="173"/>
                      </a:lnTo>
                      <a:lnTo>
                        <a:pt x="9" y="137"/>
                      </a:lnTo>
                      <a:lnTo>
                        <a:pt x="20" y="105"/>
                      </a:lnTo>
                      <a:lnTo>
                        <a:pt x="33" y="75"/>
                      </a:lnTo>
                      <a:lnTo>
                        <a:pt x="51" y="50"/>
                      </a:lnTo>
                      <a:lnTo>
                        <a:pt x="69" y="29"/>
                      </a:lnTo>
                      <a:lnTo>
                        <a:pt x="92" y="13"/>
                      </a:lnTo>
                      <a:lnTo>
                        <a:pt x="115" y="3"/>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63" name="Freeform 58"/>
                <p:cNvSpPr>
                  <a:spLocks/>
                </p:cNvSpPr>
                <p:nvPr/>
              </p:nvSpPr>
              <p:spPr bwMode="auto">
                <a:xfrm flipH="1">
                  <a:off x="7711843" y="6420896"/>
                  <a:ext cx="25823" cy="38826"/>
                </a:xfrm>
                <a:custGeom>
                  <a:avLst/>
                  <a:gdLst>
                    <a:gd name="T0" fmla="*/ 142 w 282"/>
                    <a:gd name="T1" fmla="*/ 0 h 424"/>
                    <a:gd name="T2" fmla="*/ 166 w 282"/>
                    <a:gd name="T3" fmla="*/ 3 h 424"/>
                    <a:gd name="T4" fmla="*/ 190 w 282"/>
                    <a:gd name="T5" fmla="*/ 13 h 424"/>
                    <a:gd name="T6" fmla="*/ 212 w 282"/>
                    <a:gd name="T7" fmla="*/ 28 h 424"/>
                    <a:gd name="T8" fmla="*/ 232 w 282"/>
                    <a:gd name="T9" fmla="*/ 49 h 424"/>
                    <a:gd name="T10" fmla="*/ 250 w 282"/>
                    <a:gd name="T11" fmla="*/ 75 h 424"/>
                    <a:gd name="T12" fmla="*/ 263 w 282"/>
                    <a:gd name="T13" fmla="*/ 105 h 424"/>
                    <a:gd name="T14" fmla="*/ 273 w 282"/>
                    <a:gd name="T15" fmla="*/ 138 h 424"/>
                    <a:gd name="T16" fmla="*/ 281 w 282"/>
                    <a:gd name="T17" fmla="*/ 174 h 424"/>
                    <a:gd name="T18" fmla="*/ 282 w 282"/>
                    <a:gd name="T19" fmla="*/ 212 h 424"/>
                    <a:gd name="T20" fmla="*/ 281 w 282"/>
                    <a:gd name="T21" fmla="*/ 250 h 424"/>
                    <a:gd name="T22" fmla="*/ 273 w 282"/>
                    <a:gd name="T23" fmla="*/ 286 h 424"/>
                    <a:gd name="T24" fmla="*/ 263 w 282"/>
                    <a:gd name="T25" fmla="*/ 319 h 424"/>
                    <a:gd name="T26" fmla="*/ 250 w 282"/>
                    <a:gd name="T27" fmla="*/ 348 h 424"/>
                    <a:gd name="T28" fmla="*/ 232 w 282"/>
                    <a:gd name="T29" fmla="*/ 374 h 424"/>
                    <a:gd name="T30" fmla="*/ 212 w 282"/>
                    <a:gd name="T31" fmla="*/ 395 h 424"/>
                    <a:gd name="T32" fmla="*/ 190 w 282"/>
                    <a:gd name="T33" fmla="*/ 410 h 424"/>
                    <a:gd name="T34" fmla="*/ 166 w 282"/>
                    <a:gd name="T35" fmla="*/ 420 h 424"/>
                    <a:gd name="T36" fmla="*/ 142 w 282"/>
                    <a:gd name="T37" fmla="*/ 424 h 424"/>
                    <a:gd name="T38" fmla="*/ 115 w 282"/>
                    <a:gd name="T39" fmla="*/ 420 h 424"/>
                    <a:gd name="T40" fmla="*/ 92 w 282"/>
                    <a:gd name="T41" fmla="*/ 410 h 424"/>
                    <a:gd name="T42" fmla="*/ 69 w 282"/>
                    <a:gd name="T43" fmla="*/ 395 h 424"/>
                    <a:gd name="T44" fmla="*/ 51 w 282"/>
                    <a:gd name="T45" fmla="*/ 374 h 424"/>
                    <a:gd name="T46" fmla="*/ 33 w 282"/>
                    <a:gd name="T47" fmla="*/ 348 h 424"/>
                    <a:gd name="T48" fmla="*/ 20 w 282"/>
                    <a:gd name="T49" fmla="*/ 319 h 424"/>
                    <a:gd name="T50" fmla="*/ 9 w 282"/>
                    <a:gd name="T51" fmla="*/ 286 h 424"/>
                    <a:gd name="T52" fmla="*/ 2 w 282"/>
                    <a:gd name="T53" fmla="*/ 250 h 424"/>
                    <a:gd name="T54" fmla="*/ 0 w 282"/>
                    <a:gd name="T55" fmla="*/ 212 h 424"/>
                    <a:gd name="T56" fmla="*/ 2 w 282"/>
                    <a:gd name="T57" fmla="*/ 174 h 424"/>
                    <a:gd name="T58" fmla="*/ 9 w 282"/>
                    <a:gd name="T59" fmla="*/ 138 h 424"/>
                    <a:gd name="T60" fmla="*/ 20 w 282"/>
                    <a:gd name="T61" fmla="*/ 105 h 424"/>
                    <a:gd name="T62" fmla="*/ 33 w 282"/>
                    <a:gd name="T63" fmla="*/ 75 h 424"/>
                    <a:gd name="T64" fmla="*/ 51 w 282"/>
                    <a:gd name="T65" fmla="*/ 49 h 424"/>
                    <a:gd name="T66" fmla="*/ 69 w 282"/>
                    <a:gd name="T67" fmla="*/ 28 h 424"/>
                    <a:gd name="T68" fmla="*/ 92 w 282"/>
                    <a:gd name="T69" fmla="*/ 13 h 424"/>
                    <a:gd name="T70" fmla="*/ 115 w 282"/>
                    <a:gd name="T71" fmla="*/ 3 h 424"/>
                    <a:gd name="T72" fmla="*/ 142 w 282"/>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4">
                      <a:moveTo>
                        <a:pt x="142" y="0"/>
                      </a:moveTo>
                      <a:lnTo>
                        <a:pt x="166" y="3"/>
                      </a:lnTo>
                      <a:lnTo>
                        <a:pt x="190" y="13"/>
                      </a:lnTo>
                      <a:lnTo>
                        <a:pt x="212" y="28"/>
                      </a:lnTo>
                      <a:lnTo>
                        <a:pt x="232" y="49"/>
                      </a:lnTo>
                      <a:lnTo>
                        <a:pt x="250" y="75"/>
                      </a:lnTo>
                      <a:lnTo>
                        <a:pt x="263" y="105"/>
                      </a:lnTo>
                      <a:lnTo>
                        <a:pt x="273" y="138"/>
                      </a:lnTo>
                      <a:lnTo>
                        <a:pt x="281" y="174"/>
                      </a:lnTo>
                      <a:lnTo>
                        <a:pt x="282" y="212"/>
                      </a:lnTo>
                      <a:lnTo>
                        <a:pt x="281" y="250"/>
                      </a:lnTo>
                      <a:lnTo>
                        <a:pt x="273" y="286"/>
                      </a:lnTo>
                      <a:lnTo>
                        <a:pt x="263" y="319"/>
                      </a:lnTo>
                      <a:lnTo>
                        <a:pt x="250" y="348"/>
                      </a:lnTo>
                      <a:lnTo>
                        <a:pt x="232" y="374"/>
                      </a:lnTo>
                      <a:lnTo>
                        <a:pt x="212" y="395"/>
                      </a:lnTo>
                      <a:lnTo>
                        <a:pt x="190" y="410"/>
                      </a:lnTo>
                      <a:lnTo>
                        <a:pt x="166" y="420"/>
                      </a:lnTo>
                      <a:lnTo>
                        <a:pt x="142" y="424"/>
                      </a:lnTo>
                      <a:lnTo>
                        <a:pt x="115" y="420"/>
                      </a:lnTo>
                      <a:lnTo>
                        <a:pt x="92" y="410"/>
                      </a:lnTo>
                      <a:lnTo>
                        <a:pt x="69" y="395"/>
                      </a:lnTo>
                      <a:lnTo>
                        <a:pt x="51" y="374"/>
                      </a:lnTo>
                      <a:lnTo>
                        <a:pt x="33" y="348"/>
                      </a:lnTo>
                      <a:lnTo>
                        <a:pt x="20" y="319"/>
                      </a:lnTo>
                      <a:lnTo>
                        <a:pt x="9" y="286"/>
                      </a:lnTo>
                      <a:lnTo>
                        <a:pt x="2" y="250"/>
                      </a:lnTo>
                      <a:lnTo>
                        <a:pt x="0" y="212"/>
                      </a:lnTo>
                      <a:lnTo>
                        <a:pt x="2" y="174"/>
                      </a:lnTo>
                      <a:lnTo>
                        <a:pt x="9" y="138"/>
                      </a:lnTo>
                      <a:lnTo>
                        <a:pt x="20" y="105"/>
                      </a:lnTo>
                      <a:lnTo>
                        <a:pt x="33" y="75"/>
                      </a:lnTo>
                      <a:lnTo>
                        <a:pt x="51" y="49"/>
                      </a:lnTo>
                      <a:lnTo>
                        <a:pt x="69" y="28"/>
                      </a:lnTo>
                      <a:lnTo>
                        <a:pt x="92" y="13"/>
                      </a:lnTo>
                      <a:lnTo>
                        <a:pt x="115" y="3"/>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64" name="Freeform 59"/>
                <p:cNvSpPr>
                  <a:spLocks/>
                </p:cNvSpPr>
                <p:nvPr/>
              </p:nvSpPr>
              <p:spPr bwMode="auto">
                <a:xfrm flipH="1">
                  <a:off x="7769991" y="6381979"/>
                  <a:ext cx="25915" cy="38917"/>
                </a:xfrm>
                <a:custGeom>
                  <a:avLst/>
                  <a:gdLst>
                    <a:gd name="T0" fmla="*/ 142 w 283"/>
                    <a:gd name="T1" fmla="*/ 0 h 425"/>
                    <a:gd name="T2" fmla="*/ 167 w 283"/>
                    <a:gd name="T3" fmla="*/ 4 h 425"/>
                    <a:gd name="T4" fmla="*/ 191 w 283"/>
                    <a:gd name="T5" fmla="*/ 14 h 425"/>
                    <a:gd name="T6" fmla="*/ 213 w 283"/>
                    <a:gd name="T7" fmla="*/ 30 h 425"/>
                    <a:gd name="T8" fmla="*/ 233 w 283"/>
                    <a:gd name="T9" fmla="*/ 51 h 425"/>
                    <a:gd name="T10" fmla="*/ 250 w 283"/>
                    <a:gd name="T11" fmla="*/ 76 h 425"/>
                    <a:gd name="T12" fmla="*/ 264 w 283"/>
                    <a:gd name="T13" fmla="*/ 106 h 425"/>
                    <a:gd name="T14" fmla="*/ 274 w 283"/>
                    <a:gd name="T15" fmla="*/ 138 h 425"/>
                    <a:gd name="T16" fmla="*/ 280 w 283"/>
                    <a:gd name="T17" fmla="*/ 175 h 425"/>
                    <a:gd name="T18" fmla="*/ 283 w 283"/>
                    <a:gd name="T19" fmla="*/ 213 h 425"/>
                    <a:gd name="T20" fmla="*/ 280 w 283"/>
                    <a:gd name="T21" fmla="*/ 250 h 425"/>
                    <a:gd name="T22" fmla="*/ 274 w 283"/>
                    <a:gd name="T23" fmla="*/ 286 h 425"/>
                    <a:gd name="T24" fmla="*/ 264 w 283"/>
                    <a:gd name="T25" fmla="*/ 320 h 425"/>
                    <a:gd name="T26" fmla="*/ 250 w 283"/>
                    <a:gd name="T27" fmla="*/ 350 h 425"/>
                    <a:gd name="T28" fmla="*/ 233 w 283"/>
                    <a:gd name="T29" fmla="*/ 375 h 425"/>
                    <a:gd name="T30" fmla="*/ 213 w 283"/>
                    <a:gd name="T31" fmla="*/ 396 h 425"/>
                    <a:gd name="T32" fmla="*/ 191 w 283"/>
                    <a:gd name="T33" fmla="*/ 412 h 425"/>
                    <a:gd name="T34" fmla="*/ 167 w 283"/>
                    <a:gd name="T35" fmla="*/ 421 h 425"/>
                    <a:gd name="T36" fmla="*/ 142 w 283"/>
                    <a:gd name="T37" fmla="*/ 425 h 425"/>
                    <a:gd name="T38" fmla="*/ 116 w 283"/>
                    <a:gd name="T39" fmla="*/ 421 h 425"/>
                    <a:gd name="T40" fmla="*/ 92 w 283"/>
                    <a:gd name="T41" fmla="*/ 412 h 425"/>
                    <a:gd name="T42" fmla="*/ 70 w 283"/>
                    <a:gd name="T43" fmla="*/ 396 h 425"/>
                    <a:gd name="T44" fmla="*/ 51 w 283"/>
                    <a:gd name="T45" fmla="*/ 375 h 425"/>
                    <a:gd name="T46" fmla="*/ 34 w 283"/>
                    <a:gd name="T47" fmla="*/ 350 h 425"/>
                    <a:gd name="T48" fmla="*/ 20 w 283"/>
                    <a:gd name="T49" fmla="*/ 320 h 425"/>
                    <a:gd name="T50" fmla="*/ 9 w 283"/>
                    <a:gd name="T51" fmla="*/ 286 h 425"/>
                    <a:gd name="T52" fmla="*/ 3 w 283"/>
                    <a:gd name="T53" fmla="*/ 250 h 425"/>
                    <a:gd name="T54" fmla="*/ 0 w 283"/>
                    <a:gd name="T55" fmla="*/ 213 h 425"/>
                    <a:gd name="T56" fmla="*/ 3 w 283"/>
                    <a:gd name="T57" fmla="*/ 175 h 425"/>
                    <a:gd name="T58" fmla="*/ 9 w 283"/>
                    <a:gd name="T59" fmla="*/ 138 h 425"/>
                    <a:gd name="T60" fmla="*/ 20 w 283"/>
                    <a:gd name="T61" fmla="*/ 106 h 425"/>
                    <a:gd name="T62" fmla="*/ 34 w 283"/>
                    <a:gd name="T63" fmla="*/ 76 h 425"/>
                    <a:gd name="T64" fmla="*/ 51 w 283"/>
                    <a:gd name="T65" fmla="*/ 51 h 425"/>
                    <a:gd name="T66" fmla="*/ 70 w 283"/>
                    <a:gd name="T67" fmla="*/ 30 h 425"/>
                    <a:gd name="T68" fmla="*/ 92 w 283"/>
                    <a:gd name="T69" fmla="*/ 14 h 425"/>
                    <a:gd name="T70" fmla="*/ 116 w 283"/>
                    <a:gd name="T71" fmla="*/ 4 h 425"/>
                    <a:gd name="T72" fmla="*/ 142 w 283"/>
                    <a:gd name="T7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5">
                      <a:moveTo>
                        <a:pt x="142" y="0"/>
                      </a:moveTo>
                      <a:lnTo>
                        <a:pt x="167" y="4"/>
                      </a:lnTo>
                      <a:lnTo>
                        <a:pt x="191" y="14"/>
                      </a:lnTo>
                      <a:lnTo>
                        <a:pt x="213" y="30"/>
                      </a:lnTo>
                      <a:lnTo>
                        <a:pt x="233" y="51"/>
                      </a:lnTo>
                      <a:lnTo>
                        <a:pt x="250" y="76"/>
                      </a:lnTo>
                      <a:lnTo>
                        <a:pt x="264" y="106"/>
                      </a:lnTo>
                      <a:lnTo>
                        <a:pt x="274" y="138"/>
                      </a:lnTo>
                      <a:lnTo>
                        <a:pt x="280" y="175"/>
                      </a:lnTo>
                      <a:lnTo>
                        <a:pt x="283" y="213"/>
                      </a:lnTo>
                      <a:lnTo>
                        <a:pt x="280" y="250"/>
                      </a:lnTo>
                      <a:lnTo>
                        <a:pt x="274" y="286"/>
                      </a:lnTo>
                      <a:lnTo>
                        <a:pt x="264" y="320"/>
                      </a:lnTo>
                      <a:lnTo>
                        <a:pt x="250" y="350"/>
                      </a:lnTo>
                      <a:lnTo>
                        <a:pt x="233" y="375"/>
                      </a:lnTo>
                      <a:lnTo>
                        <a:pt x="213" y="396"/>
                      </a:lnTo>
                      <a:lnTo>
                        <a:pt x="191" y="412"/>
                      </a:lnTo>
                      <a:lnTo>
                        <a:pt x="167" y="421"/>
                      </a:lnTo>
                      <a:lnTo>
                        <a:pt x="142" y="425"/>
                      </a:lnTo>
                      <a:lnTo>
                        <a:pt x="116" y="421"/>
                      </a:lnTo>
                      <a:lnTo>
                        <a:pt x="92" y="412"/>
                      </a:lnTo>
                      <a:lnTo>
                        <a:pt x="70" y="396"/>
                      </a:lnTo>
                      <a:lnTo>
                        <a:pt x="51" y="375"/>
                      </a:lnTo>
                      <a:lnTo>
                        <a:pt x="34" y="350"/>
                      </a:lnTo>
                      <a:lnTo>
                        <a:pt x="20" y="320"/>
                      </a:lnTo>
                      <a:lnTo>
                        <a:pt x="9" y="286"/>
                      </a:lnTo>
                      <a:lnTo>
                        <a:pt x="3" y="250"/>
                      </a:lnTo>
                      <a:lnTo>
                        <a:pt x="0" y="213"/>
                      </a:lnTo>
                      <a:lnTo>
                        <a:pt x="3" y="175"/>
                      </a:lnTo>
                      <a:lnTo>
                        <a:pt x="9" y="138"/>
                      </a:lnTo>
                      <a:lnTo>
                        <a:pt x="20" y="106"/>
                      </a:lnTo>
                      <a:lnTo>
                        <a:pt x="34" y="76"/>
                      </a:lnTo>
                      <a:lnTo>
                        <a:pt x="51" y="51"/>
                      </a:lnTo>
                      <a:lnTo>
                        <a:pt x="70" y="30"/>
                      </a:lnTo>
                      <a:lnTo>
                        <a:pt x="92" y="14"/>
                      </a:lnTo>
                      <a:lnTo>
                        <a:pt x="116" y="4"/>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66" name="Freeform 61"/>
                <p:cNvSpPr>
                  <a:spLocks/>
                </p:cNvSpPr>
                <p:nvPr/>
              </p:nvSpPr>
              <p:spPr bwMode="auto">
                <a:xfrm flipH="1">
                  <a:off x="7634191" y="6414395"/>
                  <a:ext cx="25823" cy="38826"/>
                </a:xfrm>
                <a:custGeom>
                  <a:avLst/>
                  <a:gdLst>
                    <a:gd name="T0" fmla="*/ 140 w 282"/>
                    <a:gd name="T1" fmla="*/ 0 h 424"/>
                    <a:gd name="T2" fmla="*/ 167 w 282"/>
                    <a:gd name="T3" fmla="*/ 3 h 424"/>
                    <a:gd name="T4" fmla="*/ 190 w 282"/>
                    <a:gd name="T5" fmla="*/ 13 h 424"/>
                    <a:gd name="T6" fmla="*/ 213 w 282"/>
                    <a:gd name="T7" fmla="*/ 29 h 424"/>
                    <a:gd name="T8" fmla="*/ 231 w 282"/>
                    <a:gd name="T9" fmla="*/ 49 h 424"/>
                    <a:gd name="T10" fmla="*/ 249 w 282"/>
                    <a:gd name="T11" fmla="*/ 76 h 424"/>
                    <a:gd name="T12" fmla="*/ 262 w 282"/>
                    <a:gd name="T13" fmla="*/ 105 h 424"/>
                    <a:gd name="T14" fmla="*/ 274 w 282"/>
                    <a:gd name="T15" fmla="*/ 138 h 424"/>
                    <a:gd name="T16" fmla="*/ 280 w 282"/>
                    <a:gd name="T17" fmla="*/ 174 h 424"/>
                    <a:gd name="T18" fmla="*/ 282 w 282"/>
                    <a:gd name="T19" fmla="*/ 212 h 424"/>
                    <a:gd name="T20" fmla="*/ 280 w 282"/>
                    <a:gd name="T21" fmla="*/ 250 h 424"/>
                    <a:gd name="T22" fmla="*/ 274 w 282"/>
                    <a:gd name="T23" fmla="*/ 286 h 424"/>
                    <a:gd name="T24" fmla="*/ 262 w 282"/>
                    <a:gd name="T25" fmla="*/ 319 h 424"/>
                    <a:gd name="T26" fmla="*/ 249 w 282"/>
                    <a:gd name="T27" fmla="*/ 349 h 424"/>
                    <a:gd name="T28" fmla="*/ 231 w 282"/>
                    <a:gd name="T29" fmla="*/ 374 h 424"/>
                    <a:gd name="T30" fmla="*/ 213 w 282"/>
                    <a:gd name="T31" fmla="*/ 395 h 424"/>
                    <a:gd name="T32" fmla="*/ 190 w 282"/>
                    <a:gd name="T33" fmla="*/ 410 h 424"/>
                    <a:gd name="T34" fmla="*/ 167 w 282"/>
                    <a:gd name="T35" fmla="*/ 420 h 424"/>
                    <a:gd name="T36" fmla="*/ 140 w 282"/>
                    <a:gd name="T37" fmla="*/ 424 h 424"/>
                    <a:gd name="T38" fmla="*/ 116 w 282"/>
                    <a:gd name="T39" fmla="*/ 420 h 424"/>
                    <a:gd name="T40" fmla="*/ 92 w 282"/>
                    <a:gd name="T41" fmla="*/ 410 h 424"/>
                    <a:gd name="T42" fmla="*/ 70 w 282"/>
                    <a:gd name="T43" fmla="*/ 395 h 424"/>
                    <a:gd name="T44" fmla="*/ 50 w 282"/>
                    <a:gd name="T45" fmla="*/ 374 h 424"/>
                    <a:gd name="T46" fmla="*/ 32 w 282"/>
                    <a:gd name="T47" fmla="*/ 349 h 424"/>
                    <a:gd name="T48" fmla="*/ 19 w 282"/>
                    <a:gd name="T49" fmla="*/ 319 h 424"/>
                    <a:gd name="T50" fmla="*/ 9 w 282"/>
                    <a:gd name="T51" fmla="*/ 286 h 424"/>
                    <a:gd name="T52" fmla="*/ 1 w 282"/>
                    <a:gd name="T53" fmla="*/ 250 h 424"/>
                    <a:gd name="T54" fmla="*/ 0 w 282"/>
                    <a:gd name="T55" fmla="*/ 212 h 424"/>
                    <a:gd name="T56" fmla="*/ 1 w 282"/>
                    <a:gd name="T57" fmla="*/ 174 h 424"/>
                    <a:gd name="T58" fmla="*/ 9 w 282"/>
                    <a:gd name="T59" fmla="*/ 138 h 424"/>
                    <a:gd name="T60" fmla="*/ 19 w 282"/>
                    <a:gd name="T61" fmla="*/ 105 h 424"/>
                    <a:gd name="T62" fmla="*/ 32 w 282"/>
                    <a:gd name="T63" fmla="*/ 76 h 424"/>
                    <a:gd name="T64" fmla="*/ 50 w 282"/>
                    <a:gd name="T65" fmla="*/ 49 h 424"/>
                    <a:gd name="T66" fmla="*/ 70 w 282"/>
                    <a:gd name="T67" fmla="*/ 29 h 424"/>
                    <a:gd name="T68" fmla="*/ 92 w 282"/>
                    <a:gd name="T69" fmla="*/ 13 h 424"/>
                    <a:gd name="T70" fmla="*/ 116 w 282"/>
                    <a:gd name="T71" fmla="*/ 3 h 424"/>
                    <a:gd name="T72" fmla="*/ 140 w 282"/>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2" h="424">
                      <a:moveTo>
                        <a:pt x="140" y="0"/>
                      </a:moveTo>
                      <a:lnTo>
                        <a:pt x="167" y="3"/>
                      </a:lnTo>
                      <a:lnTo>
                        <a:pt x="190" y="13"/>
                      </a:lnTo>
                      <a:lnTo>
                        <a:pt x="213" y="29"/>
                      </a:lnTo>
                      <a:lnTo>
                        <a:pt x="231" y="49"/>
                      </a:lnTo>
                      <a:lnTo>
                        <a:pt x="249" y="76"/>
                      </a:lnTo>
                      <a:lnTo>
                        <a:pt x="262" y="105"/>
                      </a:lnTo>
                      <a:lnTo>
                        <a:pt x="274" y="138"/>
                      </a:lnTo>
                      <a:lnTo>
                        <a:pt x="280" y="174"/>
                      </a:lnTo>
                      <a:lnTo>
                        <a:pt x="282" y="212"/>
                      </a:lnTo>
                      <a:lnTo>
                        <a:pt x="280" y="250"/>
                      </a:lnTo>
                      <a:lnTo>
                        <a:pt x="274" y="286"/>
                      </a:lnTo>
                      <a:lnTo>
                        <a:pt x="262" y="319"/>
                      </a:lnTo>
                      <a:lnTo>
                        <a:pt x="249" y="349"/>
                      </a:lnTo>
                      <a:lnTo>
                        <a:pt x="231" y="374"/>
                      </a:lnTo>
                      <a:lnTo>
                        <a:pt x="213" y="395"/>
                      </a:lnTo>
                      <a:lnTo>
                        <a:pt x="190" y="410"/>
                      </a:lnTo>
                      <a:lnTo>
                        <a:pt x="167" y="420"/>
                      </a:lnTo>
                      <a:lnTo>
                        <a:pt x="140" y="424"/>
                      </a:lnTo>
                      <a:lnTo>
                        <a:pt x="116" y="420"/>
                      </a:lnTo>
                      <a:lnTo>
                        <a:pt x="92" y="410"/>
                      </a:lnTo>
                      <a:lnTo>
                        <a:pt x="70" y="395"/>
                      </a:lnTo>
                      <a:lnTo>
                        <a:pt x="50" y="374"/>
                      </a:lnTo>
                      <a:lnTo>
                        <a:pt x="32" y="349"/>
                      </a:lnTo>
                      <a:lnTo>
                        <a:pt x="19" y="319"/>
                      </a:lnTo>
                      <a:lnTo>
                        <a:pt x="9" y="286"/>
                      </a:lnTo>
                      <a:lnTo>
                        <a:pt x="1" y="250"/>
                      </a:lnTo>
                      <a:lnTo>
                        <a:pt x="0" y="212"/>
                      </a:lnTo>
                      <a:lnTo>
                        <a:pt x="1" y="174"/>
                      </a:lnTo>
                      <a:lnTo>
                        <a:pt x="9" y="138"/>
                      </a:lnTo>
                      <a:lnTo>
                        <a:pt x="19" y="105"/>
                      </a:lnTo>
                      <a:lnTo>
                        <a:pt x="32" y="76"/>
                      </a:lnTo>
                      <a:lnTo>
                        <a:pt x="50" y="49"/>
                      </a:lnTo>
                      <a:lnTo>
                        <a:pt x="70" y="29"/>
                      </a:lnTo>
                      <a:lnTo>
                        <a:pt x="92" y="13"/>
                      </a:lnTo>
                      <a:lnTo>
                        <a:pt x="116" y="3"/>
                      </a:lnTo>
                      <a:lnTo>
                        <a:pt x="140"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67" name="Freeform 62"/>
                <p:cNvSpPr>
                  <a:spLocks/>
                </p:cNvSpPr>
                <p:nvPr/>
              </p:nvSpPr>
              <p:spPr bwMode="auto">
                <a:xfrm flipH="1">
                  <a:off x="7666515" y="6246271"/>
                  <a:ext cx="38826" cy="25823"/>
                </a:xfrm>
                <a:custGeom>
                  <a:avLst/>
                  <a:gdLst>
                    <a:gd name="T0" fmla="*/ 211 w 424"/>
                    <a:gd name="T1" fmla="*/ 0 h 282"/>
                    <a:gd name="T2" fmla="*/ 250 w 424"/>
                    <a:gd name="T3" fmla="*/ 2 h 282"/>
                    <a:gd name="T4" fmla="*/ 286 w 424"/>
                    <a:gd name="T5" fmla="*/ 9 h 282"/>
                    <a:gd name="T6" fmla="*/ 318 w 424"/>
                    <a:gd name="T7" fmla="*/ 19 h 282"/>
                    <a:gd name="T8" fmla="*/ 348 w 424"/>
                    <a:gd name="T9" fmla="*/ 33 h 282"/>
                    <a:gd name="T10" fmla="*/ 374 w 424"/>
                    <a:gd name="T11" fmla="*/ 50 h 282"/>
                    <a:gd name="T12" fmla="*/ 395 w 424"/>
                    <a:gd name="T13" fmla="*/ 70 h 282"/>
                    <a:gd name="T14" fmla="*/ 410 w 424"/>
                    <a:gd name="T15" fmla="*/ 92 h 282"/>
                    <a:gd name="T16" fmla="*/ 420 w 424"/>
                    <a:gd name="T17" fmla="*/ 116 h 282"/>
                    <a:gd name="T18" fmla="*/ 424 w 424"/>
                    <a:gd name="T19" fmla="*/ 142 h 282"/>
                    <a:gd name="T20" fmla="*/ 420 w 424"/>
                    <a:gd name="T21" fmla="*/ 167 h 282"/>
                    <a:gd name="T22" fmla="*/ 410 w 424"/>
                    <a:gd name="T23" fmla="*/ 190 h 282"/>
                    <a:gd name="T24" fmla="*/ 395 w 424"/>
                    <a:gd name="T25" fmla="*/ 213 h 282"/>
                    <a:gd name="T26" fmla="*/ 374 w 424"/>
                    <a:gd name="T27" fmla="*/ 232 h 282"/>
                    <a:gd name="T28" fmla="*/ 348 w 424"/>
                    <a:gd name="T29" fmla="*/ 249 h 282"/>
                    <a:gd name="T30" fmla="*/ 318 w 424"/>
                    <a:gd name="T31" fmla="*/ 264 h 282"/>
                    <a:gd name="T32" fmla="*/ 286 w 424"/>
                    <a:gd name="T33" fmla="*/ 273 h 282"/>
                    <a:gd name="T34" fmla="*/ 250 w 424"/>
                    <a:gd name="T35" fmla="*/ 280 h 282"/>
                    <a:gd name="T36" fmla="*/ 211 w 424"/>
                    <a:gd name="T37" fmla="*/ 282 h 282"/>
                    <a:gd name="T38" fmla="*/ 174 w 424"/>
                    <a:gd name="T39" fmla="*/ 280 h 282"/>
                    <a:gd name="T40" fmla="*/ 138 w 424"/>
                    <a:gd name="T41" fmla="*/ 273 h 282"/>
                    <a:gd name="T42" fmla="*/ 106 w 424"/>
                    <a:gd name="T43" fmla="*/ 264 h 282"/>
                    <a:gd name="T44" fmla="*/ 76 w 424"/>
                    <a:gd name="T45" fmla="*/ 249 h 282"/>
                    <a:gd name="T46" fmla="*/ 50 w 424"/>
                    <a:gd name="T47" fmla="*/ 232 h 282"/>
                    <a:gd name="T48" fmla="*/ 29 w 424"/>
                    <a:gd name="T49" fmla="*/ 213 h 282"/>
                    <a:gd name="T50" fmla="*/ 14 w 424"/>
                    <a:gd name="T51" fmla="*/ 190 h 282"/>
                    <a:gd name="T52" fmla="*/ 4 w 424"/>
                    <a:gd name="T53" fmla="*/ 167 h 282"/>
                    <a:gd name="T54" fmla="*/ 0 w 424"/>
                    <a:gd name="T55" fmla="*/ 142 h 282"/>
                    <a:gd name="T56" fmla="*/ 4 w 424"/>
                    <a:gd name="T57" fmla="*/ 116 h 282"/>
                    <a:gd name="T58" fmla="*/ 14 w 424"/>
                    <a:gd name="T59" fmla="*/ 92 h 282"/>
                    <a:gd name="T60" fmla="*/ 29 w 424"/>
                    <a:gd name="T61" fmla="*/ 70 h 282"/>
                    <a:gd name="T62" fmla="*/ 50 w 424"/>
                    <a:gd name="T63" fmla="*/ 50 h 282"/>
                    <a:gd name="T64" fmla="*/ 76 w 424"/>
                    <a:gd name="T65" fmla="*/ 33 h 282"/>
                    <a:gd name="T66" fmla="*/ 106 w 424"/>
                    <a:gd name="T67" fmla="*/ 19 h 282"/>
                    <a:gd name="T68" fmla="*/ 138 w 424"/>
                    <a:gd name="T69" fmla="*/ 9 h 282"/>
                    <a:gd name="T70" fmla="*/ 174 w 424"/>
                    <a:gd name="T71" fmla="*/ 2 h 282"/>
                    <a:gd name="T72" fmla="*/ 211 w 424"/>
                    <a:gd name="T7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282">
                      <a:moveTo>
                        <a:pt x="211" y="0"/>
                      </a:moveTo>
                      <a:lnTo>
                        <a:pt x="250" y="2"/>
                      </a:lnTo>
                      <a:lnTo>
                        <a:pt x="286" y="9"/>
                      </a:lnTo>
                      <a:lnTo>
                        <a:pt x="318" y="19"/>
                      </a:lnTo>
                      <a:lnTo>
                        <a:pt x="348" y="33"/>
                      </a:lnTo>
                      <a:lnTo>
                        <a:pt x="374" y="50"/>
                      </a:lnTo>
                      <a:lnTo>
                        <a:pt x="395" y="70"/>
                      </a:lnTo>
                      <a:lnTo>
                        <a:pt x="410" y="92"/>
                      </a:lnTo>
                      <a:lnTo>
                        <a:pt x="420" y="116"/>
                      </a:lnTo>
                      <a:lnTo>
                        <a:pt x="424" y="142"/>
                      </a:lnTo>
                      <a:lnTo>
                        <a:pt x="420" y="167"/>
                      </a:lnTo>
                      <a:lnTo>
                        <a:pt x="410" y="190"/>
                      </a:lnTo>
                      <a:lnTo>
                        <a:pt x="395" y="213"/>
                      </a:lnTo>
                      <a:lnTo>
                        <a:pt x="374" y="232"/>
                      </a:lnTo>
                      <a:lnTo>
                        <a:pt x="348" y="249"/>
                      </a:lnTo>
                      <a:lnTo>
                        <a:pt x="318" y="264"/>
                      </a:lnTo>
                      <a:lnTo>
                        <a:pt x="286" y="273"/>
                      </a:lnTo>
                      <a:lnTo>
                        <a:pt x="250" y="280"/>
                      </a:lnTo>
                      <a:lnTo>
                        <a:pt x="211" y="282"/>
                      </a:lnTo>
                      <a:lnTo>
                        <a:pt x="174" y="280"/>
                      </a:lnTo>
                      <a:lnTo>
                        <a:pt x="138" y="273"/>
                      </a:lnTo>
                      <a:lnTo>
                        <a:pt x="106" y="264"/>
                      </a:lnTo>
                      <a:lnTo>
                        <a:pt x="76" y="249"/>
                      </a:lnTo>
                      <a:lnTo>
                        <a:pt x="50" y="232"/>
                      </a:lnTo>
                      <a:lnTo>
                        <a:pt x="29" y="213"/>
                      </a:lnTo>
                      <a:lnTo>
                        <a:pt x="14" y="190"/>
                      </a:lnTo>
                      <a:lnTo>
                        <a:pt x="4" y="167"/>
                      </a:lnTo>
                      <a:lnTo>
                        <a:pt x="0" y="142"/>
                      </a:lnTo>
                      <a:lnTo>
                        <a:pt x="4" y="116"/>
                      </a:lnTo>
                      <a:lnTo>
                        <a:pt x="14" y="92"/>
                      </a:lnTo>
                      <a:lnTo>
                        <a:pt x="29" y="70"/>
                      </a:lnTo>
                      <a:lnTo>
                        <a:pt x="50" y="50"/>
                      </a:lnTo>
                      <a:lnTo>
                        <a:pt x="76" y="33"/>
                      </a:lnTo>
                      <a:lnTo>
                        <a:pt x="106" y="19"/>
                      </a:lnTo>
                      <a:lnTo>
                        <a:pt x="138" y="9"/>
                      </a:lnTo>
                      <a:lnTo>
                        <a:pt x="174" y="2"/>
                      </a:lnTo>
                      <a:lnTo>
                        <a:pt x="211"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68" name="Freeform 63"/>
                <p:cNvSpPr>
                  <a:spLocks/>
                </p:cNvSpPr>
                <p:nvPr/>
              </p:nvSpPr>
              <p:spPr bwMode="auto">
                <a:xfrm flipH="1">
                  <a:off x="7498391" y="6398004"/>
                  <a:ext cx="25915" cy="38826"/>
                </a:xfrm>
                <a:custGeom>
                  <a:avLst/>
                  <a:gdLst>
                    <a:gd name="T0" fmla="*/ 142 w 283"/>
                    <a:gd name="T1" fmla="*/ 0 h 424"/>
                    <a:gd name="T2" fmla="*/ 167 w 283"/>
                    <a:gd name="T3" fmla="*/ 3 h 424"/>
                    <a:gd name="T4" fmla="*/ 191 w 283"/>
                    <a:gd name="T5" fmla="*/ 13 h 424"/>
                    <a:gd name="T6" fmla="*/ 213 w 283"/>
                    <a:gd name="T7" fmla="*/ 28 h 424"/>
                    <a:gd name="T8" fmla="*/ 233 w 283"/>
                    <a:gd name="T9" fmla="*/ 49 h 424"/>
                    <a:gd name="T10" fmla="*/ 250 w 283"/>
                    <a:gd name="T11" fmla="*/ 74 h 424"/>
                    <a:gd name="T12" fmla="*/ 264 w 283"/>
                    <a:gd name="T13" fmla="*/ 104 h 424"/>
                    <a:gd name="T14" fmla="*/ 274 w 283"/>
                    <a:gd name="T15" fmla="*/ 138 h 424"/>
                    <a:gd name="T16" fmla="*/ 280 w 283"/>
                    <a:gd name="T17" fmla="*/ 174 h 424"/>
                    <a:gd name="T18" fmla="*/ 283 w 283"/>
                    <a:gd name="T19" fmla="*/ 211 h 424"/>
                    <a:gd name="T20" fmla="*/ 280 w 283"/>
                    <a:gd name="T21" fmla="*/ 250 h 424"/>
                    <a:gd name="T22" fmla="*/ 274 w 283"/>
                    <a:gd name="T23" fmla="*/ 286 h 424"/>
                    <a:gd name="T24" fmla="*/ 264 w 283"/>
                    <a:gd name="T25" fmla="*/ 318 h 424"/>
                    <a:gd name="T26" fmla="*/ 250 w 283"/>
                    <a:gd name="T27" fmla="*/ 348 h 424"/>
                    <a:gd name="T28" fmla="*/ 233 w 283"/>
                    <a:gd name="T29" fmla="*/ 374 h 424"/>
                    <a:gd name="T30" fmla="*/ 213 w 283"/>
                    <a:gd name="T31" fmla="*/ 394 h 424"/>
                    <a:gd name="T32" fmla="*/ 191 w 283"/>
                    <a:gd name="T33" fmla="*/ 410 h 424"/>
                    <a:gd name="T34" fmla="*/ 167 w 283"/>
                    <a:gd name="T35" fmla="*/ 420 h 424"/>
                    <a:gd name="T36" fmla="*/ 142 w 283"/>
                    <a:gd name="T37" fmla="*/ 424 h 424"/>
                    <a:gd name="T38" fmla="*/ 116 w 283"/>
                    <a:gd name="T39" fmla="*/ 420 h 424"/>
                    <a:gd name="T40" fmla="*/ 92 w 283"/>
                    <a:gd name="T41" fmla="*/ 410 h 424"/>
                    <a:gd name="T42" fmla="*/ 70 w 283"/>
                    <a:gd name="T43" fmla="*/ 394 h 424"/>
                    <a:gd name="T44" fmla="*/ 51 w 283"/>
                    <a:gd name="T45" fmla="*/ 374 h 424"/>
                    <a:gd name="T46" fmla="*/ 34 w 283"/>
                    <a:gd name="T47" fmla="*/ 348 h 424"/>
                    <a:gd name="T48" fmla="*/ 20 w 283"/>
                    <a:gd name="T49" fmla="*/ 318 h 424"/>
                    <a:gd name="T50" fmla="*/ 9 w 283"/>
                    <a:gd name="T51" fmla="*/ 286 h 424"/>
                    <a:gd name="T52" fmla="*/ 3 w 283"/>
                    <a:gd name="T53" fmla="*/ 250 h 424"/>
                    <a:gd name="T54" fmla="*/ 0 w 283"/>
                    <a:gd name="T55" fmla="*/ 211 h 424"/>
                    <a:gd name="T56" fmla="*/ 3 w 283"/>
                    <a:gd name="T57" fmla="*/ 174 h 424"/>
                    <a:gd name="T58" fmla="*/ 9 w 283"/>
                    <a:gd name="T59" fmla="*/ 138 h 424"/>
                    <a:gd name="T60" fmla="*/ 20 w 283"/>
                    <a:gd name="T61" fmla="*/ 104 h 424"/>
                    <a:gd name="T62" fmla="*/ 34 w 283"/>
                    <a:gd name="T63" fmla="*/ 74 h 424"/>
                    <a:gd name="T64" fmla="*/ 51 w 283"/>
                    <a:gd name="T65" fmla="*/ 49 h 424"/>
                    <a:gd name="T66" fmla="*/ 70 w 283"/>
                    <a:gd name="T67" fmla="*/ 28 h 424"/>
                    <a:gd name="T68" fmla="*/ 92 w 283"/>
                    <a:gd name="T69" fmla="*/ 13 h 424"/>
                    <a:gd name="T70" fmla="*/ 116 w 283"/>
                    <a:gd name="T71" fmla="*/ 3 h 424"/>
                    <a:gd name="T72" fmla="*/ 142 w 283"/>
                    <a:gd name="T73"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3" h="424">
                      <a:moveTo>
                        <a:pt x="142" y="0"/>
                      </a:moveTo>
                      <a:lnTo>
                        <a:pt x="167" y="3"/>
                      </a:lnTo>
                      <a:lnTo>
                        <a:pt x="191" y="13"/>
                      </a:lnTo>
                      <a:lnTo>
                        <a:pt x="213" y="28"/>
                      </a:lnTo>
                      <a:lnTo>
                        <a:pt x="233" y="49"/>
                      </a:lnTo>
                      <a:lnTo>
                        <a:pt x="250" y="74"/>
                      </a:lnTo>
                      <a:lnTo>
                        <a:pt x="264" y="104"/>
                      </a:lnTo>
                      <a:lnTo>
                        <a:pt x="274" y="138"/>
                      </a:lnTo>
                      <a:lnTo>
                        <a:pt x="280" y="174"/>
                      </a:lnTo>
                      <a:lnTo>
                        <a:pt x="283" y="211"/>
                      </a:lnTo>
                      <a:lnTo>
                        <a:pt x="280" y="250"/>
                      </a:lnTo>
                      <a:lnTo>
                        <a:pt x="274" y="286"/>
                      </a:lnTo>
                      <a:lnTo>
                        <a:pt x="264" y="318"/>
                      </a:lnTo>
                      <a:lnTo>
                        <a:pt x="250" y="348"/>
                      </a:lnTo>
                      <a:lnTo>
                        <a:pt x="233" y="374"/>
                      </a:lnTo>
                      <a:lnTo>
                        <a:pt x="213" y="394"/>
                      </a:lnTo>
                      <a:lnTo>
                        <a:pt x="191" y="410"/>
                      </a:lnTo>
                      <a:lnTo>
                        <a:pt x="167" y="420"/>
                      </a:lnTo>
                      <a:lnTo>
                        <a:pt x="142" y="424"/>
                      </a:lnTo>
                      <a:lnTo>
                        <a:pt x="116" y="420"/>
                      </a:lnTo>
                      <a:lnTo>
                        <a:pt x="92" y="410"/>
                      </a:lnTo>
                      <a:lnTo>
                        <a:pt x="70" y="394"/>
                      </a:lnTo>
                      <a:lnTo>
                        <a:pt x="51" y="374"/>
                      </a:lnTo>
                      <a:lnTo>
                        <a:pt x="34" y="348"/>
                      </a:lnTo>
                      <a:lnTo>
                        <a:pt x="20" y="318"/>
                      </a:lnTo>
                      <a:lnTo>
                        <a:pt x="9" y="286"/>
                      </a:lnTo>
                      <a:lnTo>
                        <a:pt x="3" y="250"/>
                      </a:lnTo>
                      <a:lnTo>
                        <a:pt x="0" y="211"/>
                      </a:lnTo>
                      <a:lnTo>
                        <a:pt x="3" y="174"/>
                      </a:lnTo>
                      <a:lnTo>
                        <a:pt x="9" y="138"/>
                      </a:lnTo>
                      <a:lnTo>
                        <a:pt x="20" y="104"/>
                      </a:lnTo>
                      <a:lnTo>
                        <a:pt x="34" y="74"/>
                      </a:lnTo>
                      <a:lnTo>
                        <a:pt x="51" y="49"/>
                      </a:lnTo>
                      <a:lnTo>
                        <a:pt x="70" y="28"/>
                      </a:lnTo>
                      <a:lnTo>
                        <a:pt x="92" y="13"/>
                      </a:lnTo>
                      <a:lnTo>
                        <a:pt x="116" y="3"/>
                      </a:lnTo>
                      <a:lnTo>
                        <a:pt x="142"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a:solidFill>
                      <a:prstClr val="black"/>
                    </a:solidFill>
                    <a:latin typeface="Calibri" panose="020F0502020204030204"/>
                  </a:endParaRPr>
                </a:p>
              </p:txBody>
            </p:sp>
            <p:sp>
              <p:nvSpPr>
                <p:cNvPr id="2769" name="Freeform 64"/>
                <p:cNvSpPr>
                  <a:spLocks/>
                </p:cNvSpPr>
                <p:nvPr/>
              </p:nvSpPr>
              <p:spPr bwMode="auto">
                <a:xfrm flipH="1">
                  <a:off x="7511303" y="6281525"/>
                  <a:ext cx="38826" cy="25915"/>
                </a:xfrm>
                <a:custGeom>
                  <a:avLst/>
                  <a:gdLst>
                    <a:gd name="T0" fmla="*/ 211 w 424"/>
                    <a:gd name="T1" fmla="*/ 0 h 283"/>
                    <a:gd name="T2" fmla="*/ 250 w 424"/>
                    <a:gd name="T3" fmla="*/ 3 h 283"/>
                    <a:gd name="T4" fmla="*/ 286 w 424"/>
                    <a:gd name="T5" fmla="*/ 9 h 283"/>
                    <a:gd name="T6" fmla="*/ 318 w 424"/>
                    <a:gd name="T7" fmla="*/ 19 h 283"/>
                    <a:gd name="T8" fmla="*/ 348 w 424"/>
                    <a:gd name="T9" fmla="*/ 33 h 283"/>
                    <a:gd name="T10" fmla="*/ 374 w 424"/>
                    <a:gd name="T11" fmla="*/ 50 h 283"/>
                    <a:gd name="T12" fmla="*/ 394 w 424"/>
                    <a:gd name="T13" fmla="*/ 70 h 283"/>
                    <a:gd name="T14" fmla="*/ 410 w 424"/>
                    <a:gd name="T15" fmla="*/ 92 h 283"/>
                    <a:gd name="T16" fmla="*/ 420 w 424"/>
                    <a:gd name="T17" fmla="*/ 116 h 283"/>
                    <a:gd name="T18" fmla="*/ 424 w 424"/>
                    <a:gd name="T19" fmla="*/ 141 h 283"/>
                    <a:gd name="T20" fmla="*/ 420 w 424"/>
                    <a:gd name="T21" fmla="*/ 167 h 283"/>
                    <a:gd name="T22" fmla="*/ 410 w 424"/>
                    <a:gd name="T23" fmla="*/ 191 h 283"/>
                    <a:gd name="T24" fmla="*/ 394 w 424"/>
                    <a:gd name="T25" fmla="*/ 213 h 283"/>
                    <a:gd name="T26" fmla="*/ 374 w 424"/>
                    <a:gd name="T27" fmla="*/ 232 h 283"/>
                    <a:gd name="T28" fmla="*/ 348 w 424"/>
                    <a:gd name="T29" fmla="*/ 249 h 283"/>
                    <a:gd name="T30" fmla="*/ 318 w 424"/>
                    <a:gd name="T31" fmla="*/ 263 h 283"/>
                    <a:gd name="T32" fmla="*/ 286 w 424"/>
                    <a:gd name="T33" fmla="*/ 274 h 283"/>
                    <a:gd name="T34" fmla="*/ 250 w 424"/>
                    <a:gd name="T35" fmla="*/ 280 h 283"/>
                    <a:gd name="T36" fmla="*/ 211 w 424"/>
                    <a:gd name="T37" fmla="*/ 283 h 283"/>
                    <a:gd name="T38" fmla="*/ 174 w 424"/>
                    <a:gd name="T39" fmla="*/ 280 h 283"/>
                    <a:gd name="T40" fmla="*/ 138 w 424"/>
                    <a:gd name="T41" fmla="*/ 274 h 283"/>
                    <a:gd name="T42" fmla="*/ 105 w 424"/>
                    <a:gd name="T43" fmla="*/ 263 h 283"/>
                    <a:gd name="T44" fmla="*/ 76 w 424"/>
                    <a:gd name="T45" fmla="*/ 249 h 283"/>
                    <a:gd name="T46" fmla="*/ 50 w 424"/>
                    <a:gd name="T47" fmla="*/ 232 h 283"/>
                    <a:gd name="T48" fmla="*/ 29 w 424"/>
                    <a:gd name="T49" fmla="*/ 213 h 283"/>
                    <a:gd name="T50" fmla="*/ 14 w 424"/>
                    <a:gd name="T51" fmla="*/ 191 h 283"/>
                    <a:gd name="T52" fmla="*/ 4 w 424"/>
                    <a:gd name="T53" fmla="*/ 167 h 283"/>
                    <a:gd name="T54" fmla="*/ 0 w 424"/>
                    <a:gd name="T55" fmla="*/ 141 h 283"/>
                    <a:gd name="T56" fmla="*/ 4 w 424"/>
                    <a:gd name="T57" fmla="*/ 116 h 283"/>
                    <a:gd name="T58" fmla="*/ 14 w 424"/>
                    <a:gd name="T59" fmla="*/ 92 h 283"/>
                    <a:gd name="T60" fmla="*/ 29 w 424"/>
                    <a:gd name="T61" fmla="*/ 70 h 283"/>
                    <a:gd name="T62" fmla="*/ 50 w 424"/>
                    <a:gd name="T63" fmla="*/ 50 h 283"/>
                    <a:gd name="T64" fmla="*/ 76 w 424"/>
                    <a:gd name="T65" fmla="*/ 33 h 283"/>
                    <a:gd name="T66" fmla="*/ 105 w 424"/>
                    <a:gd name="T67" fmla="*/ 19 h 283"/>
                    <a:gd name="T68" fmla="*/ 138 w 424"/>
                    <a:gd name="T69" fmla="*/ 9 h 283"/>
                    <a:gd name="T70" fmla="*/ 174 w 424"/>
                    <a:gd name="T71" fmla="*/ 3 h 283"/>
                    <a:gd name="T72" fmla="*/ 211 w 424"/>
                    <a:gd name="T7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4" h="283">
                      <a:moveTo>
                        <a:pt x="211" y="0"/>
                      </a:moveTo>
                      <a:lnTo>
                        <a:pt x="250" y="3"/>
                      </a:lnTo>
                      <a:lnTo>
                        <a:pt x="286" y="9"/>
                      </a:lnTo>
                      <a:lnTo>
                        <a:pt x="318" y="19"/>
                      </a:lnTo>
                      <a:lnTo>
                        <a:pt x="348" y="33"/>
                      </a:lnTo>
                      <a:lnTo>
                        <a:pt x="374" y="50"/>
                      </a:lnTo>
                      <a:lnTo>
                        <a:pt x="394" y="70"/>
                      </a:lnTo>
                      <a:lnTo>
                        <a:pt x="410" y="92"/>
                      </a:lnTo>
                      <a:lnTo>
                        <a:pt x="420" y="116"/>
                      </a:lnTo>
                      <a:lnTo>
                        <a:pt x="424" y="141"/>
                      </a:lnTo>
                      <a:lnTo>
                        <a:pt x="420" y="167"/>
                      </a:lnTo>
                      <a:lnTo>
                        <a:pt x="410" y="191"/>
                      </a:lnTo>
                      <a:lnTo>
                        <a:pt x="394" y="213"/>
                      </a:lnTo>
                      <a:lnTo>
                        <a:pt x="374" y="232"/>
                      </a:lnTo>
                      <a:lnTo>
                        <a:pt x="348" y="249"/>
                      </a:lnTo>
                      <a:lnTo>
                        <a:pt x="318" y="263"/>
                      </a:lnTo>
                      <a:lnTo>
                        <a:pt x="286" y="274"/>
                      </a:lnTo>
                      <a:lnTo>
                        <a:pt x="250" y="280"/>
                      </a:lnTo>
                      <a:lnTo>
                        <a:pt x="211" y="283"/>
                      </a:lnTo>
                      <a:lnTo>
                        <a:pt x="174" y="280"/>
                      </a:lnTo>
                      <a:lnTo>
                        <a:pt x="138" y="274"/>
                      </a:lnTo>
                      <a:lnTo>
                        <a:pt x="105" y="263"/>
                      </a:lnTo>
                      <a:lnTo>
                        <a:pt x="76" y="249"/>
                      </a:lnTo>
                      <a:lnTo>
                        <a:pt x="50" y="232"/>
                      </a:lnTo>
                      <a:lnTo>
                        <a:pt x="29" y="213"/>
                      </a:lnTo>
                      <a:lnTo>
                        <a:pt x="14" y="191"/>
                      </a:lnTo>
                      <a:lnTo>
                        <a:pt x="4" y="167"/>
                      </a:lnTo>
                      <a:lnTo>
                        <a:pt x="0" y="141"/>
                      </a:lnTo>
                      <a:lnTo>
                        <a:pt x="4" y="116"/>
                      </a:lnTo>
                      <a:lnTo>
                        <a:pt x="14" y="92"/>
                      </a:lnTo>
                      <a:lnTo>
                        <a:pt x="29" y="70"/>
                      </a:lnTo>
                      <a:lnTo>
                        <a:pt x="50" y="50"/>
                      </a:lnTo>
                      <a:lnTo>
                        <a:pt x="76" y="33"/>
                      </a:lnTo>
                      <a:lnTo>
                        <a:pt x="105" y="19"/>
                      </a:lnTo>
                      <a:lnTo>
                        <a:pt x="138" y="9"/>
                      </a:lnTo>
                      <a:lnTo>
                        <a:pt x="174" y="3"/>
                      </a:lnTo>
                      <a:lnTo>
                        <a:pt x="211" y="0"/>
                      </a:lnTo>
                      <a:close/>
                    </a:path>
                  </a:pathLst>
                </a:custGeom>
                <a:solidFill>
                  <a:schemeClr val="tx2"/>
                </a:solidFill>
                <a:ln w="0">
                  <a:noFill/>
                  <a:prstDash val="solid"/>
                  <a:round/>
                  <a:headEnd/>
                  <a:tailEnd/>
                </a:ln>
              </p:spPr>
              <p:txBody>
                <a:bodyPr vert="horz" wrap="square" lIns="68580" tIns="34290" rIns="68580" bIns="34290" numCol="1" anchor="ctr" anchorCtr="0" compatLnSpc="1">
                  <a:prstTxWarp prst="textNoShape">
                    <a:avLst/>
                  </a:prstTxWarp>
                </a:bodyPr>
                <a:lstStyle/>
                <a:p>
                  <a:endParaRPr lang="en-IN" sz="1350" dirty="0">
                    <a:solidFill>
                      <a:prstClr val="black"/>
                    </a:solidFill>
                    <a:latin typeface="Calibri" panose="020F0502020204030204"/>
                  </a:endParaRPr>
                </a:p>
              </p:txBody>
            </p:sp>
          </p:grpSp>
          <p:sp>
            <p:nvSpPr>
              <p:cNvPr id="2735" name="TextBox 2734"/>
              <p:cNvSpPr txBox="1"/>
              <p:nvPr/>
            </p:nvSpPr>
            <p:spPr>
              <a:xfrm flipH="1">
                <a:off x="8090633" y="5760100"/>
                <a:ext cx="238196" cy="348369"/>
              </a:xfrm>
              <a:prstGeom prst="rect">
                <a:avLst/>
              </a:prstGeom>
              <a:noFill/>
            </p:spPr>
            <p:txBody>
              <a:bodyPr wrap="none" rtlCol="0" anchor="ctr">
                <a:spAutoFit/>
              </a:bodyPr>
              <a:lstStyle/>
              <a:p>
                <a:endParaRPr lang="en-IN" sz="1400" b="1" dirty="0">
                  <a:solidFill>
                    <a:srgbClr val="3B414D"/>
                  </a:solidFill>
                  <a:latin typeface="Century Gothic" panose="020B0502020202020204" pitchFamily="34" charset="0"/>
                </a:endParaRPr>
              </a:p>
            </p:txBody>
          </p:sp>
        </p:grpSp>
        <p:sp>
          <p:nvSpPr>
            <p:cNvPr id="2647" name="Freeform 144"/>
            <p:cNvSpPr>
              <a:spLocks/>
            </p:cNvSpPr>
            <p:nvPr/>
          </p:nvSpPr>
          <p:spPr bwMode="auto">
            <a:xfrm>
              <a:off x="4378116" y="5870831"/>
              <a:ext cx="5288" cy="63455"/>
            </a:xfrm>
            <a:custGeom>
              <a:avLst/>
              <a:gdLst>
                <a:gd name="T0" fmla="*/ 0 w 3"/>
                <a:gd name="T1" fmla="*/ 34 h 35"/>
                <a:gd name="T2" fmla="*/ 0 w 3"/>
                <a:gd name="T3" fmla="*/ 1 h 35"/>
                <a:gd name="T4" fmla="*/ 1 w 3"/>
                <a:gd name="T5" fmla="*/ 0 h 35"/>
                <a:gd name="T6" fmla="*/ 3 w 3"/>
                <a:gd name="T7" fmla="*/ 1 h 35"/>
                <a:gd name="T8" fmla="*/ 3 w 3"/>
                <a:gd name="T9" fmla="*/ 34 h 35"/>
                <a:gd name="T10" fmla="*/ 3 w 3"/>
                <a:gd name="T11" fmla="*/ 34 h 35"/>
                <a:gd name="T12" fmla="*/ 1 w 3"/>
                <a:gd name="T13" fmla="*/ 35 h 35"/>
                <a:gd name="T14" fmla="*/ 0 w 3"/>
                <a:gd name="T15" fmla="*/ 34 h 35"/>
                <a:gd name="T16" fmla="*/ 0 w 3"/>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5">
                  <a:moveTo>
                    <a:pt x="0" y="34"/>
                  </a:moveTo>
                  <a:cubicBezTo>
                    <a:pt x="0" y="1"/>
                    <a:pt x="0" y="1"/>
                    <a:pt x="0" y="1"/>
                  </a:cubicBezTo>
                  <a:cubicBezTo>
                    <a:pt x="0" y="0"/>
                    <a:pt x="0" y="0"/>
                    <a:pt x="1" y="0"/>
                  </a:cubicBezTo>
                  <a:cubicBezTo>
                    <a:pt x="2" y="0"/>
                    <a:pt x="3" y="0"/>
                    <a:pt x="3" y="1"/>
                  </a:cubicBezTo>
                  <a:cubicBezTo>
                    <a:pt x="3" y="34"/>
                    <a:pt x="3" y="34"/>
                    <a:pt x="3" y="34"/>
                  </a:cubicBezTo>
                  <a:cubicBezTo>
                    <a:pt x="3" y="34"/>
                    <a:pt x="3" y="34"/>
                    <a:pt x="3" y="34"/>
                  </a:cubicBezTo>
                  <a:cubicBezTo>
                    <a:pt x="2" y="35"/>
                    <a:pt x="2" y="35"/>
                    <a:pt x="1" y="35"/>
                  </a:cubicBezTo>
                  <a:cubicBezTo>
                    <a:pt x="1" y="35"/>
                    <a:pt x="1" y="35"/>
                    <a:pt x="0" y="34"/>
                  </a:cubicBezTo>
                  <a:cubicBezTo>
                    <a:pt x="0" y="34"/>
                    <a:pt x="0" y="34"/>
                    <a:pt x="0" y="34"/>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ctr" anchorCtr="0" compatLnSpc="1">
              <a:prstTxWarp prst="textNoShape">
                <a:avLst/>
              </a:prstTxWarp>
            </a:bodyPr>
            <a:lstStyle/>
            <a:p>
              <a:endParaRPr lang="en-IN" sz="1350">
                <a:solidFill>
                  <a:srgbClr val="000000"/>
                </a:solidFill>
                <a:latin typeface="Arial" panose="020B0604020202020204" pitchFamily="34" charset="0"/>
                <a:cs typeface="Arial" panose="020B0604020202020204" pitchFamily="34" charset="0"/>
              </a:endParaRPr>
            </a:p>
          </p:txBody>
        </p:sp>
      </p:grpSp>
      <p:sp>
        <p:nvSpPr>
          <p:cNvPr id="222" name="Rectangle 221">
            <a:extLst>
              <a:ext uri="{FF2B5EF4-FFF2-40B4-BE49-F238E27FC236}">
                <a16:creationId xmlns:a16="http://schemas.microsoft.com/office/drawing/2014/main" id="{3B0DF799-7220-4B9E-9560-E4DD5364D8E7}"/>
              </a:ext>
            </a:extLst>
          </p:cNvPr>
          <p:cNvSpPr/>
          <p:nvPr/>
        </p:nvSpPr>
        <p:spPr>
          <a:xfrm>
            <a:off x="7350728" y="2854788"/>
            <a:ext cx="2197594" cy="830997"/>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rgbClr val="000000"/>
                </a:solidFill>
                <a:latin typeface="Arial" panose="020B0604020202020204" pitchFamily="34" charset="0"/>
                <a:cs typeface="Arial" panose="020B0604020202020204" pitchFamily="34" charset="0"/>
              </a:rPr>
              <a:t>Project Beneficiaries</a:t>
            </a:r>
          </a:p>
        </p:txBody>
      </p:sp>
      <p:grpSp>
        <p:nvGrpSpPr>
          <p:cNvPr id="223" name="Group 222">
            <a:extLst>
              <a:ext uri="{FF2B5EF4-FFF2-40B4-BE49-F238E27FC236}">
                <a16:creationId xmlns:a16="http://schemas.microsoft.com/office/drawing/2014/main" id="{DB146F5B-E0B6-47EC-800C-802A84B5FBCC}"/>
              </a:ext>
            </a:extLst>
          </p:cNvPr>
          <p:cNvGrpSpPr/>
          <p:nvPr/>
        </p:nvGrpSpPr>
        <p:grpSpPr>
          <a:xfrm>
            <a:off x="162470" y="1942733"/>
            <a:ext cx="5118441" cy="4084320"/>
            <a:chOff x="968669" y="2287608"/>
            <a:chExt cx="10813525" cy="3146769"/>
          </a:xfrm>
        </p:grpSpPr>
        <p:sp>
          <p:nvSpPr>
            <p:cNvPr id="224" name="Line">
              <a:extLst>
                <a:ext uri="{FF2B5EF4-FFF2-40B4-BE49-F238E27FC236}">
                  <a16:creationId xmlns:a16="http://schemas.microsoft.com/office/drawing/2014/main" id="{807F47CB-B115-40E6-888D-94B1F95A61D4}"/>
                </a:ext>
              </a:extLst>
            </p:cNvPr>
            <p:cNvSpPr/>
            <p:nvPr/>
          </p:nvSpPr>
          <p:spPr>
            <a:xfrm rot="16200000">
              <a:off x="3482267" y="3411816"/>
              <a:ext cx="2391340" cy="902801"/>
            </a:xfrm>
            <a:custGeom>
              <a:avLst/>
              <a:gdLst/>
              <a:ahLst/>
              <a:cxnLst>
                <a:cxn ang="0">
                  <a:pos x="wd2" y="hd2"/>
                </a:cxn>
                <a:cxn ang="5400000">
                  <a:pos x="wd2" y="hd2"/>
                </a:cxn>
                <a:cxn ang="10800000">
                  <a:pos x="wd2" y="hd2"/>
                </a:cxn>
                <a:cxn ang="16200000">
                  <a:pos x="wd2" y="hd2"/>
                </a:cxn>
              </a:cxnLst>
              <a:rect l="0" t="0" r="r" b="b"/>
              <a:pathLst>
                <a:path w="21600" h="21599" extrusionOk="0">
                  <a:moveTo>
                    <a:pt x="0" y="21599"/>
                  </a:moveTo>
                  <a:lnTo>
                    <a:pt x="7" y="2434"/>
                  </a:lnTo>
                  <a:cubicBezTo>
                    <a:pt x="2" y="1689"/>
                    <a:pt x="78" y="977"/>
                    <a:pt x="213" y="514"/>
                  </a:cubicBezTo>
                  <a:cubicBezTo>
                    <a:pt x="311" y="176"/>
                    <a:pt x="434" y="-1"/>
                    <a:pt x="560" y="16"/>
                  </a:cubicBezTo>
                  <a:lnTo>
                    <a:pt x="21064" y="0"/>
                  </a:lnTo>
                  <a:cubicBezTo>
                    <a:pt x="21217" y="17"/>
                    <a:pt x="21359" y="335"/>
                    <a:pt x="21451" y="863"/>
                  </a:cubicBezTo>
                  <a:cubicBezTo>
                    <a:pt x="21519" y="1254"/>
                    <a:pt x="21554" y="1733"/>
                    <a:pt x="21550" y="2222"/>
                  </a:cubicBezTo>
                  <a:lnTo>
                    <a:pt x="21600" y="20515"/>
                  </a:lnTo>
                </a:path>
              </a:pathLst>
            </a:custGeom>
            <a:ln w="28575">
              <a:solidFill>
                <a:srgbClr val="CACCC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nvGrpSpPr>
            <p:cNvPr id="225" name="Group">
              <a:extLst>
                <a:ext uri="{FF2B5EF4-FFF2-40B4-BE49-F238E27FC236}">
                  <a16:creationId xmlns:a16="http://schemas.microsoft.com/office/drawing/2014/main" id="{9C522866-BF6D-4928-B655-D4DC368A6A86}"/>
                </a:ext>
              </a:extLst>
            </p:cNvPr>
            <p:cNvGrpSpPr/>
            <p:nvPr/>
          </p:nvGrpSpPr>
          <p:grpSpPr>
            <a:xfrm>
              <a:off x="4480359" y="2508073"/>
              <a:ext cx="384048" cy="313952"/>
              <a:chOff x="0" y="0"/>
              <a:chExt cx="768092" cy="627901"/>
            </a:xfrm>
            <a:solidFill>
              <a:schemeClr val="accent5"/>
            </a:solidFill>
          </p:grpSpPr>
          <p:sp>
            <p:nvSpPr>
              <p:cNvPr id="247" name="Circle">
                <a:extLst>
                  <a:ext uri="{FF2B5EF4-FFF2-40B4-BE49-F238E27FC236}">
                    <a16:creationId xmlns:a16="http://schemas.microsoft.com/office/drawing/2014/main" id="{BB6056CA-4D58-4191-8B8F-A25FEED91DB3}"/>
                  </a:ext>
                </a:extLst>
              </p:cNvPr>
              <p:cNvSpPr/>
              <p:nvPr/>
            </p:nvSpPr>
            <p:spPr>
              <a:xfrm>
                <a:off x="0" y="0"/>
                <a:ext cx="768092" cy="627901"/>
              </a:xfrm>
              <a:prstGeom prst="ellipse">
                <a:avLst/>
              </a:prstGeom>
              <a:solidFill>
                <a:schemeClr val="tx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48" name="1">
                <a:extLst>
                  <a:ext uri="{FF2B5EF4-FFF2-40B4-BE49-F238E27FC236}">
                    <a16:creationId xmlns:a16="http://schemas.microsoft.com/office/drawing/2014/main" id="{D040F5B0-BE5B-45FA-B383-CC3AEE6F2384}"/>
                  </a:ext>
                </a:extLst>
              </p:cNvPr>
              <p:cNvSpPr txBox="1"/>
              <p:nvPr/>
            </p:nvSpPr>
            <p:spPr>
              <a:xfrm>
                <a:off x="194249" y="81566"/>
                <a:ext cx="381902" cy="425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2000">
                    <a:solidFill>
                      <a:srgbClr val="FFFFFF"/>
                    </a:solidFill>
                    <a:latin typeface="OpenSans-Bold"/>
                    <a:ea typeface="OpenSans-Bold"/>
                    <a:cs typeface="OpenSans-Bold"/>
                    <a:sym typeface="OpenSans-Bold"/>
                  </a:defRPr>
                </a:lvl1pPr>
              </a:lstStyle>
              <a:p>
                <a:pPr algn="ctr"/>
                <a:r>
                  <a:rPr sz="1050" b="1" dirty="0">
                    <a:latin typeface="Georgia Pro Cond" panose="02040506050405020303" pitchFamily="18" charset="0"/>
                  </a:rPr>
                  <a:t>1</a:t>
                </a:r>
              </a:p>
            </p:txBody>
          </p:sp>
        </p:grpSp>
        <p:grpSp>
          <p:nvGrpSpPr>
            <p:cNvPr id="226" name="Group">
              <a:extLst>
                <a:ext uri="{FF2B5EF4-FFF2-40B4-BE49-F238E27FC236}">
                  <a16:creationId xmlns:a16="http://schemas.microsoft.com/office/drawing/2014/main" id="{0D1B3735-1D1E-4E11-95F5-FE20DAFBE0B9}"/>
                </a:ext>
              </a:extLst>
            </p:cNvPr>
            <p:cNvGrpSpPr/>
            <p:nvPr/>
          </p:nvGrpSpPr>
          <p:grpSpPr>
            <a:xfrm>
              <a:off x="4457739" y="4904408"/>
              <a:ext cx="384048" cy="313952"/>
              <a:chOff x="0" y="0"/>
              <a:chExt cx="768092" cy="627901"/>
            </a:xfrm>
            <a:solidFill>
              <a:schemeClr val="accent5"/>
            </a:solidFill>
          </p:grpSpPr>
          <p:sp>
            <p:nvSpPr>
              <p:cNvPr id="245" name="Circle">
                <a:extLst>
                  <a:ext uri="{FF2B5EF4-FFF2-40B4-BE49-F238E27FC236}">
                    <a16:creationId xmlns:a16="http://schemas.microsoft.com/office/drawing/2014/main" id="{3ACBFD97-4252-4A2F-B4F0-669A6CD9DA81}"/>
                  </a:ext>
                </a:extLst>
              </p:cNvPr>
              <p:cNvSpPr/>
              <p:nvPr/>
            </p:nvSpPr>
            <p:spPr>
              <a:xfrm>
                <a:off x="0" y="0"/>
                <a:ext cx="768092" cy="627901"/>
              </a:xfrm>
              <a:prstGeom prst="ellipse">
                <a:avLst/>
              </a:prstGeom>
              <a:solidFill>
                <a:schemeClr val="tx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46" name="4">
                <a:extLst>
                  <a:ext uri="{FF2B5EF4-FFF2-40B4-BE49-F238E27FC236}">
                    <a16:creationId xmlns:a16="http://schemas.microsoft.com/office/drawing/2014/main" id="{0BA6E851-5E86-4A8F-A13E-A68B3D797435}"/>
                  </a:ext>
                </a:extLst>
              </p:cNvPr>
              <p:cNvSpPr txBox="1"/>
              <p:nvPr/>
            </p:nvSpPr>
            <p:spPr>
              <a:xfrm>
                <a:off x="194249" y="81566"/>
                <a:ext cx="381902" cy="425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2000">
                    <a:solidFill>
                      <a:srgbClr val="FFFFFF"/>
                    </a:solidFill>
                    <a:latin typeface="OpenSans-Bold"/>
                    <a:ea typeface="OpenSans-Bold"/>
                    <a:cs typeface="OpenSans-Bold"/>
                    <a:sym typeface="OpenSans-Bold"/>
                  </a:defRPr>
                </a:lvl1pPr>
              </a:lstStyle>
              <a:p>
                <a:pPr algn="ctr"/>
                <a:r>
                  <a:rPr lang="en-US" sz="1050" b="1" dirty="0">
                    <a:latin typeface="Georgia Pro Cond" panose="02040506050405020303" pitchFamily="18" charset="0"/>
                  </a:rPr>
                  <a:t>2</a:t>
                </a:r>
                <a:endParaRPr sz="1050" b="1" dirty="0">
                  <a:latin typeface="Georgia Pro Cond" panose="02040506050405020303" pitchFamily="18" charset="0"/>
                </a:endParaRPr>
              </a:p>
            </p:txBody>
          </p:sp>
        </p:grpSp>
        <p:grpSp>
          <p:nvGrpSpPr>
            <p:cNvPr id="227" name="Group">
              <a:extLst>
                <a:ext uri="{FF2B5EF4-FFF2-40B4-BE49-F238E27FC236}">
                  <a16:creationId xmlns:a16="http://schemas.microsoft.com/office/drawing/2014/main" id="{CC7F4E75-1D38-47BB-85D7-FFAA7199EA62}"/>
                </a:ext>
              </a:extLst>
            </p:cNvPr>
            <p:cNvGrpSpPr/>
            <p:nvPr/>
          </p:nvGrpSpPr>
          <p:grpSpPr>
            <a:xfrm>
              <a:off x="5003878" y="2287608"/>
              <a:ext cx="6778316" cy="794898"/>
              <a:chOff x="0" y="0"/>
              <a:chExt cx="13556630" cy="1589794"/>
            </a:xfrm>
          </p:grpSpPr>
          <p:sp>
            <p:nvSpPr>
              <p:cNvPr id="239" name="Rounded Rectangle">
                <a:extLst>
                  <a:ext uri="{FF2B5EF4-FFF2-40B4-BE49-F238E27FC236}">
                    <a16:creationId xmlns:a16="http://schemas.microsoft.com/office/drawing/2014/main" id="{712F96D0-F347-4FC9-9189-C5BBE576E1C7}"/>
                  </a:ext>
                </a:extLst>
              </p:cNvPr>
              <p:cNvSpPr/>
              <p:nvPr/>
            </p:nvSpPr>
            <p:spPr>
              <a:xfrm>
                <a:off x="0" y="0"/>
                <a:ext cx="13556630" cy="1589794"/>
              </a:xfrm>
              <a:prstGeom prst="roundRect">
                <a:avLst>
                  <a:gd name="adj" fmla="val 11983"/>
                </a:avLst>
              </a:prstGeom>
              <a:solidFill>
                <a:srgbClr val="FFFFFF"/>
              </a:solidFill>
              <a:ln w="12700" cap="flat">
                <a:noFill/>
                <a:miter lim="400000"/>
              </a:ln>
              <a:effectLst>
                <a:outerShdw blurRad="203200" dist="25400" dir="5400000" rotWithShape="0">
                  <a:srgbClr val="8D9098">
                    <a:alpha val="4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40" name="Arrow">
                <a:extLst>
                  <a:ext uri="{FF2B5EF4-FFF2-40B4-BE49-F238E27FC236}">
                    <a16:creationId xmlns:a16="http://schemas.microsoft.com/office/drawing/2014/main" id="{65EC5112-BBF4-424E-9C6D-EB1F63216AF1}"/>
                  </a:ext>
                </a:extLst>
              </p:cNvPr>
              <p:cNvSpPr/>
              <p:nvPr/>
            </p:nvSpPr>
            <p:spPr>
              <a:xfrm>
                <a:off x="5363585" y="495716"/>
                <a:ext cx="598362" cy="598362"/>
              </a:xfrm>
              <a:prstGeom prst="rightArrow">
                <a:avLst>
                  <a:gd name="adj1" fmla="val 39560"/>
                  <a:gd name="adj2" fmla="val 49172"/>
                </a:avLst>
              </a:prstGeom>
              <a:solidFill>
                <a:schemeClr val="tx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241" name="Lorem Ipsum is simply dummy text of the printing and typesetting industry. Lorem Ipsum has been the industry's unknown printer took a galley of type and scrambled it to make a type specimen centuries, but also the leap into">
                <a:extLst>
                  <a:ext uri="{FF2B5EF4-FFF2-40B4-BE49-F238E27FC236}">
                    <a16:creationId xmlns:a16="http://schemas.microsoft.com/office/drawing/2014/main" id="{07544794-3DC5-4C45-BC22-C1406D5C7996}"/>
                  </a:ext>
                </a:extLst>
              </p:cNvPr>
              <p:cNvSpPr txBox="1"/>
              <p:nvPr/>
            </p:nvSpPr>
            <p:spPr>
              <a:xfrm>
                <a:off x="5714884" y="393777"/>
                <a:ext cx="7547283" cy="10275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defTabSz="457200">
                  <a:defRPr sz="1400" b="0">
                    <a:solidFill>
                      <a:srgbClr val="8D9098"/>
                    </a:solidFill>
                    <a:latin typeface="Open Sans"/>
                    <a:ea typeface="Open Sans"/>
                    <a:cs typeface="Open Sans"/>
                    <a:sym typeface="Open Sans"/>
                  </a:defRPr>
                </a:lvl1pPr>
              </a:lstStyle>
              <a:p>
                <a:r>
                  <a:rPr lang="en-US" sz="2000" b="1" dirty="0">
                    <a:solidFill>
                      <a:schemeClr val="tx1"/>
                    </a:solidFill>
                    <a:latin typeface="Roboto" panose="02000000000000000000" pitchFamily="2" charset="0"/>
                    <a:ea typeface="Roboto" panose="02000000000000000000" pitchFamily="2" charset="0"/>
                  </a:rPr>
                  <a:t>Refugees.</a:t>
                </a:r>
              </a:p>
              <a:p>
                <a:r>
                  <a:rPr lang="en-US" sz="2000" b="1" dirty="0">
                    <a:solidFill>
                      <a:schemeClr val="tx1"/>
                    </a:solidFill>
                    <a:latin typeface="Roboto" panose="02000000000000000000" pitchFamily="2" charset="0"/>
                    <a:ea typeface="Roboto" panose="02000000000000000000" pitchFamily="2" charset="0"/>
                  </a:rPr>
                  <a:t>(50%) Female)</a:t>
                </a:r>
                <a:endParaRPr sz="2000" b="1" dirty="0">
                  <a:solidFill>
                    <a:schemeClr val="tx1"/>
                  </a:solidFill>
                  <a:latin typeface="Roboto" panose="02000000000000000000" pitchFamily="2" charset="0"/>
                  <a:ea typeface="Roboto" panose="02000000000000000000" pitchFamily="2" charset="0"/>
                </a:endParaRPr>
              </a:p>
            </p:txBody>
          </p:sp>
          <p:grpSp>
            <p:nvGrpSpPr>
              <p:cNvPr id="242" name="Group">
                <a:extLst>
                  <a:ext uri="{FF2B5EF4-FFF2-40B4-BE49-F238E27FC236}">
                    <a16:creationId xmlns:a16="http://schemas.microsoft.com/office/drawing/2014/main" id="{09178B1C-915C-4198-A9E1-7890AF9FB02F}"/>
                  </a:ext>
                </a:extLst>
              </p:cNvPr>
              <p:cNvGrpSpPr/>
              <p:nvPr/>
            </p:nvGrpSpPr>
            <p:grpSpPr>
              <a:xfrm>
                <a:off x="154422" y="167630"/>
                <a:ext cx="5311909" cy="1270001"/>
                <a:chOff x="0" y="0"/>
                <a:chExt cx="5311908" cy="1270000"/>
              </a:xfrm>
            </p:grpSpPr>
            <p:sp>
              <p:nvSpPr>
                <p:cNvPr id="243" name="Rounded Rectangle">
                  <a:extLst>
                    <a:ext uri="{FF2B5EF4-FFF2-40B4-BE49-F238E27FC236}">
                      <a16:creationId xmlns:a16="http://schemas.microsoft.com/office/drawing/2014/main" id="{9F34CEB9-17EA-48DF-8C49-10CAD1C5CBE3}"/>
                    </a:ext>
                  </a:extLst>
                </p:cNvPr>
                <p:cNvSpPr/>
                <p:nvPr/>
              </p:nvSpPr>
              <p:spPr>
                <a:xfrm>
                  <a:off x="0" y="0"/>
                  <a:ext cx="5311908" cy="1270000"/>
                </a:xfrm>
                <a:prstGeom prst="roundRect">
                  <a:avLst>
                    <a:gd name="adj" fmla="val 9527"/>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244" name="First name Second Name">
                  <a:extLst>
                    <a:ext uri="{FF2B5EF4-FFF2-40B4-BE49-F238E27FC236}">
                      <a16:creationId xmlns:a16="http://schemas.microsoft.com/office/drawing/2014/main" id="{211D5913-502C-4CEB-BD30-B4568760FB71}"/>
                    </a:ext>
                  </a:extLst>
                </p:cNvPr>
                <p:cNvSpPr txBox="1"/>
                <p:nvPr/>
              </p:nvSpPr>
              <p:spPr>
                <a:xfrm>
                  <a:off x="239571" y="398045"/>
                  <a:ext cx="4832765" cy="458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2000">
                      <a:solidFill>
                        <a:srgbClr val="FFFFFF"/>
                      </a:solidFill>
                      <a:latin typeface="OpenSans-Bold"/>
                      <a:ea typeface="OpenSans-Bold"/>
                      <a:cs typeface="OpenSans-Bold"/>
                      <a:sym typeface="OpenSans-Bold"/>
                    </a:defRPr>
                  </a:lvl1pPr>
                </a:lstStyle>
                <a:p>
                  <a:pPr algn="ctr"/>
                  <a:r>
                    <a:rPr lang="en-US" sz="1600" b="1" dirty="0">
                      <a:effectLst>
                        <a:outerShdw blurRad="38100" dist="38100" dir="2700000" algn="tl">
                          <a:srgbClr val="000000">
                            <a:alpha val="43137"/>
                          </a:srgbClr>
                        </a:outerShdw>
                      </a:effectLst>
                      <a:latin typeface="Georgia" panose="02040502050405020303" pitchFamily="18" charset="0"/>
                    </a:rPr>
                    <a:t>60,000</a:t>
                  </a:r>
                  <a:endParaRPr sz="1600" b="1" dirty="0">
                    <a:effectLst>
                      <a:outerShdw blurRad="38100" dist="38100" dir="2700000" algn="tl">
                        <a:srgbClr val="000000">
                          <a:alpha val="43137"/>
                        </a:srgbClr>
                      </a:outerShdw>
                    </a:effectLst>
                    <a:latin typeface="Georgia" panose="02040502050405020303" pitchFamily="18" charset="0"/>
                  </a:endParaRPr>
                </a:p>
              </p:txBody>
            </p:sp>
          </p:grpSp>
        </p:grpSp>
        <p:grpSp>
          <p:nvGrpSpPr>
            <p:cNvPr id="228" name="Group">
              <a:extLst>
                <a:ext uri="{FF2B5EF4-FFF2-40B4-BE49-F238E27FC236}">
                  <a16:creationId xmlns:a16="http://schemas.microsoft.com/office/drawing/2014/main" id="{110F77CF-75A7-4A97-B0CF-0172063D4F81}"/>
                </a:ext>
              </a:extLst>
            </p:cNvPr>
            <p:cNvGrpSpPr/>
            <p:nvPr/>
          </p:nvGrpSpPr>
          <p:grpSpPr>
            <a:xfrm>
              <a:off x="5003876" y="4639479"/>
              <a:ext cx="6778315" cy="794898"/>
              <a:chOff x="-4" y="0"/>
              <a:chExt cx="13556626" cy="1589794"/>
            </a:xfrm>
          </p:grpSpPr>
          <p:sp>
            <p:nvSpPr>
              <p:cNvPr id="233" name="Rounded Rectangle">
                <a:extLst>
                  <a:ext uri="{FF2B5EF4-FFF2-40B4-BE49-F238E27FC236}">
                    <a16:creationId xmlns:a16="http://schemas.microsoft.com/office/drawing/2014/main" id="{42A69B3A-CF49-4787-9765-C840D6AD0BFE}"/>
                  </a:ext>
                </a:extLst>
              </p:cNvPr>
              <p:cNvSpPr/>
              <p:nvPr/>
            </p:nvSpPr>
            <p:spPr>
              <a:xfrm>
                <a:off x="-4" y="0"/>
                <a:ext cx="13556626" cy="1589794"/>
              </a:xfrm>
              <a:prstGeom prst="roundRect">
                <a:avLst>
                  <a:gd name="adj" fmla="val 11983"/>
                </a:avLst>
              </a:prstGeom>
              <a:solidFill>
                <a:srgbClr val="FFFFFF"/>
              </a:solidFill>
              <a:ln w="12700" cap="flat">
                <a:noFill/>
                <a:miter lim="400000"/>
              </a:ln>
              <a:effectLst>
                <a:outerShdw blurRad="203200" dist="25400" dir="5400000" rotWithShape="0">
                  <a:srgbClr val="8D9098">
                    <a:alpha val="4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34" name="Arrow">
                <a:extLst>
                  <a:ext uri="{FF2B5EF4-FFF2-40B4-BE49-F238E27FC236}">
                    <a16:creationId xmlns:a16="http://schemas.microsoft.com/office/drawing/2014/main" id="{F5C594D9-AA44-46CA-A9ED-8B3D04C457B7}"/>
                  </a:ext>
                </a:extLst>
              </p:cNvPr>
              <p:cNvSpPr/>
              <p:nvPr/>
            </p:nvSpPr>
            <p:spPr>
              <a:xfrm>
                <a:off x="5363585" y="495716"/>
                <a:ext cx="598362" cy="598362"/>
              </a:xfrm>
              <a:prstGeom prst="rightArrow">
                <a:avLst>
                  <a:gd name="adj1" fmla="val 39560"/>
                  <a:gd name="adj2" fmla="val 49172"/>
                </a:avLst>
              </a:prstGeom>
              <a:solidFill>
                <a:schemeClr val="tx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235" name="Lorem Ipsum is simply dummy text of the printing and typesetting industry. Lorem Ipsum has been the industry's unknown printer took a galley of type and scrambled it to make a type specimen centuries, but also the leap into">
                <a:extLst>
                  <a:ext uri="{FF2B5EF4-FFF2-40B4-BE49-F238E27FC236}">
                    <a16:creationId xmlns:a16="http://schemas.microsoft.com/office/drawing/2014/main" id="{6221D001-F9EA-48EF-9033-4C6FB6FFAB44}"/>
                  </a:ext>
                </a:extLst>
              </p:cNvPr>
              <p:cNvSpPr txBox="1"/>
              <p:nvPr/>
            </p:nvSpPr>
            <p:spPr>
              <a:xfrm>
                <a:off x="6772465" y="393777"/>
                <a:ext cx="5159504" cy="316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defTabSz="457200">
                  <a:defRPr sz="1400" b="0">
                    <a:solidFill>
                      <a:srgbClr val="8D9098"/>
                    </a:solidFill>
                    <a:latin typeface="Open Sans"/>
                    <a:ea typeface="Open Sans"/>
                    <a:cs typeface="Open Sans"/>
                    <a:sym typeface="Open Sans"/>
                  </a:defRPr>
                </a:lvl1pPr>
              </a:lstStyle>
              <a:p>
                <a:r>
                  <a:rPr lang="en-US" sz="1000" dirty="0">
                    <a:solidFill>
                      <a:schemeClr val="tx1"/>
                    </a:solidFill>
                    <a:latin typeface="Georgia Pro Light" panose="02040302050405020303" pitchFamily="18" charset="0"/>
                  </a:rPr>
                  <a:t>.</a:t>
                </a:r>
                <a:endParaRPr sz="900" dirty="0">
                  <a:solidFill>
                    <a:schemeClr val="tx1"/>
                  </a:solidFill>
                </a:endParaRPr>
              </a:p>
            </p:txBody>
          </p:sp>
          <p:grpSp>
            <p:nvGrpSpPr>
              <p:cNvPr id="236" name="Group">
                <a:extLst>
                  <a:ext uri="{FF2B5EF4-FFF2-40B4-BE49-F238E27FC236}">
                    <a16:creationId xmlns:a16="http://schemas.microsoft.com/office/drawing/2014/main" id="{C8A273E6-B059-47CE-9999-0267E703586A}"/>
                  </a:ext>
                </a:extLst>
              </p:cNvPr>
              <p:cNvGrpSpPr/>
              <p:nvPr/>
            </p:nvGrpSpPr>
            <p:grpSpPr>
              <a:xfrm>
                <a:off x="154422" y="167630"/>
                <a:ext cx="5311909" cy="1270001"/>
                <a:chOff x="0" y="0"/>
                <a:chExt cx="5311908" cy="1270000"/>
              </a:xfrm>
            </p:grpSpPr>
            <p:sp>
              <p:nvSpPr>
                <p:cNvPr id="237" name="Rounded Rectangle">
                  <a:extLst>
                    <a:ext uri="{FF2B5EF4-FFF2-40B4-BE49-F238E27FC236}">
                      <a16:creationId xmlns:a16="http://schemas.microsoft.com/office/drawing/2014/main" id="{509E6DFE-35D6-4E44-BA98-A81B531C28FC}"/>
                    </a:ext>
                  </a:extLst>
                </p:cNvPr>
                <p:cNvSpPr/>
                <p:nvPr/>
              </p:nvSpPr>
              <p:spPr>
                <a:xfrm>
                  <a:off x="0" y="0"/>
                  <a:ext cx="5311908" cy="1270000"/>
                </a:xfrm>
                <a:prstGeom prst="roundRect">
                  <a:avLst>
                    <a:gd name="adj" fmla="val 9527"/>
                  </a:avLst>
                </a:prstGeom>
                <a:solidFill>
                  <a:schemeClr val="accent4"/>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dirty="0"/>
                </a:p>
              </p:txBody>
            </p:sp>
            <p:sp>
              <p:nvSpPr>
                <p:cNvPr id="238" name="First name Second Name">
                  <a:extLst>
                    <a:ext uri="{FF2B5EF4-FFF2-40B4-BE49-F238E27FC236}">
                      <a16:creationId xmlns:a16="http://schemas.microsoft.com/office/drawing/2014/main" id="{9CEEF770-B2F9-437A-AFEB-6B7C74434084}"/>
                    </a:ext>
                  </a:extLst>
                </p:cNvPr>
                <p:cNvSpPr txBox="1"/>
                <p:nvPr/>
              </p:nvSpPr>
              <p:spPr>
                <a:xfrm>
                  <a:off x="239571" y="398045"/>
                  <a:ext cx="4832765" cy="4584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2000">
                      <a:solidFill>
                        <a:srgbClr val="FFFFFF"/>
                      </a:solidFill>
                      <a:latin typeface="OpenSans-Bold"/>
                      <a:ea typeface="OpenSans-Bold"/>
                      <a:cs typeface="OpenSans-Bold"/>
                      <a:sym typeface="OpenSans-Bold"/>
                    </a:defRPr>
                  </a:lvl1pP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3,760,000</a:t>
                  </a:r>
                  <a:endParaRPr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endParaRPr>
                </a:p>
              </p:txBody>
            </p:sp>
          </p:grpSp>
        </p:grpSp>
        <p:grpSp>
          <p:nvGrpSpPr>
            <p:cNvPr id="229" name="Group">
              <a:extLst>
                <a:ext uri="{FF2B5EF4-FFF2-40B4-BE49-F238E27FC236}">
                  <a16:creationId xmlns:a16="http://schemas.microsoft.com/office/drawing/2014/main" id="{544A26F1-0A99-403A-B577-BF97FD46724C}"/>
                </a:ext>
              </a:extLst>
            </p:cNvPr>
            <p:cNvGrpSpPr/>
            <p:nvPr/>
          </p:nvGrpSpPr>
          <p:grpSpPr>
            <a:xfrm>
              <a:off x="968669" y="3191985"/>
              <a:ext cx="2765366" cy="1367431"/>
              <a:chOff x="0" y="-703013"/>
              <a:chExt cx="5530729" cy="2734854"/>
            </a:xfrm>
            <a:solidFill>
              <a:schemeClr val="accent1"/>
            </a:solidFill>
          </p:grpSpPr>
          <p:sp>
            <p:nvSpPr>
              <p:cNvPr id="231" name="Rounded Rectangle">
                <a:extLst>
                  <a:ext uri="{FF2B5EF4-FFF2-40B4-BE49-F238E27FC236}">
                    <a16:creationId xmlns:a16="http://schemas.microsoft.com/office/drawing/2014/main" id="{A1CF47B5-C472-4230-ABDC-6FBCA77DDD1E}"/>
                  </a:ext>
                </a:extLst>
              </p:cNvPr>
              <p:cNvSpPr/>
              <p:nvPr/>
            </p:nvSpPr>
            <p:spPr>
              <a:xfrm>
                <a:off x="0" y="0"/>
                <a:ext cx="5311908" cy="1270000"/>
              </a:xfrm>
              <a:prstGeom prst="roundRect">
                <a:avLst>
                  <a:gd name="adj" fmla="val 15000"/>
                </a:avLst>
              </a:prstGeom>
              <a:grp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32" name="First name Second Name">
                <a:extLst>
                  <a:ext uri="{FF2B5EF4-FFF2-40B4-BE49-F238E27FC236}">
                    <a16:creationId xmlns:a16="http://schemas.microsoft.com/office/drawing/2014/main" id="{180A2173-C70D-4D7D-BA7E-771867FA8009}"/>
                  </a:ext>
                </a:extLst>
              </p:cNvPr>
              <p:cNvSpPr txBox="1"/>
              <p:nvPr/>
            </p:nvSpPr>
            <p:spPr>
              <a:xfrm>
                <a:off x="218821" y="-703013"/>
                <a:ext cx="5311908" cy="2734854"/>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2000">
                    <a:solidFill>
                      <a:srgbClr val="FFFFFF"/>
                    </a:solidFill>
                    <a:latin typeface="OpenSans-Bold"/>
                    <a:ea typeface="OpenSans-Bold"/>
                    <a:cs typeface="OpenSans-Bold"/>
                    <a:sym typeface="OpenSans-Bold"/>
                  </a:defRPr>
                </a:lvl1pPr>
              </a:lstStyle>
              <a:p>
                <a:pPr algn="ctr"/>
                <a:r>
                  <a:rPr lang="en-US" sz="1600" b="1" dirty="0">
                    <a:effectLst>
                      <a:outerShdw blurRad="38100" dist="38100" dir="2700000" algn="tl">
                        <a:srgbClr val="000000">
                          <a:alpha val="43137"/>
                        </a:srgbClr>
                      </a:outerShdw>
                    </a:effectLst>
                    <a:latin typeface="Georgia" panose="02040502050405020303" pitchFamily="18" charset="0"/>
                  </a:rPr>
                  <a:t>3,900,000 individual beneficiaries</a:t>
                </a:r>
              </a:p>
              <a:p>
                <a:pPr algn="ctr"/>
                <a:r>
                  <a:rPr lang="en-US" sz="1600" b="1" dirty="0">
                    <a:effectLst>
                      <a:outerShdw blurRad="38100" dist="38100" dir="2700000" algn="tl">
                        <a:srgbClr val="000000">
                          <a:alpha val="43137"/>
                        </a:srgbClr>
                      </a:outerShdw>
                    </a:effectLst>
                    <a:latin typeface="Georgia" panose="02040502050405020303" pitchFamily="18" charset="0"/>
                  </a:rPr>
                  <a:t> 40% Female</a:t>
                </a:r>
              </a:p>
              <a:p>
                <a:pPr algn="ctr"/>
                <a:endParaRPr sz="1600" b="1" dirty="0">
                  <a:effectLst>
                    <a:outerShdw blurRad="38100" dist="38100" dir="2700000" algn="tl">
                      <a:srgbClr val="000000">
                        <a:alpha val="43137"/>
                      </a:srgbClr>
                    </a:outerShdw>
                  </a:effectLst>
                  <a:latin typeface="Georgia" panose="02040502050405020303" pitchFamily="18" charset="0"/>
                </a:endParaRPr>
              </a:p>
            </p:txBody>
          </p:sp>
        </p:grpSp>
        <p:sp>
          <p:nvSpPr>
            <p:cNvPr id="230" name="Line">
              <a:extLst>
                <a:ext uri="{FF2B5EF4-FFF2-40B4-BE49-F238E27FC236}">
                  <a16:creationId xmlns:a16="http://schemas.microsoft.com/office/drawing/2014/main" id="{D56BA807-9B63-4C49-A8F3-34C7A821D562}"/>
                </a:ext>
              </a:extLst>
            </p:cNvPr>
            <p:cNvSpPr/>
            <p:nvPr/>
          </p:nvSpPr>
          <p:spPr>
            <a:xfrm flipH="1">
              <a:off x="3603872" y="3863216"/>
              <a:ext cx="622663" cy="0"/>
            </a:xfrm>
            <a:prstGeom prst="line">
              <a:avLst/>
            </a:prstGeom>
            <a:ln w="25400">
              <a:solidFill>
                <a:srgbClr val="CACCCF"/>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grpSp>
      <p:sp>
        <p:nvSpPr>
          <p:cNvPr id="250" name="Rounded Rectangle">
            <a:extLst>
              <a:ext uri="{FF2B5EF4-FFF2-40B4-BE49-F238E27FC236}">
                <a16:creationId xmlns:a16="http://schemas.microsoft.com/office/drawing/2014/main" id="{7EAE9F56-7744-4E58-A87A-38BC80B80902}"/>
              </a:ext>
            </a:extLst>
          </p:cNvPr>
          <p:cNvSpPr/>
          <p:nvPr/>
        </p:nvSpPr>
        <p:spPr>
          <a:xfrm>
            <a:off x="2006638" y="3384072"/>
            <a:ext cx="3304678" cy="1031731"/>
          </a:xfrm>
          <a:prstGeom prst="roundRect">
            <a:avLst>
              <a:gd name="adj" fmla="val 11983"/>
            </a:avLst>
          </a:prstGeom>
          <a:solidFill>
            <a:srgbClr val="FFFFFF"/>
          </a:solidFill>
          <a:ln w="12700" cap="flat">
            <a:noFill/>
            <a:miter lim="400000"/>
          </a:ln>
          <a:effectLst>
            <a:outerShdw blurRad="203200" dist="25400" dir="5400000" rotWithShape="0">
              <a:srgbClr val="8D9098">
                <a:alpha val="45000"/>
              </a:srgbClr>
            </a:outerShdw>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251" name="Rounded Rectangle">
            <a:extLst>
              <a:ext uri="{FF2B5EF4-FFF2-40B4-BE49-F238E27FC236}">
                <a16:creationId xmlns:a16="http://schemas.microsoft.com/office/drawing/2014/main" id="{1A4384A8-F552-4FC2-8C8C-5F23984AC6E8}"/>
              </a:ext>
            </a:extLst>
          </p:cNvPr>
          <p:cNvSpPr/>
          <p:nvPr/>
        </p:nvSpPr>
        <p:spPr>
          <a:xfrm>
            <a:off x="2167856" y="3456312"/>
            <a:ext cx="1257161" cy="824194"/>
          </a:xfrm>
          <a:prstGeom prst="roundRect">
            <a:avLst>
              <a:gd name="adj" fmla="val 9527"/>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r>
              <a:rPr lang="en-GB" sz="1600" dirty="0"/>
              <a:t> </a:t>
            </a:r>
            <a:r>
              <a:rPr lang="en-GB" sz="1600" b="1" dirty="0">
                <a:latin typeface="Roboto" panose="02000000000000000000" pitchFamily="2" charset="0"/>
                <a:ea typeface="Roboto" panose="02000000000000000000" pitchFamily="2" charset="0"/>
              </a:rPr>
              <a:t>80,000</a:t>
            </a:r>
            <a:endParaRPr sz="1600" b="1" dirty="0">
              <a:latin typeface="Roboto" panose="02000000000000000000" pitchFamily="2" charset="0"/>
              <a:ea typeface="Roboto" panose="02000000000000000000" pitchFamily="2" charset="0"/>
            </a:endParaRPr>
          </a:p>
        </p:txBody>
      </p:sp>
      <p:sp>
        <p:nvSpPr>
          <p:cNvPr id="252" name="Lorem Ipsum is simply dummy text of the printing and typesetting industry. Lorem Ipsum has been the industry's unknown printer took a galley of type and scrambled it to make a type specimen centuries, but also the leap into">
            <a:extLst>
              <a:ext uri="{FF2B5EF4-FFF2-40B4-BE49-F238E27FC236}">
                <a16:creationId xmlns:a16="http://schemas.microsoft.com/office/drawing/2014/main" id="{43BF8BCA-6B37-4470-8273-7177336584C3}"/>
              </a:ext>
            </a:extLst>
          </p:cNvPr>
          <p:cNvSpPr txBox="1"/>
          <p:nvPr/>
        </p:nvSpPr>
        <p:spPr>
          <a:xfrm>
            <a:off x="3610261" y="3414798"/>
            <a:ext cx="1631839" cy="9746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defTabSz="457200">
              <a:defRPr sz="1400" b="0">
                <a:solidFill>
                  <a:srgbClr val="8D9098"/>
                </a:solidFill>
                <a:latin typeface="Open Sans"/>
                <a:ea typeface="Open Sans"/>
                <a:cs typeface="Open Sans"/>
                <a:sym typeface="Open Sans"/>
              </a:defRPr>
            </a:lvl1pPr>
          </a:lstStyle>
          <a:p>
            <a:r>
              <a:rPr lang="en-US" sz="2000" b="1" dirty="0">
                <a:solidFill>
                  <a:schemeClr val="tx1"/>
                </a:solidFill>
                <a:latin typeface="Roboto" panose="02000000000000000000" pitchFamily="2" charset="0"/>
                <a:ea typeface="Roboto" panose="02000000000000000000" pitchFamily="2" charset="0"/>
              </a:rPr>
              <a:t>Host Community</a:t>
            </a:r>
          </a:p>
          <a:p>
            <a:r>
              <a:rPr lang="en-US" sz="2000" b="1" dirty="0">
                <a:solidFill>
                  <a:schemeClr val="tx1"/>
                </a:solidFill>
                <a:latin typeface="Roboto" panose="02000000000000000000" pitchFamily="2" charset="0"/>
                <a:ea typeface="Roboto" panose="02000000000000000000" pitchFamily="2" charset="0"/>
              </a:rPr>
              <a:t>(40%) Female</a:t>
            </a:r>
            <a:endParaRPr sz="2000" b="1" dirty="0">
              <a:solidFill>
                <a:schemeClr val="tx1"/>
              </a:solidFill>
              <a:latin typeface="Roboto" panose="02000000000000000000" pitchFamily="2" charset="0"/>
              <a:ea typeface="Roboto" panose="02000000000000000000" pitchFamily="2" charset="0"/>
            </a:endParaRPr>
          </a:p>
        </p:txBody>
      </p:sp>
      <p:sp>
        <p:nvSpPr>
          <p:cNvPr id="253" name="Lorem Ipsum is simply dummy text of the printing and typesetting industry. Lorem Ipsum has been the industry's unknown printer took a galley of type and scrambled it to make a type specimen centuries, but also the leap into">
            <a:extLst>
              <a:ext uri="{FF2B5EF4-FFF2-40B4-BE49-F238E27FC236}">
                <a16:creationId xmlns:a16="http://schemas.microsoft.com/office/drawing/2014/main" id="{45DFC30E-9E31-4ADC-92E0-C3E4FAE9E3AA}"/>
              </a:ext>
            </a:extLst>
          </p:cNvPr>
          <p:cNvSpPr txBox="1"/>
          <p:nvPr/>
        </p:nvSpPr>
        <p:spPr>
          <a:xfrm>
            <a:off x="3393662" y="5018933"/>
            <a:ext cx="2012137" cy="9746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defTabSz="457200">
              <a:defRPr sz="1400" b="0">
                <a:solidFill>
                  <a:srgbClr val="8D9098"/>
                </a:solidFill>
                <a:latin typeface="Open Sans"/>
                <a:ea typeface="Open Sans"/>
                <a:cs typeface="Open Sans"/>
                <a:sym typeface="Open Sans"/>
              </a:defRPr>
            </a:lvl1pPr>
          </a:lstStyle>
          <a:p>
            <a:r>
              <a:rPr lang="en-US" sz="2000" b="1" dirty="0">
                <a:solidFill>
                  <a:schemeClr val="tx1"/>
                </a:solidFill>
                <a:latin typeface="Roboto" panose="02000000000000000000" pitchFamily="2" charset="0"/>
                <a:ea typeface="Roboto" panose="02000000000000000000" pitchFamily="2" charset="0"/>
              </a:rPr>
              <a:t>Non refugee host households</a:t>
            </a:r>
          </a:p>
          <a:p>
            <a:r>
              <a:rPr lang="en-US" sz="2000" b="1" dirty="0">
                <a:solidFill>
                  <a:schemeClr val="tx1"/>
                </a:solidFill>
                <a:latin typeface="Roboto" panose="02000000000000000000" pitchFamily="2" charset="0"/>
                <a:ea typeface="Roboto" panose="02000000000000000000" pitchFamily="2" charset="0"/>
              </a:rPr>
              <a:t>(40%) Female</a:t>
            </a:r>
            <a:endParaRPr sz="2000" b="1" dirty="0">
              <a:solidFill>
                <a:schemeClr val="tx1"/>
              </a:solidFill>
              <a:latin typeface="Roboto" panose="02000000000000000000" pitchFamily="2" charset="0"/>
              <a:ea typeface="Roboto" panose="02000000000000000000" pitchFamily="2" charset="0"/>
            </a:endParaRPr>
          </a:p>
        </p:txBody>
      </p:sp>
      <p:sp>
        <p:nvSpPr>
          <p:cNvPr id="254" name="1">
            <a:extLst>
              <a:ext uri="{FF2B5EF4-FFF2-40B4-BE49-F238E27FC236}">
                <a16:creationId xmlns:a16="http://schemas.microsoft.com/office/drawing/2014/main" id="{FFCAA3A4-5430-4198-A6BF-3ECDF7C0165C}"/>
              </a:ext>
            </a:extLst>
          </p:cNvPr>
          <p:cNvSpPr txBox="1"/>
          <p:nvPr/>
        </p:nvSpPr>
        <p:spPr>
          <a:xfrm>
            <a:off x="2053461" y="2224677"/>
            <a:ext cx="90385" cy="2763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2000">
                <a:solidFill>
                  <a:srgbClr val="FFFFFF"/>
                </a:solidFill>
                <a:latin typeface="OpenSans-Bold"/>
                <a:ea typeface="OpenSans-Bold"/>
                <a:cs typeface="OpenSans-Bold"/>
                <a:sym typeface="OpenSans-Bold"/>
              </a:defRPr>
            </a:lvl1pPr>
          </a:lstStyle>
          <a:p>
            <a:pPr algn="ctr"/>
            <a:r>
              <a:rPr sz="1050" b="1" dirty="0">
                <a:latin typeface="Georgia Pro Cond" panose="02040506050405020303" pitchFamily="18" charset="0"/>
              </a:rPr>
              <a:t>1</a:t>
            </a:r>
          </a:p>
        </p:txBody>
      </p:sp>
      <p:sp>
        <p:nvSpPr>
          <p:cNvPr id="255" name="TextBox 254">
            <a:extLst>
              <a:ext uri="{FF2B5EF4-FFF2-40B4-BE49-F238E27FC236}">
                <a16:creationId xmlns:a16="http://schemas.microsoft.com/office/drawing/2014/main" id="{9E50A6A6-F7A6-4A2A-838F-1E1ADCEFF5C8}"/>
              </a:ext>
            </a:extLst>
          </p:cNvPr>
          <p:cNvSpPr txBox="1"/>
          <p:nvPr/>
        </p:nvSpPr>
        <p:spPr>
          <a:xfrm flipH="1">
            <a:off x="10020012" y="5282015"/>
            <a:ext cx="1459521" cy="338554"/>
          </a:xfrm>
          <a:prstGeom prst="rect">
            <a:avLst/>
          </a:prstGeom>
          <a:noFill/>
        </p:spPr>
        <p:txBody>
          <a:bodyPr wrap="square" rtlCol="0" anchor="ctr">
            <a:spAutoFit/>
          </a:bodyPr>
          <a:lstStyle/>
          <a:p>
            <a:r>
              <a:rPr lang="en-IN" sz="1600" b="1" dirty="0">
                <a:solidFill>
                  <a:srgbClr val="3B414D"/>
                </a:solidFill>
                <a:latin typeface="Roboto" panose="02000000000000000000" pitchFamily="2" charset="0"/>
                <a:ea typeface="Roboto" panose="02000000000000000000" pitchFamily="2" charset="0"/>
              </a:rPr>
              <a:t>Farmer group</a:t>
            </a:r>
          </a:p>
        </p:txBody>
      </p:sp>
    </p:spTree>
    <p:extLst>
      <p:ext uri="{BB962C8B-B14F-4D97-AF65-F5344CB8AC3E}">
        <p14:creationId xmlns:p14="http://schemas.microsoft.com/office/powerpoint/2010/main" val="786005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6B17B2-8EA3-4F2F-B35D-DE983FB9AB85}"/>
              </a:ext>
            </a:extLst>
          </p:cNvPr>
          <p:cNvGrpSpPr/>
          <p:nvPr/>
        </p:nvGrpSpPr>
        <p:grpSpPr>
          <a:xfrm>
            <a:off x="1248370" y="1119102"/>
            <a:ext cx="10125024" cy="4428094"/>
            <a:chOff x="1210378" y="1284761"/>
            <a:chExt cx="10125024" cy="4428094"/>
          </a:xfrm>
        </p:grpSpPr>
        <p:grpSp>
          <p:nvGrpSpPr>
            <p:cNvPr id="7" name="Group 6">
              <a:extLst>
                <a:ext uri="{FF2B5EF4-FFF2-40B4-BE49-F238E27FC236}">
                  <a16:creationId xmlns:a16="http://schemas.microsoft.com/office/drawing/2014/main" id="{44166ABE-2AD6-428F-847F-54FDC5841BEB}"/>
                </a:ext>
              </a:extLst>
            </p:cNvPr>
            <p:cNvGrpSpPr/>
            <p:nvPr/>
          </p:nvGrpSpPr>
          <p:grpSpPr>
            <a:xfrm>
              <a:off x="1210378" y="1284761"/>
              <a:ext cx="5299134" cy="1723549"/>
              <a:chOff x="1206845" y="1705717"/>
              <a:chExt cx="5012896" cy="1630449"/>
            </a:xfrm>
          </p:grpSpPr>
          <p:sp>
            <p:nvSpPr>
              <p:cNvPr id="4" name="Regular Pentagon 36">
                <a:extLst>
                  <a:ext uri="{FF2B5EF4-FFF2-40B4-BE49-F238E27FC236}">
                    <a16:creationId xmlns:a16="http://schemas.microsoft.com/office/drawing/2014/main" id="{F6B283B5-CEF4-4F8B-BE74-E900A5D5026B}"/>
                  </a:ext>
                </a:extLst>
              </p:cNvPr>
              <p:cNvSpPr/>
              <p:nvPr/>
            </p:nvSpPr>
            <p:spPr>
              <a:xfrm>
                <a:off x="1206845" y="1815951"/>
                <a:ext cx="878061" cy="83624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 name="TextBox 4">
                <a:extLst>
                  <a:ext uri="{FF2B5EF4-FFF2-40B4-BE49-F238E27FC236}">
                    <a16:creationId xmlns:a16="http://schemas.microsoft.com/office/drawing/2014/main" id="{D400B916-4761-4038-8A50-114B3EF67F86}"/>
                  </a:ext>
                </a:extLst>
              </p:cNvPr>
              <p:cNvSpPr txBox="1"/>
              <p:nvPr/>
            </p:nvSpPr>
            <p:spPr>
              <a:xfrm>
                <a:off x="1236492" y="2090506"/>
                <a:ext cx="818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01</a:t>
                </a:r>
              </a:p>
            </p:txBody>
          </p:sp>
          <p:sp>
            <p:nvSpPr>
              <p:cNvPr id="6" name="TextBox 5">
                <a:extLst>
                  <a:ext uri="{FF2B5EF4-FFF2-40B4-BE49-F238E27FC236}">
                    <a16:creationId xmlns:a16="http://schemas.microsoft.com/office/drawing/2014/main" id="{B174964E-7A15-4FF2-8C6E-1009E5FB5968}"/>
                  </a:ext>
                </a:extLst>
              </p:cNvPr>
              <p:cNvSpPr txBox="1"/>
              <p:nvPr/>
            </p:nvSpPr>
            <p:spPr>
              <a:xfrm>
                <a:off x="2144432" y="1705717"/>
                <a:ext cx="4075309" cy="16304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Attracting private sector involvement in research to catalyze Commercialization</a:t>
                </a:r>
              </a:p>
            </p:txBody>
          </p:sp>
        </p:grpSp>
        <p:grpSp>
          <p:nvGrpSpPr>
            <p:cNvPr id="8" name="Group 7">
              <a:extLst>
                <a:ext uri="{FF2B5EF4-FFF2-40B4-BE49-F238E27FC236}">
                  <a16:creationId xmlns:a16="http://schemas.microsoft.com/office/drawing/2014/main" id="{1605F74F-A4E7-4CD2-B3E5-5AEFD39298C4}"/>
                </a:ext>
              </a:extLst>
            </p:cNvPr>
            <p:cNvGrpSpPr/>
            <p:nvPr/>
          </p:nvGrpSpPr>
          <p:grpSpPr>
            <a:xfrm>
              <a:off x="1234850" y="3133902"/>
              <a:ext cx="5397797" cy="1403022"/>
              <a:chOff x="1229995" y="729416"/>
              <a:chExt cx="5106229" cy="1327236"/>
            </a:xfrm>
          </p:grpSpPr>
          <p:sp>
            <p:nvSpPr>
              <p:cNvPr id="9" name="Regular Pentagon 36">
                <a:extLst>
                  <a:ext uri="{FF2B5EF4-FFF2-40B4-BE49-F238E27FC236}">
                    <a16:creationId xmlns:a16="http://schemas.microsoft.com/office/drawing/2014/main" id="{319510DF-9C48-4CA3-B72E-BEA4E93A23AB}"/>
                  </a:ext>
                </a:extLst>
              </p:cNvPr>
              <p:cNvSpPr/>
              <p:nvPr/>
            </p:nvSpPr>
            <p:spPr>
              <a:xfrm>
                <a:off x="1229995" y="729416"/>
                <a:ext cx="878061" cy="836248"/>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0" name="TextBox 9">
                <a:extLst>
                  <a:ext uri="{FF2B5EF4-FFF2-40B4-BE49-F238E27FC236}">
                    <a16:creationId xmlns:a16="http://schemas.microsoft.com/office/drawing/2014/main" id="{6E2E6E76-937F-4B4B-B393-E57B27DAAAE3}"/>
                  </a:ext>
                </a:extLst>
              </p:cNvPr>
              <p:cNvSpPr txBox="1"/>
              <p:nvPr/>
            </p:nvSpPr>
            <p:spPr>
              <a:xfrm>
                <a:off x="1289290" y="947485"/>
                <a:ext cx="81876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02</a:t>
                </a:r>
              </a:p>
            </p:txBody>
          </p:sp>
          <p:sp>
            <p:nvSpPr>
              <p:cNvPr id="11" name="TextBox 10">
                <a:extLst>
                  <a:ext uri="{FF2B5EF4-FFF2-40B4-BE49-F238E27FC236}">
                    <a16:creationId xmlns:a16="http://schemas.microsoft.com/office/drawing/2014/main" id="{AF745C40-6C99-4A9B-AE64-203CF9135394}"/>
                  </a:ext>
                </a:extLst>
              </p:cNvPr>
              <p:cNvSpPr txBox="1"/>
              <p:nvPr/>
            </p:nvSpPr>
            <p:spPr>
              <a:xfrm>
                <a:off x="2269094" y="833815"/>
                <a:ext cx="4067130" cy="122283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Cost sharing arrangements for mechanization equipment</a:t>
                </a:r>
              </a:p>
            </p:txBody>
          </p:sp>
        </p:grpSp>
        <p:grpSp>
          <p:nvGrpSpPr>
            <p:cNvPr id="16" name="Group 15">
              <a:extLst>
                <a:ext uri="{FF2B5EF4-FFF2-40B4-BE49-F238E27FC236}">
                  <a16:creationId xmlns:a16="http://schemas.microsoft.com/office/drawing/2014/main" id="{10B41EAE-39AF-4E1A-A077-DB2225D2853C}"/>
                </a:ext>
              </a:extLst>
            </p:cNvPr>
            <p:cNvGrpSpPr/>
            <p:nvPr/>
          </p:nvGrpSpPr>
          <p:grpSpPr>
            <a:xfrm>
              <a:off x="1234849" y="4572717"/>
              <a:ext cx="6885639" cy="1140138"/>
              <a:chOff x="-4030773" y="4816069"/>
              <a:chExt cx="6513701" cy="1078552"/>
            </a:xfrm>
          </p:grpSpPr>
          <p:sp>
            <p:nvSpPr>
              <p:cNvPr id="17" name="Regular Pentagon 36">
                <a:extLst>
                  <a:ext uri="{FF2B5EF4-FFF2-40B4-BE49-F238E27FC236}">
                    <a16:creationId xmlns:a16="http://schemas.microsoft.com/office/drawing/2014/main" id="{44D1E295-D548-418C-91BC-9D7AA0C96321}"/>
                  </a:ext>
                </a:extLst>
              </p:cNvPr>
              <p:cNvSpPr/>
              <p:nvPr/>
            </p:nvSpPr>
            <p:spPr>
              <a:xfrm>
                <a:off x="-4030773" y="4816069"/>
                <a:ext cx="878061" cy="836248"/>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TextBox 17">
                <a:extLst>
                  <a:ext uri="{FF2B5EF4-FFF2-40B4-BE49-F238E27FC236}">
                    <a16:creationId xmlns:a16="http://schemas.microsoft.com/office/drawing/2014/main" id="{07EBAF57-1C2C-4D8E-A767-B7B978AFD4E1}"/>
                  </a:ext>
                </a:extLst>
              </p:cNvPr>
              <p:cNvSpPr txBox="1"/>
              <p:nvPr/>
            </p:nvSpPr>
            <p:spPr>
              <a:xfrm>
                <a:off x="-3971478" y="5116877"/>
                <a:ext cx="818766" cy="378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03</a:t>
                </a:r>
              </a:p>
            </p:txBody>
          </p:sp>
          <p:sp>
            <p:nvSpPr>
              <p:cNvPr id="19" name="TextBox 18">
                <a:extLst>
                  <a:ext uri="{FF2B5EF4-FFF2-40B4-BE49-F238E27FC236}">
                    <a16:creationId xmlns:a16="http://schemas.microsoft.com/office/drawing/2014/main" id="{0E717A18-C7C1-468A-A51A-E59B336AE9AF}"/>
                  </a:ext>
                </a:extLst>
              </p:cNvPr>
              <p:cNvSpPr txBox="1"/>
              <p:nvPr/>
            </p:nvSpPr>
            <p:spPr>
              <a:xfrm>
                <a:off x="-2865100" y="5079397"/>
                <a:ext cx="5348028" cy="81522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Development of Competitive and sustainable seed markets  </a:t>
                </a:r>
              </a:p>
            </p:txBody>
          </p:sp>
        </p:grpSp>
        <p:sp>
          <p:nvSpPr>
            <p:cNvPr id="23" name="TextBox 22">
              <a:extLst>
                <a:ext uri="{FF2B5EF4-FFF2-40B4-BE49-F238E27FC236}">
                  <a16:creationId xmlns:a16="http://schemas.microsoft.com/office/drawing/2014/main" id="{7CEA765D-0B93-4BD1-954E-788C8FB06168}"/>
                </a:ext>
              </a:extLst>
            </p:cNvPr>
            <p:cNvSpPr txBox="1"/>
            <p:nvPr/>
          </p:nvSpPr>
          <p:spPr>
            <a:xfrm>
              <a:off x="7856927" y="4444422"/>
              <a:ext cx="3478475"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grpSp>
      <p:sp>
        <p:nvSpPr>
          <p:cNvPr id="29" name="TextBox 28">
            <a:extLst>
              <a:ext uri="{FF2B5EF4-FFF2-40B4-BE49-F238E27FC236}">
                <a16:creationId xmlns:a16="http://schemas.microsoft.com/office/drawing/2014/main" id="{9DB0C41D-7AC9-493A-832F-5C7590D7BB69}"/>
              </a:ext>
            </a:extLst>
          </p:cNvPr>
          <p:cNvSpPr txBox="1"/>
          <p:nvPr/>
        </p:nvSpPr>
        <p:spPr>
          <a:xfrm>
            <a:off x="0" y="224374"/>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Sustainability </a:t>
            </a:r>
          </a:p>
        </p:txBody>
      </p:sp>
      <p:grpSp>
        <p:nvGrpSpPr>
          <p:cNvPr id="30" name="Group 29">
            <a:extLst>
              <a:ext uri="{FF2B5EF4-FFF2-40B4-BE49-F238E27FC236}">
                <a16:creationId xmlns:a16="http://schemas.microsoft.com/office/drawing/2014/main" id="{FADC8D97-15DB-4751-889C-81AEE772F675}"/>
              </a:ext>
            </a:extLst>
          </p:cNvPr>
          <p:cNvGrpSpPr/>
          <p:nvPr/>
        </p:nvGrpSpPr>
        <p:grpSpPr>
          <a:xfrm>
            <a:off x="1" y="0"/>
            <a:ext cx="530859" cy="531291"/>
            <a:chOff x="0" y="0"/>
            <a:chExt cx="571079" cy="487561"/>
          </a:xfrm>
        </p:grpSpPr>
        <p:sp>
          <p:nvSpPr>
            <p:cNvPr id="31" name="Rectangle 30">
              <a:extLst>
                <a:ext uri="{FF2B5EF4-FFF2-40B4-BE49-F238E27FC236}">
                  <a16:creationId xmlns:a16="http://schemas.microsoft.com/office/drawing/2014/main" id="{261CF772-1D64-4DAA-A913-5D0A140DA4B9}"/>
                </a:ext>
              </a:extLst>
            </p:cNvPr>
            <p:cNvSpPr/>
            <p:nvPr/>
          </p:nvSpPr>
          <p:spPr>
            <a:xfrm>
              <a:off x="0" y="0"/>
              <a:ext cx="429491" cy="3740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5355CAE-56C8-4B4E-8C14-BD05E823AF04}"/>
                </a:ext>
              </a:extLst>
            </p:cNvPr>
            <p:cNvSpPr/>
            <p:nvPr/>
          </p:nvSpPr>
          <p:spPr>
            <a:xfrm flipV="1">
              <a:off x="287902" y="240923"/>
              <a:ext cx="283177" cy="2466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Regular Pentagon 36">
            <a:extLst>
              <a:ext uri="{FF2B5EF4-FFF2-40B4-BE49-F238E27FC236}">
                <a16:creationId xmlns:a16="http://schemas.microsoft.com/office/drawing/2014/main" id="{1FAD8F9E-A769-4EBE-81EF-4F72BE63A009}"/>
              </a:ext>
            </a:extLst>
          </p:cNvPr>
          <p:cNvSpPr/>
          <p:nvPr/>
        </p:nvSpPr>
        <p:spPr>
          <a:xfrm>
            <a:off x="6802879" y="1821978"/>
            <a:ext cx="928199" cy="88399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5" name="Regular Pentagon 36">
            <a:extLst>
              <a:ext uri="{FF2B5EF4-FFF2-40B4-BE49-F238E27FC236}">
                <a16:creationId xmlns:a16="http://schemas.microsoft.com/office/drawing/2014/main" id="{2F8A597E-CE9D-4533-BAE1-344E504C3F2D}"/>
              </a:ext>
            </a:extLst>
          </p:cNvPr>
          <p:cNvSpPr/>
          <p:nvPr/>
        </p:nvSpPr>
        <p:spPr>
          <a:xfrm>
            <a:off x="6802879" y="3354275"/>
            <a:ext cx="928199" cy="883997"/>
          </a:xfrm>
          <a:prstGeom prst="pen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28D5B7EB-5C15-45FF-A9DA-C89BEDBF66AF}"/>
              </a:ext>
            </a:extLst>
          </p:cNvPr>
          <p:cNvSpPr txBox="1"/>
          <p:nvPr/>
        </p:nvSpPr>
        <p:spPr>
          <a:xfrm>
            <a:off x="7794003" y="1835125"/>
            <a:ext cx="3579391"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Better management of infrastructure </a:t>
            </a:r>
          </a:p>
        </p:txBody>
      </p:sp>
      <p:sp>
        <p:nvSpPr>
          <p:cNvPr id="27" name="TextBox 26">
            <a:extLst>
              <a:ext uri="{FF2B5EF4-FFF2-40B4-BE49-F238E27FC236}">
                <a16:creationId xmlns:a16="http://schemas.microsoft.com/office/drawing/2014/main" id="{E9875956-E021-42BB-9808-2C693943419C}"/>
              </a:ext>
            </a:extLst>
          </p:cNvPr>
          <p:cNvSpPr txBox="1"/>
          <p:nvPr/>
        </p:nvSpPr>
        <p:spPr>
          <a:xfrm>
            <a:off x="6834219" y="2123634"/>
            <a:ext cx="865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04</a:t>
            </a:r>
          </a:p>
        </p:txBody>
      </p:sp>
      <p:sp>
        <p:nvSpPr>
          <p:cNvPr id="28" name="TextBox 27">
            <a:extLst>
              <a:ext uri="{FF2B5EF4-FFF2-40B4-BE49-F238E27FC236}">
                <a16:creationId xmlns:a16="http://schemas.microsoft.com/office/drawing/2014/main" id="{D35A0B89-D2E8-4F93-ACE1-0BABB014CCAD}"/>
              </a:ext>
            </a:extLst>
          </p:cNvPr>
          <p:cNvSpPr txBox="1"/>
          <p:nvPr/>
        </p:nvSpPr>
        <p:spPr>
          <a:xfrm>
            <a:off x="6802879" y="3668430"/>
            <a:ext cx="865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05</a:t>
            </a:r>
          </a:p>
        </p:txBody>
      </p:sp>
      <p:sp>
        <p:nvSpPr>
          <p:cNvPr id="33" name="TextBox 32">
            <a:extLst>
              <a:ext uri="{FF2B5EF4-FFF2-40B4-BE49-F238E27FC236}">
                <a16:creationId xmlns:a16="http://schemas.microsoft.com/office/drawing/2014/main" id="{3D1D75D6-9D48-4DFE-B65B-B44F0395F661}"/>
              </a:ext>
            </a:extLst>
          </p:cNvPr>
          <p:cNvSpPr txBox="1"/>
          <p:nvPr/>
        </p:nvSpPr>
        <p:spPr>
          <a:xfrm>
            <a:off x="7901310" y="3338692"/>
            <a:ext cx="3782690"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Development of  fish feed market system </a:t>
            </a:r>
          </a:p>
        </p:txBody>
      </p:sp>
    </p:spTree>
    <p:extLst>
      <p:ext uri="{BB962C8B-B14F-4D97-AF65-F5344CB8AC3E}">
        <p14:creationId xmlns:p14="http://schemas.microsoft.com/office/powerpoint/2010/main" val="3959569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6B17B2-8EA3-4F2F-B35D-DE983FB9AB85}"/>
              </a:ext>
            </a:extLst>
          </p:cNvPr>
          <p:cNvGrpSpPr/>
          <p:nvPr/>
        </p:nvGrpSpPr>
        <p:grpSpPr>
          <a:xfrm>
            <a:off x="1210378" y="1821979"/>
            <a:ext cx="6458019" cy="4551239"/>
            <a:chOff x="1210378" y="1401290"/>
            <a:chExt cx="6458019" cy="4551239"/>
          </a:xfrm>
        </p:grpSpPr>
        <p:grpSp>
          <p:nvGrpSpPr>
            <p:cNvPr id="7" name="Group 6">
              <a:extLst>
                <a:ext uri="{FF2B5EF4-FFF2-40B4-BE49-F238E27FC236}">
                  <a16:creationId xmlns:a16="http://schemas.microsoft.com/office/drawing/2014/main" id="{44166ABE-2AD6-428F-847F-54FDC5841BEB}"/>
                </a:ext>
              </a:extLst>
            </p:cNvPr>
            <p:cNvGrpSpPr/>
            <p:nvPr/>
          </p:nvGrpSpPr>
          <p:grpSpPr>
            <a:xfrm>
              <a:off x="1210378" y="1401290"/>
              <a:ext cx="5000850" cy="1842973"/>
              <a:chOff x="1206845" y="1815951"/>
              <a:chExt cx="4730724" cy="1743422"/>
            </a:xfrm>
          </p:grpSpPr>
          <p:sp>
            <p:nvSpPr>
              <p:cNvPr id="4" name="Regular Pentagon 36">
                <a:extLst>
                  <a:ext uri="{FF2B5EF4-FFF2-40B4-BE49-F238E27FC236}">
                    <a16:creationId xmlns:a16="http://schemas.microsoft.com/office/drawing/2014/main" id="{F6B283B5-CEF4-4F8B-BE74-E900A5D5026B}"/>
                  </a:ext>
                </a:extLst>
              </p:cNvPr>
              <p:cNvSpPr/>
              <p:nvPr/>
            </p:nvSpPr>
            <p:spPr>
              <a:xfrm>
                <a:off x="1206845" y="1815951"/>
                <a:ext cx="878061" cy="83624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 name="TextBox 4">
                <a:extLst>
                  <a:ext uri="{FF2B5EF4-FFF2-40B4-BE49-F238E27FC236}">
                    <a16:creationId xmlns:a16="http://schemas.microsoft.com/office/drawing/2014/main" id="{D400B916-4761-4038-8A50-114B3EF67F86}"/>
                  </a:ext>
                </a:extLst>
              </p:cNvPr>
              <p:cNvSpPr txBox="1"/>
              <p:nvPr/>
            </p:nvSpPr>
            <p:spPr>
              <a:xfrm>
                <a:off x="1236492" y="2090506"/>
                <a:ext cx="818766" cy="378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06</a:t>
                </a:r>
              </a:p>
            </p:txBody>
          </p:sp>
          <p:sp>
            <p:nvSpPr>
              <p:cNvPr id="6" name="TextBox 5">
                <a:extLst>
                  <a:ext uri="{FF2B5EF4-FFF2-40B4-BE49-F238E27FC236}">
                    <a16:creationId xmlns:a16="http://schemas.microsoft.com/office/drawing/2014/main" id="{B174964E-7A15-4FF2-8C6E-1009E5FB5968}"/>
                  </a:ext>
                </a:extLst>
              </p:cNvPr>
              <p:cNvSpPr txBox="1"/>
              <p:nvPr/>
            </p:nvSpPr>
            <p:spPr>
              <a:xfrm>
                <a:off x="2358038" y="1928924"/>
                <a:ext cx="3579531" cy="16304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Linking of Sustainable Land Management Practices to value chains development</a:t>
                </a:r>
              </a:p>
            </p:txBody>
          </p:sp>
        </p:grpSp>
        <p:sp>
          <p:nvSpPr>
            <p:cNvPr id="10" name="TextBox 9">
              <a:extLst>
                <a:ext uri="{FF2B5EF4-FFF2-40B4-BE49-F238E27FC236}">
                  <a16:creationId xmlns:a16="http://schemas.microsoft.com/office/drawing/2014/main" id="{6E2E6E76-937F-4B4B-B393-E57B27DAAAE3}"/>
                </a:ext>
              </a:extLst>
            </p:cNvPr>
            <p:cNvSpPr txBox="1"/>
            <p:nvPr/>
          </p:nvSpPr>
          <p:spPr>
            <a:xfrm>
              <a:off x="1297532" y="3364423"/>
              <a:ext cx="865518" cy="4229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02</a:t>
              </a:r>
            </a:p>
          </p:txBody>
        </p:sp>
        <p:grpSp>
          <p:nvGrpSpPr>
            <p:cNvPr id="16" name="Group 15">
              <a:extLst>
                <a:ext uri="{FF2B5EF4-FFF2-40B4-BE49-F238E27FC236}">
                  <a16:creationId xmlns:a16="http://schemas.microsoft.com/office/drawing/2014/main" id="{10B41EAE-39AF-4E1A-A077-DB2225D2853C}"/>
                </a:ext>
              </a:extLst>
            </p:cNvPr>
            <p:cNvGrpSpPr/>
            <p:nvPr/>
          </p:nvGrpSpPr>
          <p:grpSpPr>
            <a:xfrm>
              <a:off x="1234849" y="4572715"/>
              <a:ext cx="4154273" cy="1379814"/>
              <a:chOff x="-4030773" y="4816069"/>
              <a:chExt cx="3929874" cy="1305282"/>
            </a:xfrm>
          </p:grpSpPr>
          <p:sp>
            <p:nvSpPr>
              <p:cNvPr id="17" name="Regular Pentagon 36">
                <a:extLst>
                  <a:ext uri="{FF2B5EF4-FFF2-40B4-BE49-F238E27FC236}">
                    <a16:creationId xmlns:a16="http://schemas.microsoft.com/office/drawing/2014/main" id="{44D1E295-D548-418C-91BC-9D7AA0C96321}"/>
                  </a:ext>
                </a:extLst>
              </p:cNvPr>
              <p:cNvSpPr/>
              <p:nvPr/>
            </p:nvSpPr>
            <p:spPr>
              <a:xfrm>
                <a:off x="-4030773" y="4816069"/>
                <a:ext cx="878061" cy="836248"/>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8" name="TextBox 17">
                <a:extLst>
                  <a:ext uri="{FF2B5EF4-FFF2-40B4-BE49-F238E27FC236}">
                    <a16:creationId xmlns:a16="http://schemas.microsoft.com/office/drawing/2014/main" id="{07EBAF57-1C2C-4D8E-A767-B7B978AFD4E1}"/>
                  </a:ext>
                </a:extLst>
              </p:cNvPr>
              <p:cNvSpPr txBox="1"/>
              <p:nvPr/>
            </p:nvSpPr>
            <p:spPr>
              <a:xfrm>
                <a:off x="-3971478" y="5116877"/>
                <a:ext cx="818766" cy="378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08</a:t>
                </a:r>
              </a:p>
            </p:txBody>
          </p:sp>
          <p:sp>
            <p:nvSpPr>
              <p:cNvPr id="19" name="TextBox 18">
                <a:extLst>
                  <a:ext uri="{FF2B5EF4-FFF2-40B4-BE49-F238E27FC236}">
                    <a16:creationId xmlns:a16="http://schemas.microsoft.com/office/drawing/2014/main" id="{0E717A18-C7C1-468A-A51A-E59B336AE9AF}"/>
                  </a:ext>
                </a:extLst>
              </p:cNvPr>
              <p:cNvSpPr txBox="1"/>
              <p:nvPr/>
            </p:nvSpPr>
            <p:spPr>
              <a:xfrm>
                <a:off x="-2932378" y="4898513"/>
                <a:ext cx="2831479" cy="122283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Productive Alliances along the Value Chains</a:t>
                </a:r>
              </a:p>
            </p:txBody>
          </p:sp>
        </p:grpSp>
        <p:sp>
          <p:nvSpPr>
            <p:cNvPr id="22" name="TextBox 21">
              <a:extLst>
                <a:ext uri="{FF2B5EF4-FFF2-40B4-BE49-F238E27FC236}">
                  <a16:creationId xmlns:a16="http://schemas.microsoft.com/office/drawing/2014/main" id="{801A32FF-1E6E-4519-9FA2-16266D0802CD}"/>
                </a:ext>
              </a:extLst>
            </p:cNvPr>
            <p:cNvSpPr txBox="1"/>
            <p:nvPr/>
          </p:nvSpPr>
          <p:spPr>
            <a:xfrm>
              <a:off x="6802879" y="4572713"/>
              <a:ext cx="865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06</a:t>
              </a:r>
            </a:p>
          </p:txBody>
        </p:sp>
      </p:grpSp>
      <p:sp>
        <p:nvSpPr>
          <p:cNvPr id="29" name="TextBox 28">
            <a:extLst>
              <a:ext uri="{FF2B5EF4-FFF2-40B4-BE49-F238E27FC236}">
                <a16:creationId xmlns:a16="http://schemas.microsoft.com/office/drawing/2014/main" id="{9DB0C41D-7AC9-493A-832F-5C7590D7BB69}"/>
              </a:ext>
            </a:extLst>
          </p:cNvPr>
          <p:cNvSpPr txBox="1"/>
          <p:nvPr/>
        </p:nvSpPr>
        <p:spPr>
          <a:xfrm>
            <a:off x="0" y="224374"/>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Sustainability </a:t>
            </a:r>
          </a:p>
        </p:txBody>
      </p:sp>
      <p:grpSp>
        <p:nvGrpSpPr>
          <p:cNvPr id="30" name="Group 29">
            <a:extLst>
              <a:ext uri="{FF2B5EF4-FFF2-40B4-BE49-F238E27FC236}">
                <a16:creationId xmlns:a16="http://schemas.microsoft.com/office/drawing/2014/main" id="{FADC8D97-15DB-4751-889C-81AEE772F675}"/>
              </a:ext>
            </a:extLst>
          </p:cNvPr>
          <p:cNvGrpSpPr/>
          <p:nvPr/>
        </p:nvGrpSpPr>
        <p:grpSpPr>
          <a:xfrm>
            <a:off x="1" y="0"/>
            <a:ext cx="530859" cy="531291"/>
            <a:chOff x="0" y="0"/>
            <a:chExt cx="571079" cy="487561"/>
          </a:xfrm>
        </p:grpSpPr>
        <p:sp>
          <p:nvSpPr>
            <p:cNvPr id="31" name="Rectangle 30">
              <a:extLst>
                <a:ext uri="{FF2B5EF4-FFF2-40B4-BE49-F238E27FC236}">
                  <a16:creationId xmlns:a16="http://schemas.microsoft.com/office/drawing/2014/main" id="{261CF772-1D64-4DAA-A913-5D0A140DA4B9}"/>
                </a:ext>
              </a:extLst>
            </p:cNvPr>
            <p:cNvSpPr/>
            <p:nvPr/>
          </p:nvSpPr>
          <p:spPr>
            <a:xfrm>
              <a:off x="0" y="0"/>
              <a:ext cx="429491" cy="37407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35355CAE-56C8-4B4E-8C14-BD05E823AF04}"/>
                </a:ext>
              </a:extLst>
            </p:cNvPr>
            <p:cNvSpPr/>
            <p:nvPr/>
          </p:nvSpPr>
          <p:spPr>
            <a:xfrm flipV="1">
              <a:off x="287902" y="240923"/>
              <a:ext cx="283177" cy="2466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4" name="Regular Pentagon 36">
            <a:extLst>
              <a:ext uri="{FF2B5EF4-FFF2-40B4-BE49-F238E27FC236}">
                <a16:creationId xmlns:a16="http://schemas.microsoft.com/office/drawing/2014/main" id="{1FAD8F9E-A769-4EBE-81EF-4F72BE63A009}"/>
              </a:ext>
            </a:extLst>
          </p:cNvPr>
          <p:cNvSpPr/>
          <p:nvPr/>
        </p:nvSpPr>
        <p:spPr>
          <a:xfrm>
            <a:off x="6802879" y="1821978"/>
            <a:ext cx="928199" cy="883998"/>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26" name="TextBox 25">
            <a:extLst>
              <a:ext uri="{FF2B5EF4-FFF2-40B4-BE49-F238E27FC236}">
                <a16:creationId xmlns:a16="http://schemas.microsoft.com/office/drawing/2014/main" id="{28D5B7EB-5C15-45FF-A9DA-C89BEDBF66AF}"/>
              </a:ext>
            </a:extLst>
          </p:cNvPr>
          <p:cNvSpPr txBox="1"/>
          <p:nvPr/>
        </p:nvSpPr>
        <p:spPr>
          <a:xfrm>
            <a:off x="7794003" y="1426671"/>
            <a:ext cx="4133837" cy="17235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Capacity building of Producer Organizations and Technical staff at all levels</a:t>
            </a:r>
          </a:p>
        </p:txBody>
      </p:sp>
      <p:sp>
        <p:nvSpPr>
          <p:cNvPr id="27" name="TextBox 26">
            <a:extLst>
              <a:ext uri="{FF2B5EF4-FFF2-40B4-BE49-F238E27FC236}">
                <a16:creationId xmlns:a16="http://schemas.microsoft.com/office/drawing/2014/main" id="{E9875956-E021-42BB-9808-2C693943419C}"/>
              </a:ext>
            </a:extLst>
          </p:cNvPr>
          <p:cNvSpPr txBox="1"/>
          <p:nvPr/>
        </p:nvSpPr>
        <p:spPr>
          <a:xfrm>
            <a:off x="6834219" y="2123634"/>
            <a:ext cx="865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07</a:t>
            </a:r>
          </a:p>
        </p:txBody>
      </p:sp>
      <p:sp>
        <p:nvSpPr>
          <p:cNvPr id="28" name="TextBox 27">
            <a:extLst>
              <a:ext uri="{FF2B5EF4-FFF2-40B4-BE49-F238E27FC236}">
                <a16:creationId xmlns:a16="http://schemas.microsoft.com/office/drawing/2014/main" id="{D35A0B89-D2E8-4F93-ACE1-0BABB014CCAD}"/>
              </a:ext>
            </a:extLst>
          </p:cNvPr>
          <p:cNvSpPr txBox="1"/>
          <p:nvPr/>
        </p:nvSpPr>
        <p:spPr>
          <a:xfrm>
            <a:off x="6802879" y="3668430"/>
            <a:ext cx="865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eorgia Pro Cond" panose="02040506050405020303" pitchFamily="18" charset="0"/>
                <a:ea typeface="+mn-ea"/>
                <a:cs typeface="+mn-cs"/>
              </a:rPr>
              <a:t>05</a:t>
            </a:r>
          </a:p>
        </p:txBody>
      </p:sp>
    </p:spTree>
    <p:extLst>
      <p:ext uri="{BB962C8B-B14F-4D97-AF65-F5344CB8AC3E}">
        <p14:creationId xmlns:p14="http://schemas.microsoft.com/office/powerpoint/2010/main" val="284636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C502F7-E089-4F5C-8E0F-914579B12E6A}"/>
              </a:ext>
            </a:extLst>
          </p:cNvPr>
          <p:cNvGraphicFramePr>
            <a:graphicFrameLocks noGrp="1"/>
          </p:cNvGraphicFramePr>
          <p:nvPr>
            <p:ph idx="1"/>
            <p:extLst>
              <p:ext uri="{D42A27DB-BD31-4B8C-83A1-F6EECF244321}">
                <p14:modId xmlns:p14="http://schemas.microsoft.com/office/powerpoint/2010/main" val="97785665"/>
              </p:ext>
            </p:extLst>
          </p:nvPr>
        </p:nvGraphicFramePr>
        <p:xfrm>
          <a:off x="335280" y="314961"/>
          <a:ext cx="11623040" cy="5834775"/>
        </p:xfrm>
        <a:graphic>
          <a:graphicData uri="http://schemas.openxmlformats.org/drawingml/2006/table">
            <a:tbl>
              <a:tblPr/>
              <a:tblGrid>
                <a:gridCol w="7120275">
                  <a:extLst>
                    <a:ext uri="{9D8B030D-6E8A-4147-A177-3AD203B41FA5}">
                      <a16:colId xmlns:a16="http://schemas.microsoft.com/office/drawing/2014/main" val="1914149367"/>
                    </a:ext>
                  </a:extLst>
                </a:gridCol>
                <a:gridCol w="4502765">
                  <a:extLst>
                    <a:ext uri="{9D8B030D-6E8A-4147-A177-3AD203B41FA5}">
                      <a16:colId xmlns:a16="http://schemas.microsoft.com/office/drawing/2014/main" val="4136157371"/>
                    </a:ext>
                  </a:extLst>
                </a:gridCol>
              </a:tblGrid>
              <a:tr h="515222">
                <a:tc gridSpan="2">
                  <a:txBody>
                    <a:bodyPr/>
                    <a:lstStyle/>
                    <a:p>
                      <a:pPr algn="just">
                        <a:lnSpc>
                          <a:spcPct val="106000"/>
                        </a:lnSpc>
                        <a:spcAft>
                          <a:spcPts val="800"/>
                        </a:spcAft>
                      </a:pPr>
                      <a:r>
                        <a:rPr lang="en-GB" sz="2000" b="1" dirty="0">
                          <a:effectLst/>
                          <a:latin typeface="Georgia" panose="02040502050405020303" pitchFamily="18" charset="0"/>
                          <a:ea typeface="Times New Roman" panose="02020603050405020304" pitchFamily="18" charset="0"/>
                          <a:cs typeface="Times New Roman" panose="02020603050405020304" pitchFamily="18" charset="0"/>
                        </a:rPr>
                        <a:t>Effectiveness Conditions</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217995253"/>
                  </a:ext>
                </a:extLst>
              </a:tr>
              <a:tr h="515222">
                <a:tc>
                  <a:txBody>
                    <a:bodyPr/>
                    <a:lstStyle/>
                    <a:p>
                      <a:pPr algn="just">
                        <a:lnSpc>
                          <a:spcPct val="106000"/>
                        </a:lnSpc>
                        <a:spcAft>
                          <a:spcPts val="800"/>
                        </a:spcAft>
                      </a:pPr>
                      <a:r>
                        <a:rPr lang="en-GB" sz="2000" dirty="0">
                          <a:effectLst/>
                          <a:latin typeface="Georgia" panose="02040502050405020303" pitchFamily="18" charset="0"/>
                          <a:ea typeface="Times New Roman" panose="02020603050405020304" pitchFamily="18" charset="0"/>
                          <a:cs typeface="Times New Roman" panose="02020603050405020304" pitchFamily="18" charset="0"/>
                        </a:rPr>
                        <a:t>Project Implementation Manual</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GB"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Under process</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73160334"/>
                  </a:ext>
                </a:extLst>
              </a:tr>
              <a:tr h="515222">
                <a:tc>
                  <a:txBody>
                    <a:bodyPr/>
                    <a:lstStyle/>
                    <a:p>
                      <a:pPr algn="just">
                        <a:lnSpc>
                          <a:spcPct val="106000"/>
                        </a:lnSpc>
                        <a:spcAft>
                          <a:spcPts val="800"/>
                        </a:spcAft>
                      </a:pPr>
                      <a:r>
                        <a:rPr lang="en-GB" sz="2000" dirty="0">
                          <a:effectLst/>
                          <a:latin typeface="Georgia" panose="02040502050405020303" pitchFamily="18" charset="0"/>
                          <a:ea typeface="Times New Roman" panose="02020603050405020304" pitchFamily="18" charset="0"/>
                          <a:cs typeface="Times New Roman" panose="02020603050405020304" pitchFamily="18" charset="0"/>
                        </a:rPr>
                        <a:t>Refugee Protection Framework</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GB" sz="2000" kern="120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Adequate</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84590486"/>
                  </a:ext>
                </a:extLst>
              </a:tr>
              <a:tr h="682555">
                <a:tc>
                  <a:txBody>
                    <a:bodyPr/>
                    <a:lstStyle/>
                    <a:p>
                      <a:pPr algn="just">
                        <a:lnSpc>
                          <a:spcPct val="106000"/>
                        </a:lnSpc>
                        <a:spcAft>
                          <a:spcPts val="800"/>
                        </a:spcAft>
                      </a:pPr>
                      <a:r>
                        <a:rPr lang="en-GB" sz="2000" dirty="0">
                          <a:effectLst/>
                          <a:latin typeface="Georgia" panose="02040502050405020303" pitchFamily="18" charset="0"/>
                          <a:ea typeface="Times New Roman" panose="02020603050405020304" pitchFamily="18" charset="0"/>
                          <a:cs typeface="Times New Roman" panose="02020603050405020304" pitchFamily="18" charset="0"/>
                        </a:rPr>
                        <a:t>Establishment of the National Project Coordination Unit</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0" algn="l" defTabSz="914400" rtl="0" eaLnBrk="1" fontAlgn="auto" latinLnBrk="0" hangingPunct="1">
                        <a:lnSpc>
                          <a:spcPct val="106000"/>
                        </a:lnSpc>
                        <a:spcBef>
                          <a:spcPts val="0"/>
                        </a:spcBef>
                        <a:spcAft>
                          <a:spcPts val="800"/>
                        </a:spcAft>
                        <a:buClrTx/>
                        <a:buSzTx/>
                        <a:buFontTx/>
                        <a:buNone/>
                        <a:tabLst/>
                        <a:defRPr/>
                      </a:pPr>
                      <a:r>
                        <a:rPr lang="en-GB"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Under process</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63030174"/>
                  </a:ext>
                </a:extLst>
              </a:tr>
              <a:tr h="515222">
                <a:tc gridSpan="2">
                  <a:txBody>
                    <a:bodyPr/>
                    <a:lstStyle/>
                    <a:p>
                      <a:pPr>
                        <a:lnSpc>
                          <a:spcPct val="106000"/>
                        </a:lnSpc>
                        <a:spcAft>
                          <a:spcPts val="800"/>
                        </a:spcAft>
                      </a:pPr>
                      <a:r>
                        <a:rPr lang="en-GB" sz="2000" b="1"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Project Beneficiaries</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1176892946"/>
                  </a:ext>
                </a:extLst>
              </a:tr>
              <a:tr h="515222">
                <a:tc>
                  <a:txBody>
                    <a:bodyPr/>
                    <a:lstStyle/>
                    <a:p>
                      <a:pPr algn="just">
                        <a:lnSpc>
                          <a:spcPct val="106000"/>
                        </a:lnSpc>
                        <a:spcAft>
                          <a:spcPts val="800"/>
                        </a:spcAft>
                      </a:pPr>
                      <a:r>
                        <a:rPr lang="en-GB" sz="2000" dirty="0">
                          <a:effectLst/>
                          <a:latin typeface="Georgia" panose="02040502050405020303" pitchFamily="18" charset="0"/>
                          <a:ea typeface="Times New Roman" panose="02020603050405020304" pitchFamily="18" charset="0"/>
                          <a:cs typeface="Times New Roman" panose="02020603050405020304" pitchFamily="18" charset="0"/>
                        </a:rPr>
                        <a:t>Direct Project Beneficiaries (Numbers)</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GB"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3,900,000</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960045"/>
                  </a:ext>
                </a:extLst>
              </a:tr>
              <a:tr h="515222">
                <a:tc>
                  <a:txBody>
                    <a:bodyPr/>
                    <a:lstStyle/>
                    <a:p>
                      <a:pPr algn="just">
                        <a:lnSpc>
                          <a:spcPct val="106000"/>
                        </a:lnSpc>
                        <a:spcAft>
                          <a:spcPts val="800"/>
                        </a:spcAft>
                      </a:pPr>
                      <a:r>
                        <a:rPr lang="en-GB" sz="2000" dirty="0">
                          <a:effectLst/>
                          <a:latin typeface="Georgia" panose="02040502050405020303" pitchFamily="18" charset="0"/>
                          <a:ea typeface="Times New Roman" panose="02020603050405020304" pitchFamily="18" charset="0"/>
                          <a:cs typeface="Times New Roman" panose="02020603050405020304" pitchFamily="18" charset="0"/>
                        </a:rPr>
                        <a:t>Direct Beneficiaries (Households)(Numbers)</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US"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760,000</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393421"/>
                  </a:ext>
                </a:extLst>
              </a:tr>
              <a:tr h="515222">
                <a:tc>
                  <a:txBody>
                    <a:bodyPr/>
                    <a:lstStyle/>
                    <a:p>
                      <a:pPr algn="just">
                        <a:lnSpc>
                          <a:spcPct val="106000"/>
                        </a:lnSpc>
                        <a:spcAft>
                          <a:spcPts val="800"/>
                        </a:spcAft>
                      </a:pPr>
                      <a:r>
                        <a:rPr lang="en-GB" sz="2000">
                          <a:effectLst/>
                          <a:latin typeface="Georgia" panose="02040502050405020303" pitchFamily="18" charset="0"/>
                          <a:ea typeface="Times New Roman" panose="02020603050405020304" pitchFamily="18" charset="0"/>
                          <a:cs typeface="Times New Roman" panose="02020603050405020304" pitchFamily="18" charset="0"/>
                        </a:rPr>
                        <a:t>Female beneficiaries (Number)</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GB"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1,560,000.0</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456055"/>
                  </a:ext>
                </a:extLst>
              </a:tr>
              <a:tr h="515222">
                <a:tc>
                  <a:txBody>
                    <a:bodyPr/>
                    <a:lstStyle/>
                    <a:p>
                      <a:pPr algn="just">
                        <a:lnSpc>
                          <a:spcPct val="106000"/>
                        </a:lnSpc>
                        <a:spcAft>
                          <a:spcPts val="800"/>
                        </a:spcAft>
                      </a:pPr>
                      <a:r>
                        <a:rPr lang="en-GB" sz="2000">
                          <a:effectLst/>
                          <a:latin typeface="Georgia" panose="02040502050405020303" pitchFamily="18" charset="0"/>
                          <a:ea typeface="Times New Roman" panose="02020603050405020304" pitchFamily="18" charset="0"/>
                          <a:cs typeface="Times New Roman" panose="02020603050405020304" pitchFamily="18" charset="0"/>
                        </a:rPr>
                        <a:t>Refugee beneficiaries (households) (Number</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US"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60,000</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4833437"/>
                  </a:ext>
                </a:extLst>
              </a:tr>
              <a:tr h="515222">
                <a:tc>
                  <a:txBody>
                    <a:bodyPr/>
                    <a:lstStyle/>
                    <a:p>
                      <a:pPr algn="just">
                        <a:lnSpc>
                          <a:spcPct val="106000"/>
                        </a:lnSpc>
                        <a:spcAft>
                          <a:spcPts val="800"/>
                        </a:spcAft>
                      </a:pPr>
                      <a:r>
                        <a:rPr lang="en-GB" sz="2000">
                          <a:effectLst/>
                          <a:latin typeface="Georgia" panose="02040502050405020303" pitchFamily="18" charset="0"/>
                          <a:ea typeface="Times New Roman" panose="02020603050405020304" pitchFamily="18" charset="0"/>
                          <a:cs typeface="Times New Roman" panose="02020603050405020304" pitchFamily="18" charset="0"/>
                        </a:rPr>
                        <a:t>Host Community* beneficiaries (households) (Number)</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US"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80,000</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88640"/>
                  </a:ext>
                </a:extLst>
              </a:tr>
              <a:tr h="515222">
                <a:tc>
                  <a:txBody>
                    <a:bodyPr/>
                    <a:lstStyle/>
                    <a:p>
                      <a:pPr algn="just">
                        <a:lnSpc>
                          <a:spcPct val="106000"/>
                        </a:lnSpc>
                        <a:spcAft>
                          <a:spcPts val="800"/>
                        </a:spcAft>
                      </a:pPr>
                      <a:r>
                        <a:rPr lang="en-GB" sz="2000">
                          <a:effectLst/>
                          <a:latin typeface="Georgia" panose="02040502050405020303" pitchFamily="18" charset="0"/>
                          <a:ea typeface="Times New Roman" panose="02020603050405020304" pitchFamily="18" charset="0"/>
                          <a:cs typeface="Times New Roman" panose="02020603050405020304" pitchFamily="18" charset="0"/>
                        </a:rPr>
                        <a:t>Indirect beneficiaries (Number)</a:t>
                      </a:r>
                      <a:endParaRPr lang="en-GB" sz="20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6000"/>
                        </a:lnSpc>
                        <a:spcAft>
                          <a:spcPts val="800"/>
                        </a:spcAft>
                      </a:pPr>
                      <a:r>
                        <a:rPr lang="en-GB" sz="2000" kern="12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9,500,000.</a:t>
                      </a:r>
                      <a:endParaRPr lang="en-GB" sz="2000" dirty="0">
                        <a:effectLst/>
                        <a:latin typeface="Georgia" panose="02040502050405020303" pitchFamily="18" charset="0"/>
                        <a:ea typeface="Calibri" panose="020F0502020204030204" pitchFamily="34" charset="0"/>
                        <a:cs typeface="Times New Roman" panose="02020603050405020304" pitchFamily="18" charset="0"/>
                      </a:endParaRPr>
                    </a:p>
                  </a:txBody>
                  <a:tcPr marL="51435" marR="5143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869156"/>
                  </a:ext>
                </a:extLst>
              </a:tr>
            </a:tbl>
          </a:graphicData>
        </a:graphic>
      </p:graphicFrame>
    </p:spTree>
    <p:extLst>
      <p:ext uri="{BB962C8B-B14F-4D97-AF65-F5344CB8AC3E}">
        <p14:creationId xmlns:p14="http://schemas.microsoft.com/office/powerpoint/2010/main" val="4202535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543A56-F1DD-42CE-83BC-EED7BBDB1D34}"/>
              </a:ext>
            </a:extLst>
          </p:cNvPr>
          <p:cNvGraphicFramePr>
            <a:graphicFrameLocks noGrp="1"/>
          </p:cNvGraphicFramePr>
          <p:nvPr>
            <p:extLst>
              <p:ext uri="{D42A27DB-BD31-4B8C-83A1-F6EECF244321}">
                <p14:modId xmlns:p14="http://schemas.microsoft.com/office/powerpoint/2010/main" val="2679747938"/>
              </p:ext>
            </p:extLst>
          </p:nvPr>
        </p:nvGraphicFramePr>
        <p:xfrm>
          <a:off x="467360" y="752051"/>
          <a:ext cx="10850880" cy="5844332"/>
        </p:xfrm>
        <a:graphic>
          <a:graphicData uri="http://schemas.openxmlformats.org/drawingml/2006/table">
            <a:tbl>
              <a:tblPr firstRow="1" bandRow="1">
                <a:tableStyleId>{5C22544A-7EE6-4342-B048-85BDC9FD1C3A}</a:tableStyleId>
              </a:tblPr>
              <a:tblGrid>
                <a:gridCol w="3616960">
                  <a:extLst>
                    <a:ext uri="{9D8B030D-6E8A-4147-A177-3AD203B41FA5}">
                      <a16:colId xmlns:a16="http://schemas.microsoft.com/office/drawing/2014/main" val="3564223334"/>
                    </a:ext>
                  </a:extLst>
                </a:gridCol>
                <a:gridCol w="3616960">
                  <a:extLst>
                    <a:ext uri="{9D8B030D-6E8A-4147-A177-3AD203B41FA5}">
                      <a16:colId xmlns:a16="http://schemas.microsoft.com/office/drawing/2014/main" val="3439495657"/>
                    </a:ext>
                  </a:extLst>
                </a:gridCol>
                <a:gridCol w="3616960">
                  <a:extLst>
                    <a:ext uri="{9D8B030D-6E8A-4147-A177-3AD203B41FA5}">
                      <a16:colId xmlns:a16="http://schemas.microsoft.com/office/drawing/2014/main" val="887183105"/>
                    </a:ext>
                  </a:extLst>
                </a:gridCol>
              </a:tblGrid>
              <a:tr h="449302">
                <a:tc gridSpan="3">
                  <a:txBody>
                    <a:bodyPr/>
                    <a:lstStyle/>
                    <a:p>
                      <a:endParaRPr lang="en-US" sz="2000" b="1" dirty="0">
                        <a:latin typeface="Georgia Pro Light" panose="02040302050405020303" pitchFamily="18" charset="0"/>
                      </a:endParaRPr>
                    </a:p>
                  </a:txBody>
                  <a:tcPr marL="86085" marR="86085" marT="43043" marB="4304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69865353"/>
                  </a:ext>
                </a:extLst>
              </a:tr>
              <a:tr h="449302">
                <a:tc>
                  <a:txBody>
                    <a:bodyPr/>
                    <a:lstStyle/>
                    <a:p>
                      <a:r>
                        <a:rPr lang="en-US" sz="2400" b="0" dirty="0">
                          <a:latin typeface="Roboto" panose="02000000000000000000" pitchFamily="2" charset="0"/>
                          <a:ea typeface="Roboto" panose="02000000000000000000" pitchFamily="2" charset="0"/>
                        </a:rPr>
                        <a:t>Sub-region</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District</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Value chain </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822769"/>
                  </a:ext>
                </a:extLst>
              </a:tr>
              <a:tr h="2471592">
                <a:tc>
                  <a:txBody>
                    <a:bodyPr/>
                    <a:lstStyle/>
                    <a:p>
                      <a:r>
                        <a:rPr lang="en-US" sz="1700" b="1" dirty="0">
                          <a:latin typeface="Roboto" panose="02000000000000000000" pitchFamily="2" charset="0"/>
                          <a:ea typeface="Roboto" panose="02000000000000000000" pitchFamily="2" charset="0"/>
                        </a:rPr>
                        <a:t>BUSOGA</a:t>
                      </a:r>
                    </a:p>
                    <a:p>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Iganga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Mayuge</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Buyende</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Kamuli</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Kaliro</a:t>
                      </a:r>
                    </a:p>
                    <a:p>
                      <a:pPr algn="ctr"/>
                      <a:endParaRPr lang="en-US" sz="1700" dirty="0">
                        <a:latin typeface="Roboto" panose="02000000000000000000" pitchFamily="2" charset="0"/>
                        <a:ea typeface="Roboto" panose="02000000000000000000" pitchFamily="2" charset="0"/>
                      </a:endParaRPr>
                    </a:p>
                  </a:txBody>
                  <a:tcPr marL="86085" marR="86085" marT="43043" marB="43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Dairy</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Coffee</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Aquaculture/Fisheries</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Cocoa</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6060889"/>
                  </a:ext>
                </a:extLst>
              </a:tr>
              <a:tr h="2471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BUKEDI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Budaka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Butaleja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Kibuku</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Pallisa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Tororo</a:t>
                      </a:r>
                    </a:p>
                  </a:txBody>
                  <a:tcPr marL="86085" marR="86085" marT="43043" marB="43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Mangoes/Citrus</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Aquaculture/Fisheries</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Dairy</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Poultry</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7800837"/>
                  </a:ext>
                </a:extLst>
              </a:tr>
            </a:tbl>
          </a:graphicData>
        </a:graphic>
      </p:graphicFrame>
      <p:sp>
        <p:nvSpPr>
          <p:cNvPr id="70" name="TextBox 69">
            <a:extLst>
              <a:ext uri="{FF2B5EF4-FFF2-40B4-BE49-F238E27FC236}">
                <a16:creationId xmlns:a16="http://schemas.microsoft.com/office/drawing/2014/main" id="{8CF2A86F-D335-4661-AD50-6DFC52E589E8}"/>
              </a:ext>
            </a:extLst>
          </p:cNvPr>
          <p:cNvSpPr txBox="1"/>
          <p:nvPr/>
        </p:nvSpPr>
        <p:spPr>
          <a:xfrm>
            <a:off x="0" y="127555"/>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Roboto" panose="02000000000000000000" pitchFamily="2" charset="0"/>
                <a:ea typeface="Roboto" panose="02000000000000000000" pitchFamily="2" charset="0"/>
              </a:rPr>
              <a:t>Project Districts and Value Chains</a:t>
            </a:r>
          </a:p>
        </p:txBody>
      </p:sp>
      <p:cxnSp>
        <p:nvCxnSpPr>
          <p:cNvPr id="72" name="Straight Connector 71">
            <a:extLst>
              <a:ext uri="{FF2B5EF4-FFF2-40B4-BE49-F238E27FC236}">
                <a16:creationId xmlns:a16="http://schemas.microsoft.com/office/drawing/2014/main" id="{E4C33B75-2727-4FA2-B0AC-867DF546B623}"/>
              </a:ext>
            </a:extLst>
          </p:cNvPr>
          <p:cNvCxnSpPr/>
          <p:nvPr/>
        </p:nvCxnSpPr>
        <p:spPr>
          <a:xfrm>
            <a:off x="2310864" y="754123"/>
            <a:ext cx="757027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339BD64-909B-47E4-B0C5-0D37411A313B}"/>
              </a:ext>
            </a:extLst>
          </p:cNvPr>
          <p:cNvSpPr/>
          <p:nvPr/>
        </p:nvSpPr>
        <p:spPr>
          <a:xfrm>
            <a:off x="467360" y="6672029"/>
            <a:ext cx="10850880" cy="121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94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543A56-F1DD-42CE-83BC-EED7BBDB1D34}"/>
              </a:ext>
            </a:extLst>
          </p:cNvPr>
          <p:cNvGraphicFramePr>
            <a:graphicFrameLocks noGrp="1"/>
          </p:cNvGraphicFramePr>
          <p:nvPr>
            <p:extLst>
              <p:ext uri="{D42A27DB-BD31-4B8C-83A1-F6EECF244321}">
                <p14:modId xmlns:p14="http://schemas.microsoft.com/office/powerpoint/2010/main" val="2284831832"/>
              </p:ext>
            </p:extLst>
          </p:nvPr>
        </p:nvGraphicFramePr>
        <p:xfrm>
          <a:off x="467360" y="557450"/>
          <a:ext cx="10850880" cy="5716076"/>
        </p:xfrm>
        <a:graphic>
          <a:graphicData uri="http://schemas.openxmlformats.org/drawingml/2006/table">
            <a:tbl>
              <a:tblPr firstRow="1" bandRow="1">
                <a:tableStyleId>{5C22544A-7EE6-4342-B048-85BDC9FD1C3A}</a:tableStyleId>
              </a:tblPr>
              <a:tblGrid>
                <a:gridCol w="3616960">
                  <a:extLst>
                    <a:ext uri="{9D8B030D-6E8A-4147-A177-3AD203B41FA5}">
                      <a16:colId xmlns:a16="http://schemas.microsoft.com/office/drawing/2014/main" val="3564223334"/>
                    </a:ext>
                  </a:extLst>
                </a:gridCol>
                <a:gridCol w="3616960">
                  <a:extLst>
                    <a:ext uri="{9D8B030D-6E8A-4147-A177-3AD203B41FA5}">
                      <a16:colId xmlns:a16="http://schemas.microsoft.com/office/drawing/2014/main" val="3439495657"/>
                    </a:ext>
                  </a:extLst>
                </a:gridCol>
                <a:gridCol w="3616960">
                  <a:extLst>
                    <a:ext uri="{9D8B030D-6E8A-4147-A177-3AD203B41FA5}">
                      <a16:colId xmlns:a16="http://schemas.microsoft.com/office/drawing/2014/main" val="887183105"/>
                    </a:ext>
                  </a:extLst>
                </a:gridCol>
              </a:tblGrid>
              <a:tr h="374955">
                <a:tc gridSpan="3">
                  <a:txBody>
                    <a:bodyPr/>
                    <a:lstStyle/>
                    <a:p>
                      <a:endParaRPr lang="en-US" sz="2000" b="1" dirty="0">
                        <a:latin typeface="Georgia Pro Light" panose="02040302050405020303" pitchFamily="18" charset="0"/>
                      </a:endParaRPr>
                    </a:p>
                  </a:txBody>
                  <a:tcPr marL="86085" marR="86085" marT="43043" marB="4304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69865353"/>
                  </a:ext>
                </a:extLst>
              </a:tr>
              <a:tr h="433431">
                <a:tc>
                  <a:txBody>
                    <a:bodyPr/>
                    <a:lstStyle/>
                    <a:p>
                      <a:r>
                        <a:rPr lang="en-US" sz="2400" b="0" dirty="0">
                          <a:latin typeface="Roboto" panose="02000000000000000000" pitchFamily="2" charset="0"/>
                          <a:ea typeface="Roboto" panose="02000000000000000000" pitchFamily="2" charset="0"/>
                        </a:rPr>
                        <a:t>Sub-region</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District</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Value chain </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822769"/>
                  </a:ext>
                </a:extLst>
              </a:tr>
              <a:tr h="2257418">
                <a:tc>
                  <a:txBody>
                    <a:bodyPr/>
                    <a:lstStyle/>
                    <a:p>
                      <a:r>
                        <a:rPr lang="en-US" sz="1700" b="1" dirty="0">
                          <a:latin typeface="Roboto" panose="02000000000000000000" pitchFamily="2" charset="0"/>
                          <a:ea typeface="Roboto" panose="02000000000000000000" pitchFamily="2" charset="0"/>
                        </a:rPr>
                        <a:t>ELGON</a:t>
                      </a:r>
                    </a:p>
                    <a:p>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Bulambuli </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Bududa </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Sironko </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Kween</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Mbale</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Dairy</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Coffee</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Bananas</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Vegetables</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6060889"/>
                  </a:ext>
                </a:extLst>
              </a:tr>
              <a:tr h="24946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TESO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Bukedea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Kaberamaido</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Katakwi </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Kumi</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Ngora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Serere</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Kalaki</a:t>
                      </a:r>
                    </a:p>
                  </a:txBody>
                  <a:tcPr marL="86085" marR="86085" marT="43043" marB="43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Aquaculture/Fisheries</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Beef</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Citrus/Mangoes</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Dairy</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7800837"/>
                  </a:ext>
                </a:extLst>
              </a:tr>
            </a:tbl>
          </a:graphicData>
        </a:graphic>
      </p:graphicFrame>
      <p:sp>
        <p:nvSpPr>
          <p:cNvPr id="70" name="TextBox 69">
            <a:extLst>
              <a:ext uri="{FF2B5EF4-FFF2-40B4-BE49-F238E27FC236}">
                <a16:creationId xmlns:a16="http://schemas.microsoft.com/office/drawing/2014/main" id="{8CF2A86F-D335-4661-AD50-6DFC52E589E8}"/>
              </a:ext>
            </a:extLst>
          </p:cNvPr>
          <p:cNvSpPr txBox="1"/>
          <p:nvPr/>
        </p:nvSpPr>
        <p:spPr>
          <a:xfrm>
            <a:off x="0" y="3452"/>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Roboto" panose="02000000000000000000" pitchFamily="2" charset="0"/>
                <a:ea typeface="Roboto" panose="02000000000000000000" pitchFamily="2" charset="0"/>
              </a:rPr>
              <a:t>Target Districts and Value Chains</a:t>
            </a:r>
          </a:p>
        </p:txBody>
      </p:sp>
      <p:cxnSp>
        <p:nvCxnSpPr>
          <p:cNvPr id="72" name="Straight Connector 71">
            <a:extLst>
              <a:ext uri="{FF2B5EF4-FFF2-40B4-BE49-F238E27FC236}">
                <a16:creationId xmlns:a16="http://schemas.microsoft.com/office/drawing/2014/main" id="{E4C33B75-2727-4FA2-B0AC-867DF546B623}"/>
              </a:ext>
            </a:extLst>
          </p:cNvPr>
          <p:cNvCxnSpPr/>
          <p:nvPr/>
        </p:nvCxnSpPr>
        <p:spPr>
          <a:xfrm>
            <a:off x="2310864" y="754123"/>
            <a:ext cx="757027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339BD64-909B-47E4-B0C5-0D37411A313B}"/>
              </a:ext>
            </a:extLst>
          </p:cNvPr>
          <p:cNvSpPr/>
          <p:nvPr/>
        </p:nvSpPr>
        <p:spPr>
          <a:xfrm>
            <a:off x="467360" y="6992714"/>
            <a:ext cx="10850880" cy="121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114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543A56-F1DD-42CE-83BC-EED7BBDB1D34}"/>
              </a:ext>
            </a:extLst>
          </p:cNvPr>
          <p:cNvGraphicFramePr>
            <a:graphicFrameLocks noGrp="1"/>
          </p:cNvGraphicFramePr>
          <p:nvPr>
            <p:extLst>
              <p:ext uri="{D42A27DB-BD31-4B8C-83A1-F6EECF244321}">
                <p14:modId xmlns:p14="http://schemas.microsoft.com/office/powerpoint/2010/main" val="4025920496"/>
              </p:ext>
            </p:extLst>
          </p:nvPr>
        </p:nvGraphicFramePr>
        <p:xfrm>
          <a:off x="467360" y="620722"/>
          <a:ext cx="10850880" cy="5973426"/>
        </p:xfrm>
        <a:graphic>
          <a:graphicData uri="http://schemas.openxmlformats.org/drawingml/2006/table">
            <a:tbl>
              <a:tblPr firstRow="1" bandRow="1">
                <a:tableStyleId>{5C22544A-7EE6-4342-B048-85BDC9FD1C3A}</a:tableStyleId>
              </a:tblPr>
              <a:tblGrid>
                <a:gridCol w="3616960">
                  <a:extLst>
                    <a:ext uri="{9D8B030D-6E8A-4147-A177-3AD203B41FA5}">
                      <a16:colId xmlns:a16="http://schemas.microsoft.com/office/drawing/2014/main" val="3564223334"/>
                    </a:ext>
                  </a:extLst>
                </a:gridCol>
                <a:gridCol w="3616960">
                  <a:extLst>
                    <a:ext uri="{9D8B030D-6E8A-4147-A177-3AD203B41FA5}">
                      <a16:colId xmlns:a16="http://schemas.microsoft.com/office/drawing/2014/main" val="3439495657"/>
                    </a:ext>
                  </a:extLst>
                </a:gridCol>
                <a:gridCol w="3616960">
                  <a:extLst>
                    <a:ext uri="{9D8B030D-6E8A-4147-A177-3AD203B41FA5}">
                      <a16:colId xmlns:a16="http://schemas.microsoft.com/office/drawing/2014/main" val="887183105"/>
                    </a:ext>
                  </a:extLst>
                </a:gridCol>
              </a:tblGrid>
              <a:tr h="449302">
                <a:tc gridSpan="3">
                  <a:txBody>
                    <a:bodyPr/>
                    <a:lstStyle/>
                    <a:p>
                      <a:endParaRPr lang="en-US" sz="2000" b="1" dirty="0">
                        <a:latin typeface="Georgia Pro Light" panose="02040302050405020303" pitchFamily="18" charset="0"/>
                      </a:endParaRPr>
                    </a:p>
                  </a:txBody>
                  <a:tcPr marL="86085" marR="86085" marT="43043" marB="4304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69865353"/>
                  </a:ext>
                </a:extLst>
              </a:tr>
              <a:tr h="449302">
                <a:tc>
                  <a:txBody>
                    <a:bodyPr/>
                    <a:lstStyle/>
                    <a:p>
                      <a:r>
                        <a:rPr lang="en-US" sz="2400" b="0" dirty="0">
                          <a:latin typeface="Roboto" panose="02000000000000000000" pitchFamily="2" charset="0"/>
                          <a:ea typeface="Roboto" panose="02000000000000000000" pitchFamily="2" charset="0"/>
                        </a:rPr>
                        <a:t>Sub-region</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District</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Value chain </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822769"/>
                  </a:ext>
                </a:extLst>
              </a:tr>
              <a:tr h="2471592">
                <a:tc>
                  <a:txBody>
                    <a:bodyPr/>
                    <a:lstStyle/>
                    <a:p>
                      <a:r>
                        <a:rPr lang="en-US" sz="1700" b="1" dirty="0">
                          <a:latin typeface="Roboto" panose="02000000000000000000" pitchFamily="2" charset="0"/>
                          <a:ea typeface="Roboto" panose="02000000000000000000" pitchFamily="2" charset="0"/>
                        </a:rPr>
                        <a:t>LANGO</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Apac</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Dokolo</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Amolatar</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Oyam</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Alebtong</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Otuke</a:t>
                      </a:r>
                    </a:p>
                    <a:p>
                      <a:pPr algn="ctr"/>
                      <a:endParaRPr lang="en-US" sz="1700" dirty="0">
                        <a:latin typeface="Roboto" panose="02000000000000000000" pitchFamily="2" charset="0"/>
                        <a:ea typeface="Roboto" panose="02000000000000000000" pitchFamily="2" charset="0"/>
                      </a:endParaRPr>
                    </a:p>
                  </a:txBody>
                  <a:tcPr marL="86085" marR="86085" marT="43043" marB="43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Soybean</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Aquaculture/Fisheries</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Mango/Citrus</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Beef</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6060889"/>
                  </a:ext>
                </a:extLst>
              </a:tr>
              <a:tr h="2471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ACHOLI</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Agago</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Kitgum</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Pader </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Nwoya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Omoro</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Lamwo*</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Soybean</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Beef</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Maize</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Aquaculture/Fisheries</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7800837"/>
                  </a:ext>
                </a:extLst>
              </a:tr>
            </a:tbl>
          </a:graphicData>
        </a:graphic>
      </p:graphicFrame>
      <p:sp>
        <p:nvSpPr>
          <p:cNvPr id="70" name="TextBox 69">
            <a:extLst>
              <a:ext uri="{FF2B5EF4-FFF2-40B4-BE49-F238E27FC236}">
                <a16:creationId xmlns:a16="http://schemas.microsoft.com/office/drawing/2014/main" id="{8CF2A86F-D335-4661-AD50-6DFC52E589E8}"/>
              </a:ext>
            </a:extLst>
          </p:cNvPr>
          <p:cNvSpPr txBox="1"/>
          <p:nvPr/>
        </p:nvSpPr>
        <p:spPr>
          <a:xfrm>
            <a:off x="0" y="127555"/>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Roboto" panose="02000000000000000000" pitchFamily="2" charset="0"/>
                <a:ea typeface="Roboto" panose="02000000000000000000" pitchFamily="2" charset="0"/>
              </a:rPr>
              <a:t>Target Districts and Value Chains</a:t>
            </a:r>
          </a:p>
        </p:txBody>
      </p:sp>
      <p:cxnSp>
        <p:nvCxnSpPr>
          <p:cNvPr id="72" name="Straight Connector 71">
            <a:extLst>
              <a:ext uri="{FF2B5EF4-FFF2-40B4-BE49-F238E27FC236}">
                <a16:creationId xmlns:a16="http://schemas.microsoft.com/office/drawing/2014/main" id="{E4C33B75-2727-4FA2-B0AC-867DF546B623}"/>
              </a:ext>
            </a:extLst>
          </p:cNvPr>
          <p:cNvCxnSpPr/>
          <p:nvPr/>
        </p:nvCxnSpPr>
        <p:spPr>
          <a:xfrm>
            <a:off x="2310864" y="754123"/>
            <a:ext cx="757027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339BD64-909B-47E4-B0C5-0D37411A313B}"/>
              </a:ext>
            </a:extLst>
          </p:cNvPr>
          <p:cNvSpPr/>
          <p:nvPr/>
        </p:nvSpPr>
        <p:spPr>
          <a:xfrm>
            <a:off x="467360" y="6750362"/>
            <a:ext cx="10850880" cy="121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226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543A56-F1DD-42CE-83BC-EED7BBDB1D34}"/>
              </a:ext>
            </a:extLst>
          </p:cNvPr>
          <p:cNvGraphicFramePr>
            <a:graphicFrameLocks noGrp="1"/>
          </p:cNvGraphicFramePr>
          <p:nvPr>
            <p:extLst>
              <p:ext uri="{D42A27DB-BD31-4B8C-83A1-F6EECF244321}">
                <p14:modId xmlns:p14="http://schemas.microsoft.com/office/powerpoint/2010/main" val="2839238956"/>
              </p:ext>
            </p:extLst>
          </p:nvPr>
        </p:nvGraphicFramePr>
        <p:xfrm>
          <a:off x="467360" y="608518"/>
          <a:ext cx="10850880" cy="5844332"/>
        </p:xfrm>
        <a:graphic>
          <a:graphicData uri="http://schemas.openxmlformats.org/drawingml/2006/table">
            <a:tbl>
              <a:tblPr firstRow="1" bandRow="1">
                <a:tableStyleId>{5C22544A-7EE6-4342-B048-85BDC9FD1C3A}</a:tableStyleId>
              </a:tblPr>
              <a:tblGrid>
                <a:gridCol w="3616960">
                  <a:extLst>
                    <a:ext uri="{9D8B030D-6E8A-4147-A177-3AD203B41FA5}">
                      <a16:colId xmlns:a16="http://schemas.microsoft.com/office/drawing/2014/main" val="3564223334"/>
                    </a:ext>
                  </a:extLst>
                </a:gridCol>
                <a:gridCol w="3616960">
                  <a:extLst>
                    <a:ext uri="{9D8B030D-6E8A-4147-A177-3AD203B41FA5}">
                      <a16:colId xmlns:a16="http://schemas.microsoft.com/office/drawing/2014/main" val="3439495657"/>
                    </a:ext>
                  </a:extLst>
                </a:gridCol>
                <a:gridCol w="3616960">
                  <a:extLst>
                    <a:ext uri="{9D8B030D-6E8A-4147-A177-3AD203B41FA5}">
                      <a16:colId xmlns:a16="http://schemas.microsoft.com/office/drawing/2014/main" val="887183105"/>
                    </a:ext>
                  </a:extLst>
                </a:gridCol>
              </a:tblGrid>
              <a:tr h="449302">
                <a:tc gridSpan="3">
                  <a:txBody>
                    <a:bodyPr/>
                    <a:lstStyle/>
                    <a:p>
                      <a:endParaRPr lang="en-US" sz="2000" b="1" dirty="0">
                        <a:latin typeface="Georgia Pro Light" panose="02040302050405020303" pitchFamily="18" charset="0"/>
                      </a:endParaRPr>
                    </a:p>
                  </a:txBody>
                  <a:tcPr marL="86085" marR="86085" marT="43043" marB="4304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69865353"/>
                  </a:ext>
                </a:extLst>
              </a:tr>
              <a:tr h="449302">
                <a:tc>
                  <a:txBody>
                    <a:bodyPr/>
                    <a:lstStyle/>
                    <a:p>
                      <a:r>
                        <a:rPr lang="en-US" sz="2400" b="0" dirty="0">
                          <a:latin typeface="Roboto" panose="02000000000000000000" pitchFamily="2" charset="0"/>
                          <a:ea typeface="Roboto" panose="02000000000000000000" pitchFamily="2" charset="0"/>
                        </a:rPr>
                        <a:t>Sub-region</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District</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Value chain </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822769"/>
                  </a:ext>
                </a:extLst>
              </a:tr>
              <a:tr h="2471592">
                <a:tc>
                  <a:txBody>
                    <a:bodyPr/>
                    <a:lstStyle/>
                    <a:p>
                      <a:r>
                        <a:rPr lang="en-US" sz="1700" b="1" dirty="0">
                          <a:latin typeface="Roboto" panose="02000000000000000000" pitchFamily="2" charset="0"/>
                          <a:ea typeface="Roboto" panose="02000000000000000000" pitchFamily="2" charset="0"/>
                        </a:rPr>
                        <a:t>KARAMOJA</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Abim</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Kaabong</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Kotido</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Nakapiripirit</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Napak</a:t>
                      </a:r>
                    </a:p>
                    <a:p>
                      <a:pPr marL="457200" indent="-457200">
                        <a:lnSpc>
                          <a:spcPct val="100000"/>
                        </a:lnSpc>
                        <a:spcAft>
                          <a:spcPts val="800"/>
                        </a:spcAft>
                        <a:buFont typeface="+mj-lt"/>
                        <a:buAutoNum type="arabicParenR"/>
                      </a:pPr>
                      <a:r>
                        <a:rPr lang="en-GB" sz="1800" dirty="0">
                          <a:solidFill>
                            <a:schemeClr val="tx1"/>
                          </a:solidFill>
                          <a:effectLst/>
                          <a:latin typeface="Roboto" panose="02000000000000000000" pitchFamily="2" charset="0"/>
                          <a:ea typeface="Roboto" panose="02000000000000000000" pitchFamily="2" charset="0"/>
                          <a:cs typeface="Helvetica" panose="020B0604020202020204" pitchFamily="34" charset="0"/>
                        </a:rPr>
                        <a:t>Moroto</a:t>
                      </a:r>
                    </a:p>
                  </a:txBody>
                  <a:tcPr marL="86085" marR="86085" marT="43043" marB="430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Beef</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Sorghum</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Cassava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Soybean</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6060889"/>
                  </a:ext>
                </a:extLst>
              </a:tr>
              <a:tr h="2471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ANKOLE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Isingiro*</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Kazo</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Kiruhura</a:t>
                      </a:r>
                    </a:p>
                    <a:p>
                      <a:pPr marL="457200" indent="-457200">
                        <a:lnSpc>
                          <a:spcPct val="100000"/>
                        </a:lnSpc>
                        <a:spcAft>
                          <a:spcPts val="800"/>
                        </a:spcAft>
                        <a:buFont typeface="+mj-lt"/>
                        <a:buAutoNum type="arabicParenR"/>
                      </a:pPr>
                      <a:r>
                        <a:rPr lang="en-GB" sz="1800" dirty="0">
                          <a:solidFill>
                            <a:schemeClr val="tx1"/>
                          </a:solidFill>
                          <a:effectLst/>
                          <a:latin typeface="Roboto" panose="02000000000000000000" pitchFamily="2" charset="0"/>
                          <a:ea typeface="Roboto" panose="02000000000000000000" pitchFamily="2" charset="0"/>
                          <a:cs typeface="Helvetica" panose="020B0604020202020204" pitchFamily="34" charset="0"/>
                        </a:rPr>
                        <a:t>Mitooma</a:t>
                      </a:r>
                    </a:p>
                    <a:p>
                      <a:pPr marL="457200" indent="-457200">
                        <a:lnSpc>
                          <a:spcPct val="100000"/>
                        </a:lnSpc>
                        <a:spcAft>
                          <a:spcPts val="800"/>
                        </a:spcAft>
                        <a:buFont typeface="+mj-lt"/>
                        <a:buAutoNum type="arabicParenR"/>
                      </a:pPr>
                      <a:r>
                        <a:rPr lang="en-GB" sz="1800" dirty="0">
                          <a:solidFill>
                            <a:schemeClr val="tx1"/>
                          </a:solidFill>
                          <a:effectLst/>
                          <a:latin typeface="Roboto" panose="02000000000000000000" pitchFamily="2" charset="0"/>
                          <a:ea typeface="Roboto" panose="02000000000000000000" pitchFamily="2" charset="0"/>
                          <a:cs typeface="Helvetica" panose="020B0604020202020204" pitchFamily="34" charset="0"/>
                        </a:rPr>
                        <a:t>Sheema</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Dairy</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Beef</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Banana</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Coffee</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7800837"/>
                  </a:ext>
                </a:extLst>
              </a:tr>
            </a:tbl>
          </a:graphicData>
        </a:graphic>
      </p:graphicFrame>
      <p:sp>
        <p:nvSpPr>
          <p:cNvPr id="70" name="TextBox 69">
            <a:extLst>
              <a:ext uri="{FF2B5EF4-FFF2-40B4-BE49-F238E27FC236}">
                <a16:creationId xmlns:a16="http://schemas.microsoft.com/office/drawing/2014/main" id="{8CF2A86F-D335-4661-AD50-6DFC52E589E8}"/>
              </a:ext>
            </a:extLst>
          </p:cNvPr>
          <p:cNvSpPr txBox="1"/>
          <p:nvPr/>
        </p:nvSpPr>
        <p:spPr>
          <a:xfrm>
            <a:off x="0" y="127555"/>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Roboto" panose="02000000000000000000" pitchFamily="2" charset="0"/>
                <a:ea typeface="Roboto" panose="02000000000000000000" pitchFamily="2" charset="0"/>
              </a:rPr>
              <a:t>Target Districts and Value Chains</a:t>
            </a:r>
          </a:p>
        </p:txBody>
      </p:sp>
      <p:cxnSp>
        <p:nvCxnSpPr>
          <p:cNvPr id="72" name="Straight Connector 71">
            <a:extLst>
              <a:ext uri="{FF2B5EF4-FFF2-40B4-BE49-F238E27FC236}">
                <a16:creationId xmlns:a16="http://schemas.microsoft.com/office/drawing/2014/main" id="{E4C33B75-2727-4FA2-B0AC-867DF546B623}"/>
              </a:ext>
            </a:extLst>
          </p:cNvPr>
          <p:cNvCxnSpPr/>
          <p:nvPr/>
        </p:nvCxnSpPr>
        <p:spPr>
          <a:xfrm>
            <a:off x="2310864" y="754123"/>
            <a:ext cx="757027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339BD64-909B-47E4-B0C5-0D37411A313B}"/>
              </a:ext>
            </a:extLst>
          </p:cNvPr>
          <p:cNvSpPr/>
          <p:nvPr/>
        </p:nvSpPr>
        <p:spPr>
          <a:xfrm>
            <a:off x="467360" y="6613590"/>
            <a:ext cx="10850880" cy="121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089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543A56-F1DD-42CE-83BC-EED7BBDB1D34}"/>
              </a:ext>
            </a:extLst>
          </p:cNvPr>
          <p:cNvGraphicFramePr>
            <a:graphicFrameLocks noGrp="1"/>
          </p:cNvGraphicFramePr>
          <p:nvPr>
            <p:extLst>
              <p:ext uri="{D42A27DB-BD31-4B8C-83A1-F6EECF244321}">
                <p14:modId xmlns:p14="http://schemas.microsoft.com/office/powerpoint/2010/main" val="1726152298"/>
              </p:ext>
            </p:extLst>
          </p:nvPr>
        </p:nvGraphicFramePr>
        <p:xfrm>
          <a:off x="467360" y="752051"/>
          <a:ext cx="10850880" cy="5844332"/>
        </p:xfrm>
        <a:graphic>
          <a:graphicData uri="http://schemas.openxmlformats.org/drawingml/2006/table">
            <a:tbl>
              <a:tblPr firstRow="1" bandRow="1">
                <a:tableStyleId>{5C22544A-7EE6-4342-B048-85BDC9FD1C3A}</a:tableStyleId>
              </a:tblPr>
              <a:tblGrid>
                <a:gridCol w="3616960">
                  <a:extLst>
                    <a:ext uri="{9D8B030D-6E8A-4147-A177-3AD203B41FA5}">
                      <a16:colId xmlns:a16="http://schemas.microsoft.com/office/drawing/2014/main" val="3564223334"/>
                    </a:ext>
                  </a:extLst>
                </a:gridCol>
                <a:gridCol w="3616960">
                  <a:extLst>
                    <a:ext uri="{9D8B030D-6E8A-4147-A177-3AD203B41FA5}">
                      <a16:colId xmlns:a16="http://schemas.microsoft.com/office/drawing/2014/main" val="3439495657"/>
                    </a:ext>
                  </a:extLst>
                </a:gridCol>
                <a:gridCol w="3616960">
                  <a:extLst>
                    <a:ext uri="{9D8B030D-6E8A-4147-A177-3AD203B41FA5}">
                      <a16:colId xmlns:a16="http://schemas.microsoft.com/office/drawing/2014/main" val="887183105"/>
                    </a:ext>
                  </a:extLst>
                </a:gridCol>
              </a:tblGrid>
              <a:tr h="449302">
                <a:tc gridSpan="3">
                  <a:txBody>
                    <a:bodyPr/>
                    <a:lstStyle/>
                    <a:p>
                      <a:endParaRPr lang="en-US" sz="2000" b="1" dirty="0">
                        <a:latin typeface="Georgia Pro Light" panose="02040302050405020303" pitchFamily="18" charset="0"/>
                      </a:endParaRPr>
                    </a:p>
                  </a:txBody>
                  <a:tcPr marL="86085" marR="86085" marT="43043" marB="4304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69865353"/>
                  </a:ext>
                </a:extLst>
              </a:tr>
              <a:tr h="449302">
                <a:tc>
                  <a:txBody>
                    <a:bodyPr/>
                    <a:lstStyle/>
                    <a:p>
                      <a:r>
                        <a:rPr lang="en-US" sz="2400" b="0" dirty="0">
                          <a:latin typeface="Roboto" panose="02000000000000000000" pitchFamily="2" charset="0"/>
                          <a:ea typeface="Roboto" panose="02000000000000000000" pitchFamily="2" charset="0"/>
                        </a:rPr>
                        <a:t>Sub-region</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District</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Value chain </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822769"/>
                  </a:ext>
                </a:extLst>
              </a:tr>
              <a:tr h="2471592">
                <a:tc>
                  <a:txBody>
                    <a:bodyPr/>
                    <a:lstStyle/>
                    <a:p>
                      <a:r>
                        <a:rPr lang="en-US" sz="1700" b="1" dirty="0">
                          <a:latin typeface="Roboto" panose="02000000000000000000" pitchFamily="2" charset="0"/>
                          <a:ea typeface="Roboto" panose="02000000000000000000" pitchFamily="2" charset="0"/>
                        </a:rPr>
                        <a:t>KIGEZI</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Kabale</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Rukungiri</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Rubanda</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Kisoro</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indent="-342900" algn="l">
                        <a:buFont typeface="+mj-lt"/>
                        <a:buAutoNum type="arabicParenR"/>
                      </a:pPr>
                      <a:r>
                        <a:rPr lang="en-US" sz="1800" b="0" dirty="0">
                          <a:latin typeface="Roboto" panose="02000000000000000000" pitchFamily="2" charset="0"/>
                          <a:ea typeface="Roboto" panose="02000000000000000000" pitchFamily="2" charset="0"/>
                        </a:rPr>
                        <a:t>Dairy</a:t>
                      </a:r>
                    </a:p>
                    <a:p>
                      <a:pPr marL="342900" indent="-342900" algn="l">
                        <a:buFont typeface="+mj-lt"/>
                        <a:buAutoNum type="arabicParenR"/>
                      </a:pPr>
                      <a:r>
                        <a:rPr lang="en-US" sz="1800" b="0" dirty="0">
                          <a:latin typeface="Roboto" panose="02000000000000000000" pitchFamily="2" charset="0"/>
                          <a:ea typeface="Roboto" panose="02000000000000000000" pitchFamily="2" charset="0"/>
                        </a:rPr>
                        <a:t>Aquaculture/Fisheries</a:t>
                      </a:r>
                    </a:p>
                    <a:p>
                      <a:pPr marL="342900" indent="-342900" algn="l">
                        <a:buFont typeface="+mj-lt"/>
                        <a:buAutoNum type="arabicParenR"/>
                      </a:pPr>
                      <a:r>
                        <a:rPr lang="en-US" sz="1800" b="0" dirty="0">
                          <a:latin typeface="Roboto" panose="02000000000000000000" pitchFamily="2" charset="0"/>
                          <a:ea typeface="Roboto" panose="02000000000000000000" pitchFamily="2" charset="0"/>
                        </a:rPr>
                        <a:t>Bananas</a:t>
                      </a:r>
                    </a:p>
                    <a:p>
                      <a:pPr marL="342900" indent="-342900" algn="l">
                        <a:buFont typeface="+mj-lt"/>
                        <a:buAutoNum type="arabicParenR"/>
                      </a:pPr>
                      <a:r>
                        <a:rPr lang="en-US" sz="1800" b="0" dirty="0">
                          <a:latin typeface="Roboto" panose="02000000000000000000" pitchFamily="2" charset="0"/>
                          <a:ea typeface="Roboto" panose="02000000000000000000" pitchFamily="2" charset="0"/>
                        </a:rPr>
                        <a:t>Coffee</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6060889"/>
                  </a:ext>
                </a:extLst>
              </a:tr>
              <a:tr h="2471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RWENZORI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Bundibugyo</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Kamwenge*</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Ntooroko </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Kabarole</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Kyegegwa*</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Dairy</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Coffee</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Beef</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Aquaculture/Fisheries</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7800837"/>
                  </a:ext>
                </a:extLst>
              </a:tr>
            </a:tbl>
          </a:graphicData>
        </a:graphic>
      </p:graphicFrame>
      <p:sp>
        <p:nvSpPr>
          <p:cNvPr id="70" name="TextBox 69">
            <a:extLst>
              <a:ext uri="{FF2B5EF4-FFF2-40B4-BE49-F238E27FC236}">
                <a16:creationId xmlns:a16="http://schemas.microsoft.com/office/drawing/2014/main" id="{8CF2A86F-D335-4661-AD50-6DFC52E589E8}"/>
              </a:ext>
            </a:extLst>
          </p:cNvPr>
          <p:cNvSpPr txBox="1"/>
          <p:nvPr/>
        </p:nvSpPr>
        <p:spPr>
          <a:xfrm>
            <a:off x="0" y="127555"/>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Roboto" panose="02000000000000000000" pitchFamily="2" charset="0"/>
                <a:ea typeface="Roboto" panose="02000000000000000000" pitchFamily="2" charset="0"/>
              </a:rPr>
              <a:t>Target Districts and Value Chains</a:t>
            </a:r>
          </a:p>
        </p:txBody>
      </p:sp>
      <p:cxnSp>
        <p:nvCxnSpPr>
          <p:cNvPr id="72" name="Straight Connector 71">
            <a:extLst>
              <a:ext uri="{FF2B5EF4-FFF2-40B4-BE49-F238E27FC236}">
                <a16:creationId xmlns:a16="http://schemas.microsoft.com/office/drawing/2014/main" id="{E4C33B75-2727-4FA2-B0AC-867DF546B623}"/>
              </a:ext>
            </a:extLst>
          </p:cNvPr>
          <p:cNvCxnSpPr/>
          <p:nvPr/>
        </p:nvCxnSpPr>
        <p:spPr>
          <a:xfrm>
            <a:off x="2310864" y="754123"/>
            <a:ext cx="757027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339BD64-909B-47E4-B0C5-0D37411A313B}"/>
              </a:ext>
            </a:extLst>
          </p:cNvPr>
          <p:cNvSpPr/>
          <p:nvPr/>
        </p:nvSpPr>
        <p:spPr>
          <a:xfrm>
            <a:off x="467360" y="6672029"/>
            <a:ext cx="10850880" cy="121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057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543A56-F1DD-42CE-83BC-EED7BBDB1D34}"/>
              </a:ext>
            </a:extLst>
          </p:cNvPr>
          <p:cNvGraphicFramePr>
            <a:graphicFrameLocks noGrp="1"/>
          </p:cNvGraphicFramePr>
          <p:nvPr>
            <p:extLst>
              <p:ext uri="{D42A27DB-BD31-4B8C-83A1-F6EECF244321}">
                <p14:modId xmlns:p14="http://schemas.microsoft.com/office/powerpoint/2010/main" val="988269376"/>
              </p:ext>
            </p:extLst>
          </p:nvPr>
        </p:nvGraphicFramePr>
        <p:xfrm>
          <a:off x="467360" y="752051"/>
          <a:ext cx="10850880" cy="5919978"/>
        </p:xfrm>
        <a:graphic>
          <a:graphicData uri="http://schemas.openxmlformats.org/drawingml/2006/table">
            <a:tbl>
              <a:tblPr firstRow="1" bandRow="1">
                <a:tableStyleId>{5C22544A-7EE6-4342-B048-85BDC9FD1C3A}</a:tableStyleId>
              </a:tblPr>
              <a:tblGrid>
                <a:gridCol w="3616960">
                  <a:extLst>
                    <a:ext uri="{9D8B030D-6E8A-4147-A177-3AD203B41FA5}">
                      <a16:colId xmlns:a16="http://schemas.microsoft.com/office/drawing/2014/main" val="3564223334"/>
                    </a:ext>
                  </a:extLst>
                </a:gridCol>
                <a:gridCol w="3616960">
                  <a:extLst>
                    <a:ext uri="{9D8B030D-6E8A-4147-A177-3AD203B41FA5}">
                      <a16:colId xmlns:a16="http://schemas.microsoft.com/office/drawing/2014/main" val="3439495657"/>
                    </a:ext>
                  </a:extLst>
                </a:gridCol>
                <a:gridCol w="3616960">
                  <a:extLst>
                    <a:ext uri="{9D8B030D-6E8A-4147-A177-3AD203B41FA5}">
                      <a16:colId xmlns:a16="http://schemas.microsoft.com/office/drawing/2014/main" val="887183105"/>
                    </a:ext>
                  </a:extLst>
                </a:gridCol>
              </a:tblGrid>
              <a:tr h="455733">
                <a:tc gridSpan="3">
                  <a:txBody>
                    <a:bodyPr/>
                    <a:lstStyle/>
                    <a:p>
                      <a:endParaRPr lang="en-US" sz="2000" b="1" dirty="0">
                        <a:latin typeface="Georgia Pro Light" panose="02040302050405020303" pitchFamily="18" charset="0"/>
                      </a:endParaRPr>
                    </a:p>
                  </a:txBody>
                  <a:tcPr marL="86085" marR="86085" marT="43043" marB="4304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69865353"/>
                  </a:ext>
                </a:extLst>
              </a:tr>
              <a:tr h="458314">
                <a:tc>
                  <a:txBody>
                    <a:bodyPr/>
                    <a:lstStyle/>
                    <a:p>
                      <a:r>
                        <a:rPr lang="en-US" sz="2400" b="0" dirty="0">
                          <a:latin typeface="Roboto" panose="02000000000000000000" pitchFamily="2" charset="0"/>
                          <a:ea typeface="Roboto" panose="02000000000000000000" pitchFamily="2" charset="0"/>
                        </a:rPr>
                        <a:t>Sub-region</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District</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Value chain </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822769"/>
                  </a:ext>
                </a:extLst>
              </a:tr>
              <a:tr h="1971260">
                <a:tc>
                  <a:txBody>
                    <a:bodyPr/>
                    <a:lstStyle/>
                    <a:p>
                      <a:r>
                        <a:rPr lang="en-US" sz="1700" b="1" dirty="0">
                          <a:latin typeface="Roboto" panose="02000000000000000000" pitchFamily="2" charset="0"/>
                          <a:ea typeface="Roboto" panose="02000000000000000000" pitchFamily="2" charset="0"/>
                        </a:rPr>
                        <a:t>WESTNILE</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Adjumani*</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Zombo </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Yumbe</a:t>
                      </a:r>
                    </a:p>
                    <a:p>
                      <a:pPr marL="457200" indent="-457200">
                        <a:lnSpc>
                          <a:spcPct val="100000"/>
                        </a:lnSpc>
                        <a:spcAft>
                          <a:spcPts val="800"/>
                        </a:spcAft>
                        <a:buFont typeface="+mj-lt"/>
                        <a:buAutoNum type="arabicParenR"/>
                      </a:pPr>
                      <a:r>
                        <a:rPr lang="en-GB" sz="1800" dirty="0">
                          <a:effectLst/>
                          <a:latin typeface="Roboto" panose="02000000000000000000" pitchFamily="2" charset="0"/>
                          <a:ea typeface="Roboto" panose="02000000000000000000" pitchFamily="2" charset="0"/>
                          <a:cs typeface="Helvetica" panose="020B0604020202020204" pitchFamily="34" charset="0"/>
                        </a:rPr>
                        <a:t>Nebbi</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342900" indent="-342900">
                        <a:lnSpc>
                          <a:spcPct val="100000"/>
                        </a:lnSpc>
                        <a:spcAft>
                          <a:spcPts val="800"/>
                        </a:spcAft>
                        <a:buFont typeface="+mj-lt"/>
                        <a:buAutoNum type="arabicParenR"/>
                      </a:pPr>
                      <a:r>
                        <a:rPr lang="es-ES" sz="1800" dirty="0" err="1">
                          <a:effectLst/>
                          <a:latin typeface="Roboto" panose="02000000000000000000" pitchFamily="2" charset="0"/>
                          <a:ea typeface="Roboto" panose="02000000000000000000" pitchFamily="2" charset="0"/>
                          <a:cs typeface="Helvetica" panose="020B0604020202020204" pitchFamily="34" charset="0"/>
                        </a:rPr>
                        <a:t>Beef</a:t>
                      </a:r>
                      <a:endParaRPr lang="es-ES" sz="1800" dirty="0">
                        <a:effectLst/>
                        <a:latin typeface="Roboto" panose="02000000000000000000" pitchFamily="2" charset="0"/>
                        <a:ea typeface="Roboto" panose="02000000000000000000" pitchFamily="2" charset="0"/>
                        <a:cs typeface="Helvetica" panose="020B0604020202020204" pitchFamily="34" charset="0"/>
                      </a:endParaRPr>
                    </a:p>
                    <a:p>
                      <a:pPr marL="342900" indent="-342900">
                        <a:lnSpc>
                          <a:spcPct val="100000"/>
                        </a:lnSpc>
                        <a:spcAft>
                          <a:spcPts val="800"/>
                        </a:spcAft>
                        <a:buFont typeface="+mj-lt"/>
                        <a:buAutoNum type="arabicParenR"/>
                      </a:pPr>
                      <a:r>
                        <a:rPr lang="es-ES" sz="1800" dirty="0" err="1">
                          <a:effectLst/>
                          <a:latin typeface="Roboto" panose="02000000000000000000" pitchFamily="2" charset="0"/>
                          <a:ea typeface="Roboto" panose="02000000000000000000" pitchFamily="2" charset="0"/>
                          <a:cs typeface="Helvetica" panose="020B0604020202020204" pitchFamily="34" charset="0"/>
                        </a:rPr>
                        <a:t>Soybean</a:t>
                      </a:r>
                      <a:endParaRPr lang="es-ES" sz="1800" dirty="0">
                        <a:effectLst/>
                        <a:latin typeface="Roboto" panose="02000000000000000000" pitchFamily="2" charset="0"/>
                        <a:ea typeface="Roboto" panose="02000000000000000000" pitchFamily="2" charset="0"/>
                        <a:cs typeface="Helvetica" panose="020B0604020202020204" pitchFamily="34" charset="0"/>
                      </a:endParaRPr>
                    </a:p>
                    <a:p>
                      <a:pPr marL="342900" indent="-342900">
                        <a:lnSpc>
                          <a:spcPct val="100000"/>
                        </a:lnSpc>
                        <a:spcAft>
                          <a:spcPts val="800"/>
                        </a:spcAft>
                        <a:buFont typeface="+mj-lt"/>
                        <a:buAutoNum type="arabicParenR"/>
                      </a:pPr>
                      <a:r>
                        <a:rPr lang="es-ES" sz="1800" dirty="0" err="1">
                          <a:effectLst/>
                          <a:latin typeface="Roboto" panose="02000000000000000000" pitchFamily="2" charset="0"/>
                          <a:ea typeface="Roboto" panose="02000000000000000000" pitchFamily="2" charset="0"/>
                          <a:cs typeface="Helvetica" panose="020B0604020202020204" pitchFamily="34" charset="0"/>
                        </a:rPr>
                        <a:t>Mangoes</a:t>
                      </a:r>
                      <a:endParaRPr lang="es-ES" sz="1800" dirty="0">
                        <a:effectLst/>
                        <a:latin typeface="Roboto" panose="02000000000000000000" pitchFamily="2" charset="0"/>
                        <a:ea typeface="Roboto" panose="02000000000000000000" pitchFamily="2" charset="0"/>
                        <a:cs typeface="Helvetica" panose="020B0604020202020204" pitchFamily="34" charset="0"/>
                      </a:endParaRPr>
                    </a:p>
                    <a:p>
                      <a:pPr marL="342900" indent="-342900">
                        <a:lnSpc>
                          <a:spcPct val="100000"/>
                        </a:lnSpc>
                        <a:spcAft>
                          <a:spcPts val="800"/>
                        </a:spcAft>
                        <a:buFont typeface="+mj-lt"/>
                        <a:buAutoNum type="arabicParenR"/>
                      </a:pPr>
                      <a:r>
                        <a:rPr lang="es-ES" sz="1800" dirty="0" err="1">
                          <a:effectLst/>
                          <a:latin typeface="Roboto" panose="02000000000000000000" pitchFamily="2" charset="0"/>
                          <a:ea typeface="Roboto" panose="02000000000000000000" pitchFamily="2" charset="0"/>
                          <a:cs typeface="Helvetica" panose="020B0604020202020204" pitchFamily="34" charset="0"/>
                        </a:rPr>
                        <a:t>Poultry</a:t>
                      </a:r>
                      <a:endParaRPr lang="es-ES" sz="1800" dirty="0">
                        <a:effectLst/>
                        <a:latin typeface="Roboto" panose="02000000000000000000" pitchFamily="2" charset="0"/>
                        <a:ea typeface="Roboto" panose="02000000000000000000" pitchFamily="2" charset="0"/>
                        <a:cs typeface="Helvetica" panose="020B0604020202020204" pitchFamily="34" charset="0"/>
                      </a:endParaRPr>
                    </a:p>
                    <a:p>
                      <a:pPr marL="0" indent="0">
                        <a:lnSpc>
                          <a:spcPct val="100000"/>
                        </a:lnSpc>
                        <a:spcAft>
                          <a:spcPts val="800"/>
                        </a:spcAft>
                        <a:buFont typeface="+mj-lt"/>
                        <a:buNone/>
                      </a:pPr>
                      <a:endParaRPr lang="es-ES" sz="1800" dirty="0">
                        <a:effectLst/>
                        <a:latin typeface="Roboto" panose="02000000000000000000" pitchFamily="2" charset="0"/>
                        <a:ea typeface="Roboto" panose="02000000000000000000" pitchFamily="2" charset="0"/>
                        <a:cs typeface="Helvetica" panose="020B0604020202020204" pitchFamily="34"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6060889"/>
                  </a:ext>
                </a:extLst>
              </a:tr>
              <a:tr h="3034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BUNYORO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Kibaale </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Kiryandongo* </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Kakumiro</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Kikuube*</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Mubende</a:t>
                      </a: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Dairy</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Maize</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Coffee</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Aquaculture/Fisheries</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7800837"/>
                  </a:ext>
                </a:extLst>
              </a:tr>
            </a:tbl>
          </a:graphicData>
        </a:graphic>
      </p:graphicFrame>
      <p:sp>
        <p:nvSpPr>
          <p:cNvPr id="70" name="TextBox 69">
            <a:extLst>
              <a:ext uri="{FF2B5EF4-FFF2-40B4-BE49-F238E27FC236}">
                <a16:creationId xmlns:a16="http://schemas.microsoft.com/office/drawing/2014/main" id="{8CF2A86F-D335-4661-AD50-6DFC52E589E8}"/>
              </a:ext>
            </a:extLst>
          </p:cNvPr>
          <p:cNvSpPr txBox="1"/>
          <p:nvPr/>
        </p:nvSpPr>
        <p:spPr>
          <a:xfrm>
            <a:off x="0" y="127555"/>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Roboto" panose="02000000000000000000" pitchFamily="2" charset="0"/>
                <a:ea typeface="Roboto" panose="02000000000000000000" pitchFamily="2" charset="0"/>
              </a:rPr>
              <a:t>Target Districts and Value Chains</a:t>
            </a:r>
          </a:p>
        </p:txBody>
      </p:sp>
      <p:cxnSp>
        <p:nvCxnSpPr>
          <p:cNvPr id="72" name="Straight Connector 71">
            <a:extLst>
              <a:ext uri="{FF2B5EF4-FFF2-40B4-BE49-F238E27FC236}">
                <a16:creationId xmlns:a16="http://schemas.microsoft.com/office/drawing/2014/main" id="{E4C33B75-2727-4FA2-B0AC-867DF546B623}"/>
              </a:ext>
            </a:extLst>
          </p:cNvPr>
          <p:cNvCxnSpPr/>
          <p:nvPr/>
        </p:nvCxnSpPr>
        <p:spPr>
          <a:xfrm>
            <a:off x="2310864" y="754123"/>
            <a:ext cx="757027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339BD64-909B-47E4-B0C5-0D37411A313B}"/>
              </a:ext>
            </a:extLst>
          </p:cNvPr>
          <p:cNvSpPr/>
          <p:nvPr/>
        </p:nvSpPr>
        <p:spPr>
          <a:xfrm>
            <a:off x="467360" y="6672029"/>
            <a:ext cx="10850880" cy="121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104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E543A56-F1DD-42CE-83BC-EED7BBDB1D34}"/>
              </a:ext>
            </a:extLst>
          </p:cNvPr>
          <p:cNvGraphicFramePr>
            <a:graphicFrameLocks noGrp="1"/>
          </p:cNvGraphicFramePr>
          <p:nvPr>
            <p:extLst>
              <p:ext uri="{D42A27DB-BD31-4B8C-83A1-F6EECF244321}">
                <p14:modId xmlns:p14="http://schemas.microsoft.com/office/powerpoint/2010/main" val="1677293622"/>
              </p:ext>
            </p:extLst>
          </p:nvPr>
        </p:nvGraphicFramePr>
        <p:xfrm>
          <a:off x="467360" y="752051"/>
          <a:ext cx="10850880" cy="3948718"/>
        </p:xfrm>
        <a:graphic>
          <a:graphicData uri="http://schemas.openxmlformats.org/drawingml/2006/table">
            <a:tbl>
              <a:tblPr firstRow="1" bandRow="1">
                <a:tableStyleId>{5C22544A-7EE6-4342-B048-85BDC9FD1C3A}</a:tableStyleId>
              </a:tblPr>
              <a:tblGrid>
                <a:gridCol w="3616960">
                  <a:extLst>
                    <a:ext uri="{9D8B030D-6E8A-4147-A177-3AD203B41FA5}">
                      <a16:colId xmlns:a16="http://schemas.microsoft.com/office/drawing/2014/main" val="3564223334"/>
                    </a:ext>
                  </a:extLst>
                </a:gridCol>
                <a:gridCol w="3616960">
                  <a:extLst>
                    <a:ext uri="{9D8B030D-6E8A-4147-A177-3AD203B41FA5}">
                      <a16:colId xmlns:a16="http://schemas.microsoft.com/office/drawing/2014/main" val="3439495657"/>
                    </a:ext>
                  </a:extLst>
                </a:gridCol>
                <a:gridCol w="3616960">
                  <a:extLst>
                    <a:ext uri="{9D8B030D-6E8A-4147-A177-3AD203B41FA5}">
                      <a16:colId xmlns:a16="http://schemas.microsoft.com/office/drawing/2014/main" val="887183105"/>
                    </a:ext>
                  </a:extLst>
                </a:gridCol>
              </a:tblGrid>
              <a:tr h="455733">
                <a:tc gridSpan="3">
                  <a:txBody>
                    <a:bodyPr/>
                    <a:lstStyle/>
                    <a:p>
                      <a:endParaRPr lang="en-US" sz="2000" b="1" dirty="0">
                        <a:latin typeface="Georgia Pro Light" panose="02040302050405020303" pitchFamily="18" charset="0"/>
                      </a:endParaRPr>
                    </a:p>
                  </a:txBody>
                  <a:tcPr marL="86085" marR="86085" marT="43043" marB="4304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sz="1700" dirty="0"/>
                    </a:p>
                  </a:txBody>
                  <a:tcPr marL="86085" marR="86085" marT="43043" marB="43043">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769865353"/>
                  </a:ext>
                </a:extLst>
              </a:tr>
              <a:tr h="458314">
                <a:tc>
                  <a:txBody>
                    <a:bodyPr/>
                    <a:lstStyle/>
                    <a:p>
                      <a:r>
                        <a:rPr lang="en-US" sz="2400" b="0" dirty="0">
                          <a:latin typeface="Roboto" panose="02000000000000000000" pitchFamily="2" charset="0"/>
                          <a:ea typeface="Roboto" panose="02000000000000000000" pitchFamily="2" charset="0"/>
                        </a:rPr>
                        <a:t>Sub-region</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District</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a:latin typeface="Roboto" panose="02000000000000000000" pitchFamily="2" charset="0"/>
                          <a:ea typeface="Roboto" panose="02000000000000000000" pitchFamily="2" charset="0"/>
                        </a:rPr>
                        <a:t>Value chain </a:t>
                      </a:r>
                    </a:p>
                  </a:txBody>
                  <a:tcPr marL="86085" marR="86085" marT="43043" marB="43043"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9822769"/>
                  </a:ext>
                </a:extLst>
              </a:tr>
              <a:tr h="3034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latin typeface="Roboto" panose="02000000000000000000" pitchFamily="2" charset="0"/>
                          <a:ea typeface="Roboto" panose="02000000000000000000" pitchFamily="2" charset="0"/>
                        </a:rPr>
                        <a:t>BUGANDA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Nakasongola</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Butambala</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Kyankwanzi</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Nakaseke</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Gomba</a:t>
                      </a:r>
                    </a:p>
                    <a:p>
                      <a:pPr marL="457200" indent="-457200">
                        <a:lnSpc>
                          <a:spcPct val="100000"/>
                        </a:lnSpc>
                        <a:spcAft>
                          <a:spcPts val="800"/>
                        </a:spcAft>
                        <a:buFont typeface="+mj-lt"/>
                        <a:buAutoNum type="arabicParenR"/>
                      </a:pPr>
                      <a:r>
                        <a:rPr lang="pt-BR" sz="1800" dirty="0">
                          <a:effectLst/>
                          <a:latin typeface="Roboto" panose="02000000000000000000" pitchFamily="2" charset="0"/>
                          <a:ea typeface="Roboto" panose="02000000000000000000" pitchFamily="2" charset="0"/>
                          <a:cs typeface="Helvetica" panose="020B0604020202020204" pitchFamily="34" charset="0"/>
                        </a:rPr>
                        <a:t>Sembabule</a:t>
                      </a:r>
                    </a:p>
                    <a:p>
                      <a:pPr marL="457200" indent="-457200">
                        <a:lnSpc>
                          <a:spcPct val="100000"/>
                        </a:lnSpc>
                        <a:spcAft>
                          <a:spcPts val="800"/>
                        </a:spcAft>
                        <a:buFont typeface="+mj-lt"/>
                        <a:buAutoNum type="arabicParenR"/>
                      </a:pPr>
                      <a:endParaRPr lang="pt-BR" sz="1800" dirty="0">
                        <a:effectLst/>
                        <a:latin typeface="Roboto" panose="02000000000000000000" pitchFamily="2" charset="0"/>
                        <a:ea typeface="Roboto" panose="02000000000000000000" pitchFamily="2" charset="0"/>
                        <a:cs typeface="Helvetica" panose="020B0604020202020204" pitchFamily="34"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Dairy</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Beef</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Banana</a:t>
                      </a:r>
                    </a:p>
                    <a:p>
                      <a:pPr marL="457200" indent="-457200">
                        <a:lnSpc>
                          <a:spcPct val="100000"/>
                        </a:lnSpc>
                        <a:spcAft>
                          <a:spcPts val="800"/>
                        </a:spcAft>
                        <a:buFont typeface="+mj-lt"/>
                        <a:buAutoNum type="arabicParenR"/>
                      </a:pPr>
                      <a:r>
                        <a:rPr lang="en-US" sz="1800" dirty="0">
                          <a:effectLst/>
                          <a:latin typeface="Roboto" panose="02000000000000000000" pitchFamily="2" charset="0"/>
                          <a:ea typeface="Roboto" panose="02000000000000000000" pitchFamily="2" charset="0"/>
                          <a:cs typeface="Helvetica" panose="020B0604020202020204" pitchFamily="34" charset="0"/>
                        </a:rPr>
                        <a:t>Coffee</a:t>
                      </a:r>
                    </a:p>
                    <a:p>
                      <a:pPr algn="ctr"/>
                      <a:endParaRPr lang="en-US" sz="1700" dirty="0">
                        <a:latin typeface="Roboto" panose="02000000000000000000" pitchFamily="2" charset="0"/>
                        <a:ea typeface="Roboto" panose="02000000000000000000" pitchFamily="2" charset="0"/>
                      </a:endParaRPr>
                    </a:p>
                  </a:txBody>
                  <a:tcPr marL="86085" marR="86085" marT="43043" marB="430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7800837"/>
                  </a:ext>
                </a:extLst>
              </a:tr>
            </a:tbl>
          </a:graphicData>
        </a:graphic>
      </p:graphicFrame>
      <p:sp>
        <p:nvSpPr>
          <p:cNvPr id="70" name="TextBox 69">
            <a:extLst>
              <a:ext uri="{FF2B5EF4-FFF2-40B4-BE49-F238E27FC236}">
                <a16:creationId xmlns:a16="http://schemas.microsoft.com/office/drawing/2014/main" id="{8CF2A86F-D335-4661-AD50-6DFC52E589E8}"/>
              </a:ext>
            </a:extLst>
          </p:cNvPr>
          <p:cNvSpPr txBox="1"/>
          <p:nvPr/>
        </p:nvSpPr>
        <p:spPr>
          <a:xfrm>
            <a:off x="0" y="127555"/>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effectLst/>
                <a:uLnTx/>
                <a:uFillTx/>
                <a:latin typeface="Roboto" panose="02000000000000000000" pitchFamily="2" charset="0"/>
                <a:ea typeface="Roboto" panose="02000000000000000000" pitchFamily="2" charset="0"/>
              </a:rPr>
              <a:t>Target Districts and Value Chains</a:t>
            </a:r>
          </a:p>
        </p:txBody>
      </p:sp>
      <p:cxnSp>
        <p:nvCxnSpPr>
          <p:cNvPr id="72" name="Straight Connector 71">
            <a:extLst>
              <a:ext uri="{FF2B5EF4-FFF2-40B4-BE49-F238E27FC236}">
                <a16:creationId xmlns:a16="http://schemas.microsoft.com/office/drawing/2014/main" id="{E4C33B75-2727-4FA2-B0AC-867DF546B623}"/>
              </a:ext>
            </a:extLst>
          </p:cNvPr>
          <p:cNvCxnSpPr/>
          <p:nvPr/>
        </p:nvCxnSpPr>
        <p:spPr>
          <a:xfrm>
            <a:off x="2310864" y="754123"/>
            <a:ext cx="7570273" cy="0"/>
          </a:xfrm>
          <a:prstGeom prst="line">
            <a:avLst/>
          </a:prstGeom>
          <a:ln>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F339BD64-909B-47E4-B0C5-0D37411A313B}"/>
              </a:ext>
            </a:extLst>
          </p:cNvPr>
          <p:cNvSpPr/>
          <p:nvPr/>
        </p:nvSpPr>
        <p:spPr>
          <a:xfrm>
            <a:off x="467360" y="4684974"/>
            <a:ext cx="10850880" cy="1213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482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7305-2444-4AB9-95A8-48171FCCA1F9}"/>
              </a:ext>
            </a:extLst>
          </p:cNvPr>
          <p:cNvSpPr>
            <a:spLocks noGrp="1"/>
          </p:cNvSpPr>
          <p:nvPr>
            <p:ph type="ctrTitle"/>
          </p:nvPr>
        </p:nvSpPr>
        <p:spPr>
          <a:xfrm>
            <a:off x="599440" y="3355702"/>
            <a:ext cx="11236960" cy="1602377"/>
          </a:xfrm>
        </p:spPr>
        <p:txBody>
          <a:bodyPr>
            <a:normAutofit/>
          </a:bodyPr>
          <a:lstStyle/>
          <a:p>
            <a:r>
              <a:rPr lang="en-US" dirty="0">
                <a:solidFill>
                  <a:schemeClr val="accent1">
                    <a:lumMod val="75000"/>
                  </a:schemeClr>
                </a:solidFill>
                <a:latin typeface="Helvetica" panose="020B0604020202020204" pitchFamily="34" charset="0"/>
                <a:cs typeface="Helvetica" panose="020B0604020202020204" pitchFamily="34" charset="0"/>
              </a:rPr>
              <a:t>THANK YOU FOR LISTENING     </a:t>
            </a:r>
            <a:br>
              <a:rPr lang="en-US" dirty="0">
                <a:solidFill>
                  <a:schemeClr val="accent1">
                    <a:lumMod val="75000"/>
                  </a:schemeClr>
                </a:solidFill>
                <a:latin typeface="Helvetica" panose="020B0604020202020204" pitchFamily="34" charset="0"/>
                <a:cs typeface="Helvetica" panose="020B0604020202020204" pitchFamily="34" charset="0"/>
              </a:rPr>
            </a:br>
            <a:endParaRPr lang="en-GB" sz="2000" dirty="0">
              <a:solidFill>
                <a:schemeClr val="accent1">
                  <a:lumMod val="75000"/>
                </a:schemeClr>
              </a:solidFill>
              <a:latin typeface="Roboto" panose="02000000000000000000" pitchFamily="2" charset="0"/>
              <a:ea typeface="Roboto" panose="02000000000000000000" pitchFamily="2" charset="0"/>
              <a:cs typeface="Helvetica" panose="020B0604020202020204" pitchFamily="34" charset="0"/>
            </a:endParaRPr>
          </a:p>
        </p:txBody>
      </p:sp>
      <p:pic>
        <p:nvPicPr>
          <p:cNvPr id="4" name="Picture 3">
            <a:extLst>
              <a:ext uri="{FF2B5EF4-FFF2-40B4-BE49-F238E27FC236}">
                <a16:creationId xmlns:a16="http://schemas.microsoft.com/office/drawing/2014/main" id="{408BE00A-3EE0-4673-BDB0-2A73544A913F}"/>
              </a:ext>
            </a:extLst>
          </p:cNvPr>
          <p:cNvPicPr>
            <a:picLocks noChangeAspect="1"/>
          </p:cNvPicPr>
          <p:nvPr/>
        </p:nvPicPr>
        <p:blipFill>
          <a:blip r:embed="rId2"/>
          <a:stretch>
            <a:fillRect/>
          </a:stretch>
        </p:blipFill>
        <p:spPr>
          <a:xfrm>
            <a:off x="4653280" y="10160"/>
            <a:ext cx="2336800" cy="2506568"/>
          </a:xfrm>
          <a:prstGeom prst="rect">
            <a:avLst/>
          </a:prstGeom>
        </p:spPr>
      </p:pic>
    </p:spTree>
    <p:extLst>
      <p:ext uri="{BB962C8B-B14F-4D97-AF65-F5344CB8AC3E}">
        <p14:creationId xmlns:p14="http://schemas.microsoft.com/office/powerpoint/2010/main" val="1301326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CB5EBE4-0F4D-4769-940E-031A1A011980}"/>
              </a:ext>
            </a:extLst>
          </p:cNvPr>
          <p:cNvGrpSpPr/>
          <p:nvPr/>
        </p:nvGrpSpPr>
        <p:grpSpPr>
          <a:xfrm>
            <a:off x="2255993" y="690880"/>
            <a:ext cx="6481607" cy="5872480"/>
            <a:chOff x="1324231" y="1868911"/>
            <a:chExt cx="3700729" cy="4013953"/>
          </a:xfrm>
        </p:grpSpPr>
        <p:sp>
          <p:nvSpPr>
            <p:cNvPr id="4" name="Oval 3">
              <a:extLst>
                <a:ext uri="{FF2B5EF4-FFF2-40B4-BE49-F238E27FC236}">
                  <a16:creationId xmlns:a16="http://schemas.microsoft.com/office/drawing/2014/main" id="{084678D7-0247-4212-8C00-C4594942A318}"/>
                </a:ext>
              </a:extLst>
            </p:cNvPr>
            <p:cNvSpPr/>
            <p:nvPr/>
          </p:nvSpPr>
          <p:spPr>
            <a:xfrm>
              <a:off x="1324231" y="1868911"/>
              <a:ext cx="2815421" cy="2815421"/>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Oval 4">
              <a:extLst>
                <a:ext uri="{FF2B5EF4-FFF2-40B4-BE49-F238E27FC236}">
                  <a16:creationId xmlns:a16="http://schemas.microsoft.com/office/drawing/2014/main" id="{72A5BDE8-5FBB-4C14-A887-A2CCE995E807}"/>
                </a:ext>
              </a:extLst>
            </p:cNvPr>
            <p:cNvSpPr/>
            <p:nvPr/>
          </p:nvSpPr>
          <p:spPr>
            <a:xfrm>
              <a:off x="2470581" y="1868911"/>
              <a:ext cx="2554379" cy="2815421"/>
            </a:xfrm>
            <a:prstGeom prst="ellipse">
              <a:avLst/>
            </a:prstGeom>
            <a:solidFill>
              <a:schemeClr val="bg1">
                <a:alpha val="5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20FD1F61-D5B5-4599-954C-2630B9CD0A9E}"/>
                </a:ext>
              </a:extLst>
            </p:cNvPr>
            <p:cNvSpPr/>
            <p:nvPr/>
          </p:nvSpPr>
          <p:spPr>
            <a:xfrm>
              <a:off x="2041312" y="2868003"/>
              <a:ext cx="2554379" cy="3014861"/>
            </a:xfrm>
            <a:prstGeom prst="ellipse">
              <a:avLst/>
            </a:prstGeom>
            <a:solidFill>
              <a:schemeClr val="bg1">
                <a:alpha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4F9E25B9-02AB-4B5D-958C-0097B0C36D06}"/>
                </a:ext>
              </a:extLst>
            </p:cNvPr>
            <p:cNvSpPr txBox="1"/>
            <p:nvPr/>
          </p:nvSpPr>
          <p:spPr>
            <a:xfrm>
              <a:off x="1483763" y="2856923"/>
              <a:ext cx="926844" cy="248757"/>
            </a:xfrm>
            <a:prstGeom prst="rect">
              <a:avLst/>
            </a:prstGeom>
            <a:solidFill>
              <a:schemeClr val="tx1">
                <a:lumMod val="85000"/>
                <a:lumOff val="15000"/>
              </a:schemeClr>
            </a:solidFill>
          </p:spPr>
          <p:txBody>
            <a:bodyPr wrap="square" rtlCol="0">
              <a:spAutoFit/>
            </a:bodyPr>
            <a:lstStyle/>
            <a:p>
              <a:pPr algn="ctr"/>
              <a:r>
                <a:rPr lang="en-IN" b="1" dirty="0">
                  <a:solidFill>
                    <a:schemeClr val="bg1"/>
                  </a:solidFill>
                  <a:latin typeface="Cambria" panose="02040503050406030204" pitchFamily="18" charset="0"/>
                  <a:ea typeface="Cambria" panose="02040503050406030204" pitchFamily="18" charset="0"/>
                </a:rPr>
                <a:t>Adaptation</a:t>
              </a:r>
            </a:p>
          </p:txBody>
        </p:sp>
        <p:sp>
          <p:nvSpPr>
            <p:cNvPr id="11" name="TextBox 10">
              <a:extLst>
                <a:ext uri="{FF2B5EF4-FFF2-40B4-BE49-F238E27FC236}">
                  <a16:creationId xmlns:a16="http://schemas.microsoft.com/office/drawing/2014/main" id="{0AE7A22C-F9FD-41DF-B503-8BE4F3C1C6C2}"/>
                </a:ext>
              </a:extLst>
            </p:cNvPr>
            <p:cNvSpPr txBox="1"/>
            <p:nvPr/>
          </p:nvSpPr>
          <p:spPr>
            <a:xfrm>
              <a:off x="4183706" y="2856923"/>
              <a:ext cx="802732" cy="269487"/>
            </a:xfrm>
            <a:prstGeom prst="rect">
              <a:avLst/>
            </a:prstGeom>
            <a:solidFill>
              <a:schemeClr val="tx1">
                <a:lumMod val="85000"/>
                <a:lumOff val="15000"/>
              </a:schemeClr>
            </a:solidFill>
          </p:spPr>
          <p:txBody>
            <a:bodyPr wrap="square" rtlCol="0">
              <a:spAutoFit/>
            </a:bodyPr>
            <a:lstStyle/>
            <a:p>
              <a:pPr algn="ctr"/>
              <a:r>
                <a:rPr lang="en-US" sz="2000" b="1" dirty="0">
                  <a:solidFill>
                    <a:schemeClr val="bg1"/>
                  </a:solidFill>
                  <a:latin typeface="Roboto" panose="02000000000000000000" pitchFamily="2" charset="0"/>
                  <a:ea typeface="Roboto" panose="02000000000000000000" pitchFamily="2" charset="0"/>
                </a:rPr>
                <a:t>Mitigation</a:t>
              </a:r>
              <a:endParaRPr lang="en-IN" sz="2000" b="1" dirty="0">
                <a:solidFill>
                  <a:schemeClr val="bg1"/>
                </a:solidFill>
                <a:latin typeface="Roboto" panose="02000000000000000000" pitchFamily="2" charset="0"/>
                <a:ea typeface="Roboto" panose="02000000000000000000" pitchFamily="2" charset="0"/>
              </a:endParaRPr>
            </a:p>
          </p:txBody>
        </p:sp>
        <p:sp>
          <p:nvSpPr>
            <p:cNvPr id="12" name="TextBox 11">
              <a:extLst>
                <a:ext uri="{FF2B5EF4-FFF2-40B4-BE49-F238E27FC236}">
                  <a16:creationId xmlns:a16="http://schemas.microsoft.com/office/drawing/2014/main" id="{B017BBE1-D446-4AD4-8381-C50148E6BA3A}"/>
                </a:ext>
              </a:extLst>
            </p:cNvPr>
            <p:cNvSpPr txBox="1"/>
            <p:nvPr/>
          </p:nvSpPr>
          <p:spPr>
            <a:xfrm>
              <a:off x="2638824" y="3103220"/>
              <a:ext cx="1359354" cy="1114968"/>
            </a:xfrm>
            <a:prstGeom prst="rect">
              <a:avLst/>
            </a:prstGeom>
            <a:solidFill>
              <a:schemeClr val="tx1">
                <a:lumMod val="85000"/>
                <a:lumOff val="15000"/>
              </a:schemeClr>
            </a:solidFill>
          </p:spPr>
          <p:txBody>
            <a:bodyPr wrap="square" rtlCol="0">
              <a:spAutoFit/>
            </a:bodyPr>
            <a:lstStyle/>
            <a:p>
              <a:pPr algn="ctr"/>
              <a:r>
                <a:rPr lang="en-US" sz="2000" b="1" dirty="0">
                  <a:solidFill>
                    <a:schemeClr val="bg1"/>
                  </a:solidFill>
                  <a:latin typeface="Roboto" panose="02000000000000000000" pitchFamily="2" charset="0"/>
                  <a:ea typeface="Roboto" panose="02000000000000000000" pitchFamily="2" charset="0"/>
                </a:rPr>
                <a:t>CSA</a:t>
              </a:r>
            </a:p>
            <a:p>
              <a:pPr algn="ctr"/>
              <a:r>
                <a:rPr lang="en-US" sz="2000" b="1" dirty="0">
                  <a:solidFill>
                    <a:schemeClr val="bg1"/>
                  </a:solidFill>
                  <a:latin typeface="Roboto" panose="02000000000000000000" pitchFamily="2" charset="0"/>
                  <a:ea typeface="Roboto" panose="02000000000000000000" pitchFamily="2" charset="0"/>
                </a:rPr>
                <a:t>Sustainable Household Food, Nutrition and Income Security</a:t>
              </a:r>
              <a:endParaRPr lang="en-IN" sz="2000" b="1" dirty="0">
                <a:solidFill>
                  <a:schemeClr val="bg1"/>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59CA540D-E3E4-4F51-99BA-5AFBA52426E2}"/>
                </a:ext>
              </a:extLst>
            </p:cNvPr>
            <p:cNvSpPr txBox="1"/>
            <p:nvPr/>
          </p:nvSpPr>
          <p:spPr>
            <a:xfrm>
              <a:off x="2516386" y="4867011"/>
              <a:ext cx="1604231" cy="483854"/>
            </a:xfrm>
            <a:prstGeom prst="rect">
              <a:avLst/>
            </a:prstGeom>
            <a:solidFill>
              <a:schemeClr val="tx1">
                <a:lumMod val="85000"/>
                <a:lumOff val="15000"/>
              </a:schemeClr>
            </a:solidFill>
          </p:spPr>
          <p:txBody>
            <a:bodyPr wrap="square" rtlCol="0">
              <a:spAutoFit/>
            </a:bodyPr>
            <a:lstStyle/>
            <a:p>
              <a:pPr algn="ctr"/>
              <a:r>
                <a:rPr lang="en-US" sz="2000" b="1" dirty="0">
                  <a:solidFill>
                    <a:schemeClr val="bg1"/>
                  </a:solidFill>
                  <a:latin typeface="Roboto" panose="02000000000000000000" pitchFamily="2" charset="0"/>
                  <a:ea typeface="Roboto" panose="02000000000000000000" pitchFamily="2" charset="0"/>
                </a:rPr>
                <a:t>Food security ,Productivity, Income</a:t>
              </a:r>
              <a:endParaRPr lang="en-IN" sz="2000" b="1" dirty="0">
                <a:solidFill>
                  <a:schemeClr val="bg1"/>
                </a:solidFill>
                <a:latin typeface="Roboto" panose="02000000000000000000" pitchFamily="2" charset="0"/>
                <a:ea typeface="Roboto" panose="02000000000000000000" pitchFamily="2" charset="0"/>
              </a:endParaRPr>
            </a:p>
          </p:txBody>
        </p:sp>
      </p:grpSp>
      <p:sp>
        <p:nvSpPr>
          <p:cNvPr id="45" name="Rectangle 44">
            <a:extLst>
              <a:ext uri="{FF2B5EF4-FFF2-40B4-BE49-F238E27FC236}">
                <a16:creationId xmlns:a16="http://schemas.microsoft.com/office/drawing/2014/main" id="{4180DEAA-F26D-4CAC-884A-84F88ACEACC4}"/>
              </a:ext>
            </a:extLst>
          </p:cNvPr>
          <p:cNvSpPr/>
          <p:nvPr/>
        </p:nvSpPr>
        <p:spPr>
          <a:xfrm>
            <a:off x="2186926" y="120672"/>
            <a:ext cx="7818166" cy="553998"/>
          </a:xfrm>
          <a:prstGeom prst="rect">
            <a:avLst/>
          </a:prstGeom>
        </p:spPr>
        <p:txBody>
          <a:bodyPr wrap="none">
            <a:spAutoFit/>
          </a:bodyPr>
          <a:lstStyle/>
          <a:p>
            <a:pPr algn="ctr"/>
            <a:r>
              <a:rPr lang="en-IN" sz="3000" b="1" i="0" dirty="0">
                <a:solidFill>
                  <a:srgbClr val="000000"/>
                </a:solidFill>
                <a:effectLst/>
                <a:latin typeface="Roboto" panose="02000000000000000000" pitchFamily="2" charset="0"/>
                <a:ea typeface="Roboto" panose="02000000000000000000" pitchFamily="2" charset="0"/>
              </a:rPr>
              <a:t>Background: Why Climate Smart Agriculture</a:t>
            </a:r>
            <a:endParaRPr lang="en-IN" sz="3000" b="1" dirty="0">
              <a:latin typeface="Roboto" panose="02000000000000000000" pitchFamily="2" charset="0"/>
              <a:ea typeface="Roboto" panose="02000000000000000000" pitchFamily="2" charset="0"/>
            </a:endParaRPr>
          </a:p>
        </p:txBody>
      </p:sp>
      <p:sp>
        <p:nvSpPr>
          <p:cNvPr id="52" name="Isosceles Triangle 51">
            <a:extLst>
              <a:ext uri="{FF2B5EF4-FFF2-40B4-BE49-F238E27FC236}">
                <a16:creationId xmlns:a16="http://schemas.microsoft.com/office/drawing/2014/main" id="{2F727F59-E117-46A7-B634-0F6A04260BF9}"/>
              </a:ext>
            </a:extLst>
          </p:cNvPr>
          <p:cNvSpPr/>
          <p:nvPr/>
        </p:nvSpPr>
        <p:spPr>
          <a:xfrm rot="8661502">
            <a:off x="-130628" y="-158952"/>
            <a:ext cx="571120" cy="646331"/>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29016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p>
            <a:r>
              <a:rPr lang="en" sz="3000" b="1" dirty="0">
                <a:latin typeface="Roboto" panose="02000000000000000000" pitchFamily="2" charset="0"/>
                <a:ea typeface="Roboto" panose="02000000000000000000" pitchFamily="2" charset="0"/>
              </a:rPr>
              <a:t>Project relevance</a:t>
            </a:r>
            <a:endParaRPr sz="3000" b="1" dirty="0">
              <a:latin typeface="Roboto" panose="02000000000000000000" pitchFamily="2" charset="0"/>
              <a:ea typeface="Roboto" panose="02000000000000000000" pitchFamily="2" charset="0"/>
            </a:endParaRPr>
          </a:p>
        </p:txBody>
      </p:sp>
      <p:sp>
        <p:nvSpPr>
          <p:cNvPr id="261" name="Google Shape;261;p35"/>
          <p:cNvSpPr txBox="1">
            <a:spLocks noGrp="1"/>
          </p:cNvSpPr>
          <p:nvPr>
            <p:ph type="title" idx="4294967295"/>
          </p:nvPr>
        </p:nvSpPr>
        <p:spPr>
          <a:xfrm>
            <a:off x="2158400" y="2119933"/>
            <a:ext cx="3732000" cy="609600"/>
          </a:xfrm>
          <a:prstGeom prst="rect">
            <a:avLst/>
          </a:prstGeom>
          <a:solidFill>
            <a:schemeClr val="lt1"/>
          </a:solid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r>
              <a:rPr lang="en" sz="2400" b="1" dirty="0">
                <a:latin typeface="Roboto" panose="02000000000000000000" pitchFamily="2" charset="0"/>
                <a:ea typeface="Roboto" panose="02000000000000000000" pitchFamily="2" charset="0"/>
              </a:rPr>
              <a:t>Agro-industrialization</a:t>
            </a:r>
            <a:endParaRPr sz="2400" b="1" dirty="0">
              <a:latin typeface="Roboto" panose="02000000000000000000" pitchFamily="2" charset="0"/>
              <a:ea typeface="Roboto" panose="02000000000000000000" pitchFamily="2" charset="0"/>
            </a:endParaRPr>
          </a:p>
        </p:txBody>
      </p:sp>
      <p:sp>
        <p:nvSpPr>
          <p:cNvPr id="262" name="Google Shape;262;p35"/>
          <p:cNvSpPr txBox="1">
            <a:spLocks noGrp="1"/>
          </p:cNvSpPr>
          <p:nvPr>
            <p:ph type="subTitle" idx="4294967295"/>
          </p:nvPr>
        </p:nvSpPr>
        <p:spPr>
          <a:xfrm>
            <a:off x="2158400" y="2729532"/>
            <a:ext cx="3727976" cy="1099923"/>
          </a:xfrm>
          <a:prstGeom prst="rect">
            <a:avLst/>
          </a:prstGeom>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pPr marL="0" indent="0" algn="just">
              <a:spcAft>
                <a:spcPts val="2133"/>
              </a:spcAft>
              <a:buNone/>
            </a:pPr>
            <a:r>
              <a:rPr lang="en-US" sz="1600" dirty="0"/>
              <a:t>Whose goal is to increase commercialization and competitiveness of agricultural production and agro-processing. </a:t>
            </a:r>
          </a:p>
          <a:p>
            <a:pPr marL="0" indent="0" algn="ctr">
              <a:spcAft>
                <a:spcPts val="2133"/>
              </a:spcAft>
              <a:buNone/>
            </a:pPr>
            <a:endParaRPr lang="en-US" dirty="0"/>
          </a:p>
        </p:txBody>
      </p:sp>
      <p:sp>
        <p:nvSpPr>
          <p:cNvPr id="263" name="Google Shape;263;p35"/>
          <p:cNvSpPr txBox="1">
            <a:spLocks noGrp="1"/>
          </p:cNvSpPr>
          <p:nvPr>
            <p:ph type="title" idx="4294967295"/>
          </p:nvPr>
        </p:nvSpPr>
        <p:spPr>
          <a:xfrm>
            <a:off x="6305625" y="2119933"/>
            <a:ext cx="3732000" cy="609600"/>
          </a:xfrm>
          <a:prstGeom prst="rect">
            <a:avLst/>
          </a:prstGeom>
          <a:solidFill>
            <a:schemeClr val="lt2"/>
          </a:solid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r>
              <a:rPr lang="en" sz="2400" b="1" dirty="0">
                <a:latin typeface="Roboto" panose="02000000000000000000" pitchFamily="2" charset="0"/>
                <a:ea typeface="Roboto" panose="02000000000000000000" pitchFamily="2" charset="0"/>
              </a:rPr>
              <a:t>Regional Development</a:t>
            </a:r>
            <a:endParaRPr sz="2400" b="1" dirty="0">
              <a:latin typeface="Roboto" panose="02000000000000000000" pitchFamily="2" charset="0"/>
              <a:ea typeface="Roboto" panose="02000000000000000000" pitchFamily="2" charset="0"/>
            </a:endParaRPr>
          </a:p>
        </p:txBody>
      </p:sp>
      <p:sp>
        <p:nvSpPr>
          <p:cNvPr id="264" name="Google Shape;264;p35"/>
          <p:cNvSpPr txBox="1">
            <a:spLocks noGrp="1"/>
          </p:cNvSpPr>
          <p:nvPr>
            <p:ph type="subTitle" idx="4294967295"/>
          </p:nvPr>
        </p:nvSpPr>
        <p:spPr>
          <a:xfrm>
            <a:off x="6305625" y="2729531"/>
            <a:ext cx="3765476" cy="1099923"/>
          </a:xfrm>
          <a:prstGeom prst="rect">
            <a:avLst/>
          </a:prstGeom>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pPr marL="0" indent="0" algn="just">
              <a:spcAft>
                <a:spcPts val="2133"/>
              </a:spcAft>
              <a:buNone/>
            </a:pPr>
            <a:r>
              <a:rPr lang="en-US" sz="1600" dirty="0"/>
              <a:t>That aims to accelerate equitable regional economic growth and development</a:t>
            </a:r>
            <a:endParaRPr sz="1600" dirty="0"/>
          </a:p>
        </p:txBody>
      </p:sp>
      <p:sp>
        <p:nvSpPr>
          <p:cNvPr id="265" name="Google Shape;265;p35"/>
          <p:cNvSpPr txBox="1">
            <a:spLocks noGrp="1"/>
          </p:cNvSpPr>
          <p:nvPr>
            <p:ph type="title" idx="4294967295"/>
          </p:nvPr>
        </p:nvSpPr>
        <p:spPr>
          <a:xfrm>
            <a:off x="2158400" y="4279760"/>
            <a:ext cx="9424000" cy="862521"/>
          </a:xfrm>
          <a:prstGeom prst="rect">
            <a:avLst/>
          </a:prstGeom>
          <a:solidFill>
            <a:schemeClr val="accent2"/>
          </a:solid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r>
              <a:rPr lang="en-GB" sz="2000" b="1" dirty="0">
                <a:latin typeface="Roboto" panose="02000000000000000000" pitchFamily="2" charset="0"/>
                <a:ea typeface="Roboto" panose="02000000000000000000" pitchFamily="2" charset="0"/>
              </a:rPr>
              <a:t>Climate Change, Natural Resources, Environment and Water management program </a:t>
            </a:r>
            <a:endParaRPr sz="2000" b="1" dirty="0">
              <a:latin typeface="Roboto" panose="02000000000000000000" pitchFamily="2" charset="0"/>
              <a:ea typeface="Roboto" panose="02000000000000000000" pitchFamily="2" charset="0"/>
            </a:endParaRPr>
          </a:p>
        </p:txBody>
      </p:sp>
      <p:sp>
        <p:nvSpPr>
          <p:cNvPr id="266" name="Google Shape;266;p35"/>
          <p:cNvSpPr txBox="1">
            <a:spLocks noGrp="1"/>
          </p:cNvSpPr>
          <p:nvPr>
            <p:ph type="subTitle" idx="4294967295"/>
          </p:nvPr>
        </p:nvSpPr>
        <p:spPr>
          <a:xfrm>
            <a:off x="2158400" y="5228965"/>
            <a:ext cx="9424000" cy="609600"/>
          </a:xfrm>
          <a:prstGeom prst="rect">
            <a:avLst/>
          </a:prstGeom>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pPr marL="0" indent="0" algn="just">
              <a:spcAft>
                <a:spcPts val="2133"/>
              </a:spcAft>
              <a:buNone/>
            </a:pPr>
            <a:r>
              <a:rPr lang="en-US" sz="1600" dirty="0"/>
              <a:t>That aims to stop and reverse the degradation of water resources, environment, natural resources and effects of climate change on economic growth and livelihood security</a:t>
            </a:r>
            <a:endParaRPr sz="1600" dirty="0"/>
          </a:p>
        </p:txBody>
      </p:sp>
      <p:sp>
        <p:nvSpPr>
          <p:cNvPr id="269" name="Google Shape;269;p35"/>
          <p:cNvSpPr/>
          <p:nvPr/>
        </p:nvSpPr>
        <p:spPr>
          <a:xfrm>
            <a:off x="609600" y="2119933"/>
            <a:ext cx="1341600" cy="1341600"/>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270;p35"/>
          <p:cNvSpPr/>
          <p:nvPr/>
        </p:nvSpPr>
        <p:spPr>
          <a:xfrm>
            <a:off x="609600" y="4472333"/>
            <a:ext cx="1341600" cy="1341600"/>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271;p35"/>
          <p:cNvSpPr/>
          <p:nvPr/>
        </p:nvSpPr>
        <p:spPr>
          <a:xfrm>
            <a:off x="10240800" y="2119933"/>
            <a:ext cx="1341600" cy="1341600"/>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273" name="Google Shape;273;p35"/>
          <p:cNvCxnSpPr>
            <a:stCxn id="261" idx="0"/>
            <a:endCxn id="269" idx="0"/>
          </p:cNvCxnSpPr>
          <p:nvPr/>
        </p:nvCxnSpPr>
        <p:spPr>
          <a:xfrm rot="5400000">
            <a:off x="2652000" y="748333"/>
            <a:ext cx="800" cy="2744000"/>
          </a:xfrm>
          <a:prstGeom prst="bentConnector3">
            <a:avLst>
              <a:gd name="adj1" fmla="val -39687500"/>
            </a:avLst>
          </a:prstGeom>
          <a:noFill/>
          <a:ln w="9525" cap="flat" cmpd="sng">
            <a:solidFill>
              <a:srgbClr val="191919"/>
            </a:solidFill>
            <a:prstDash val="solid"/>
            <a:round/>
            <a:headEnd type="none" w="med" len="med"/>
            <a:tailEnd type="none" w="med" len="med"/>
          </a:ln>
        </p:spPr>
      </p:cxnSp>
      <p:cxnSp>
        <p:nvCxnSpPr>
          <p:cNvPr id="274" name="Google Shape;274;p35"/>
          <p:cNvCxnSpPr>
            <a:cxnSpLocks/>
            <a:stCxn id="265" idx="0"/>
            <a:endCxn id="270" idx="0"/>
          </p:cNvCxnSpPr>
          <p:nvPr/>
        </p:nvCxnSpPr>
        <p:spPr>
          <a:xfrm rot="16200000" flipH="1" flipV="1">
            <a:off x="3979113" y="1581046"/>
            <a:ext cx="192573" cy="5590000"/>
          </a:xfrm>
          <a:prstGeom prst="bentConnector3">
            <a:avLst>
              <a:gd name="adj1" fmla="val -118708"/>
            </a:avLst>
          </a:prstGeom>
          <a:noFill/>
          <a:ln w="9525" cap="flat" cmpd="sng">
            <a:solidFill>
              <a:srgbClr val="191919"/>
            </a:solidFill>
            <a:prstDash val="solid"/>
            <a:round/>
            <a:headEnd type="none" w="med" len="med"/>
            <a:tailEnd type="none" w="med" len="med"/>
          </a:ln>
        </p:spPr>
      </p:cxnSp>
      <p:cxnSp>
        <p:nvCxnSpPr>
          <p:cNvPr id="275" name="Google Shape;275;p35"/>
          <p:cNvCxnSpPr>
            <a:stCxn id="263" idx="0"/>
            <a:endCxn id="271" idx="0"/>
          </p:cNvCxnSpPr>
          <p:nvPr/>
        </p:nvCxnSpPr>
        <p:spPr>
          <a:xfrm rot="-5400000" flipH="1">
            <a:off x="9541225" y="750333"/>
            <a:ext cx="800" cy="2740000"/>
          </a:xfrm>
          <a:prstGeom prst="bentConnector3">
            <a:avLst>
              <a:gd name="adj1" fmla="val -39687500"/>
            </a:avLst>
          </a:prstGeom>
          <a:noFill/>
          <a:ln w="9525" cap="flat" cmpd="sng">
            <a:solidFill>
              <a:srgbClr val="191919"/>
            </a:solidFill>
            <a:prstDash val="solid"/>
            <a:round/>
            <a:headEnd type="none" w="med" len="med"/>
            <a:tailEnd type="none" w="med" len="med"/>
          </a:ln>
        </p:spPr>
      </p:cxnSp>
      <p:grpSp>
        <p:nvGrpSpPr>
          <p:cNvPr id="296" name="Google Shape;296;p35"/>
          <p:cNvGrpSpPr/>
          <p:nvPr/>
        </p:nvGrpSpPr>
        <p:grpSpPr>
          <a:xfrm>
            <a:off x="10545828" y="2542014"/>
            <a:ext cx="731528" cy="497441"/>
            <a:chOff x="1142332" y="1138960"/>
            <a:chExt cx="386397" cy="259824"/>
          </a:xfrm>
        </p:grpSpPr>
        <p:sp>
          <p:nvSpPr>
            <p:cNvPr id="297" name="Google Shape;297;p35"/>
            <p:cNvSpPr/>
            <p:nvPr/>
          </p:nvSpPr>
          <p:spPr>
            <a:xfrm>
              <a:off x="1352709" y="1175938"/>
              <a:ext cx="176020" cy="215986"/>
            </a:xfrm>
            <a:custGeom>
              <a:avLst/>
              <a:gdLst/>
              <a:ahLst/>
              <a:cxnLst/>
              <a:rect l="l" t="t" r="r" b="b"/>
              <a:pathLst>
                <a:path w="5774" h="7085" extrusionOk="0">
                  <a:moveTo>
                    <a:pt x="0" y="7085"/>
                  </a:moveTo>
                  <a:cubicBezTo>
                    <a:pt x="790" y="7041"/>
                    <a:pt x="3410" y="6771"/>
                    <a:pt x="4492" y="5117"/>
                  </a:cubicBezTo>
                  <a:cubicBezTo>
                    <a:pt x="5774" y="3158"/>
                    <a:pt x="4414" y="1"/>
                    <a:pt x="4414" y="1"/>
                  </a:cubicBezTo>
                  <a:cubicBezTo>
                    <a:pt x="4414" y="1"/>
                    <a:pt x="1706" y="13"/>
                    <a:pt x="208" y="1419"/>
                  </a:cubicBezTo>
                </a:path>
              </a:pathLst>
            </a:custGeom>
            <a:solidFill>
              <a:srgbClr val="B8EC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298;p35"/>
            <p:cNvSpPr/>
            <p:nvPr/>
          </p:nvSpPr>
          <p:spPr>
            <a:xfrm>
              <a:off x="1142332" y="1145819"/>
              <a:ext cx="257050" cy="246471"/>
            </a:xfrm>
            <a:custGeom>
              <a:avLst/>
              <a:gdLst/>
              <a:ahLst/>
              <a:cxnLst/>
              <a:rect l="l" t="t" r="r" b="b"/>
              <a:pathLst>
                <a:path w="8432" h="8085" extrusionOk="0">
                  <a:moveTo>
                    <a:pt x="6951" y="2226"/>
                  </a:moveTo>
                  <a:cubicBezTo>
                    <a:pt x="6487" y="1525"/>
                    <a:pt x="5782" y="1047"/>
                    <a:pt x="5031" y="718"/>
                  </a:cubicBezTo>
                  <a:lnTo>
                    <a:pt x="4148" y="1100"/>
                  </a:lnTo>
                  <a:lnTo>
                    <a:pt x="3808" y="307"/>
                  </a:lnTo>
                  <a:cubicBezTo>
                    <a:pt x="2586" y="1"/>
                    <a:pt x="1533" y="4"/>
                    <a:pt x="1533" y="4"/>
                  </a:cubicBezTo>
                  <a:cubicBezTo>
                    <a:pt x="1533" y="4"/>
                    <a:pt x="1" y="3626"/>
                    <a:pt x="1481" y="5858"/>
                  </a:cubicBezTo>
                  <a:cubicBezTo>
                    <a:pt x="1698" y="6186"/>
                    <a:pt x="1969" y="6463"/>
                    <a:pt x="2270" y="6702"/>
                  </a:cubicBezTo>
                  <a:lnTo>
                    <a:pt x="3155" y="6480"/>
                  </a:lnTo>
                  <a:lnTo>
                    <a:pt x="3372" y="7354"/>
                  </a:lnTo>
                  <a:cubicBezTo>
                    <a:pt x="5022" y="8085"/>
                    <a:pt x="6898" y="8074"/>
                    <a:pt x="6898" y="8074"/>
                  </a:cubicBezTo>
                  <a:cubicBezTo>
                    <a:pt x="6898" y="8074"/>
                    <a:pt x="8431" y="4456"/>
                    <a:pt x="6951" y="2226"/>
                  </a:cubicBezTo>
                  <a:close/>
                  <a:moveTo>
                    <a:pt x="6951" y="2226"/>
                  </a:moveTo>
                  <a:close/>
                </a:path>
              </a:pathLst>
            </a:custGeom>
            <a:solidFill>
              <a:srgbClr val="A0E5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299;p35"/>
            <p:cNvSpPr/>
            <p:nvPr/>
          </p:nvSpPr>
          <p:spPr>
            <a:xfrm>
              <a:off x="1214948" y="1199350"/>
              <a:ext cx="14816" cy="13779"/>
            </a:xfrm>
            <a:custGeom>
              <a:avLst/>
              <a:gdLst/>
              <a:ahLst/>
              <a:cxnLst/>
              <a:rect l="l" t="t" r="r" b="b"/>
              <a:pathLst>
                <a:path w="486" h="452" extrusionOk="0">
                  <a:moveTo>
                    <a:pt x="243" y="1"/>
                  </a:moveTo>
                  <a:cubicBezTo>
                    <a:pt x="189" y="1"/>
                    <a:pt x="136" y="19"/>
                    <a:pt x="96" y="57"/>
                  </a:cubicBezTo>
                  <a:cubicBezTo>
                    <a:pt x="25" y="118"/>
                    <a:pt x="1" y="219"/>
                    <a:pt x="32" y="306"/>
                  </a:cubicBezTo>
                  <a:cubicBezTo>
                    <a:pt x="66" y="392"/>
                    <a:pt x="150" y="452"/>
                    <a:pt x="243" y="452"/>
                  </a:cubicBezTo>
                  <a:cubicBezTo>
                    <a:pt x="348" y="452"/>
                    <a:pt x="441" y="375"/>
                    <a:pt x="465" y="274"/>
                  </a:cubicBezTo>
                  <a:cubicBezTo>
                    <a:pt x="486" y="181"/>
                    <a:pt x="444" y="84"/>
                    <a:pt x="363" y="34"/>
                  </a:cubicBezTo>
                  <a:cubicBezTo>
                    <a:pt x="326" y="12"/>
                    <a:pt x="284" y="1"/>
                    <a:pt x="24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00;p35"/>
            <p:cNvSpPr/>
            <p:nvPr/>
          </p:nvSpPr>
          <p:spPr>
            <a:xfrm>
              <a:off x="1160014" y="1138960"/>
              <a:ext cx="355912" cy="259824"/>
            </a:xfrm>
            <a:custGeom>
              <a:avLst/>
              <a:gdLst/>
              <a:ahLst/>
              <a:cxnLst/>
              <a:rect l="l" t="t" r="r" b="b"/>
              <a:pathLst>
                <a:path w="11675" h="8523" extrusionOk="0">
                  <a:moveTo>
                    <a:pt x="10585" y="1443"/>
                  </a:moveTo>
                  <a:cubicBezTo>
                    <a:pt x="10819" y="2069"/>
                    <a:pt x="11675" y="4602"/>
                    <a:pt x="10624" y="6206"/>
                  </a:cubicBezTo>
                  <a:cubicBezTo>
                    <a:pt x="9774" y="7507"/>
                    <a:pt x="7878" y="7904"/>
                    <a:pt x="6830" y="8024"/>
                  </a:cubicBezTo>
                  <a:lnTo>
                    <a:pt x="8315" y="5493"/>
                  </a:lnTo>
                  <a:lnTo>
                    <a:pt x="9629" y="5204"/>
                  </a:lnTo>
                  <a:cubicBezTo>
                    <a:pt x="9750" y="5178"/>
                    <a:pt x="9827" y="5058"/>
                    <a:pt x="9800" y="4937"/>
                  </a:cubicBezTo>
                  <a:cubicBezTo>
                    <a:pt x="9778" y="4830"/>
                    <a:pt x="9685" y="4758"/>
                    <a:pt x="9582" y="4758"/>
                  </a:cubicBezTo>
                  <a:cubicBezTo>
                    <a:pt x="9565" y="4758"/>
                    <a:pt x="9549" y="4760"/>
                    <a:pt x="9532" y="4764"/>
                  </a:cubicBezTo>
                  <a:lnTo>
                    <a:pt x="8627" y="4962"/>
                  </a:lnTo>
                  <a:lnTo>
                    <a:pt x="9603" y="3300"/>
                  </a:lnTo>
                  <a:cubicBezTo>
                    <a:pt x="9668" y="3192"/>
                    <a:pt x="9630" y="3054"/>
                    <a:pt x="9522" y="2989"/>
                  </a:cubicBezTo>
                  <a:cubicBezTo>
                    <a:pt x="9487" y="2969"/>
                    <a:pt x="9448" y="2959"/>
                    <a:pt x="9410" y="2959"/>
                  </a:cubicBezTo>
                  <a:cubicBezTo>
                    <a:pt x="9332" y="2959"/>
                    <a:pt x="9256" y="2999"/>
                    <a:pt x="9213" y="3071"/>
                  </a:cubicBezTo>
                  <a:lnTo>
                    <a:pt x="8792" y="3790"/>
                  </a:lnTo>
                  <a:lnTo>
                    <a:pt x="8702" y="3087"/>
                  </a:lnTo>
                  <a:cubicBezTo>
                    <a:pt x="8687" y="2974"/>
                    <a:pt x="8591" y="2890"/>
                    <a:pt x="8479" y="2890"/>
                  </a:cubicBezTo>
                  <a:cubicBezTo>
                    <a:pt x="8469" y="2890"/>
                    <a:pt x="8459" y="2891"/>
                    <a:pt x="8449" y="2892"/>
                  </a:cubicBezTo>
                  <a:cubicBezTo>
                    <a:pt x="8326" y="2907"/>
                    <a:pt x="8238" y="3023"/>
                    <a:pt x="8253" y="3146"/>
                  </a:cubicBezTo>
                  <a:lnTo>
                    <a:pt x="8416" y="4399"/>
                  </a:lnTo>
                  <a:cubicBezTo>
                    <a:pt x="8417" y="4407"/>
                    <a:pt x="8417" y="4416"/>
                    <a:pt x="8419" y="4423"/>
                  </a:cubicBezTo>
                  <a:lnTo>
                    <a:pt x="7008" y="6831"/>
                  </a:lnTo>
                  <a:cubicBezTo>
                    <a:pt x="7050" y="6645"/>
                    <a:pt x="7089" y="6450"/>
                    <a:pt x="7125" y="6246"/>
                  </a:cubicBezTo>
                  <a:cubicBezTo>
                    <a:pt x="7243" y="5540"/>
                    <a:pt x="7273" y="4878"/>
                    <a:pt x="7213" y="4280"/>
                  </a:cubicBezTo>
                  <a:cubicBezTo>
                    <a:pt x="7155" y="3694"/>
                    <a:pt x="7011" y="3167"/>
                    <a:pt x="6781" y="2709"/>
                  </a:cubicBezTo>
                  <a:cubicBezTo>
                    <a:pt x="8010" y="1644"/>
                    <a:pt x="10017" y="1472"/>
                    <a:pt x="10585" y="1443"/>
                  </a:cubicBezTo>
                  <a:close/>
                  <a:moveTo>
                    <a:pt x="1103" y="456"/>
                  </a:moveTo>
                  <a:cubicBezTo>
                    <a:pt x="1420" y="466"/>
                    <a:pt x="2192" y="516"/>
                    <a:pt x="3062" y="724"/>
                  </a:cubicBezTo>
                  <a:lnTo>
                    <a:pt x="3358" y="1412"/>
                  </a:lnTo>
                  <a:cubicBezTo>
                    <a:pt x="3384" y="1467"/>
                    <a:pt x="3426" y="1509"/>
                    <a:pt x="3483" y="1532"/>
                  </a:cubicBezTo>
                  <a:cubicBezTo>
                    <a:pt x="3510" y="1543"/>
                    <a:pt x="3538" y="1548"/>
                    <a:pt x="3567" y="1548"/>
                  </a:cubicBezTo>
                  <a:cubicBezTo>
                    <a:pt x="3597" y="1548"/>
                    <a:pt x="3627" y="1542"/>
                    <a:pt x="3655" y="1530"/>
                  </a:cubicBezTo>
                  <a:lnTo>
                    <a:pt x="4447" y="1190"/>
                  </a:lnTo>
                  <a:cubicBezTo>
                    <a:pt x="5223" y="1544"/>
                    <a:pt x="5804" y="2009"/>
                    <a:pt x="6179" y="2574"/>
                  </a:cubicBezTo>
                  <a:cubicBezTo>
                    <a:pt x="6901" y="3662"/>
                    <a:pt x="6848" y="5126"/>
                    <a:pt x="6676" y="6161"/>
                  </a:cubicBezTo>
                  <a:cubicBezTo>
                    <a:pt x="6562" y="6849"/>
                    <a:pt x="6382" y="7445"/>
                    <a:pt x="6254" y="7813"/>
                  </a:cubicBezTo>
                  <a:lnTo>
                    <a:pt x="4062" y="4677"/>
                  </a:lnTo>
                  <a:lnTo>
                    <a:pt x="4487" y="3291"/>
                  </a:lnTo>
                  <a:cubicBezTo>
                    <a:pt x="4522" y="3171"/>
                    <a:pt x="4457" y="3045"/>
                    <a:pt x="4337" y="3009"/>
                  </a:cubicBezTo>
                  <a:cubicBezTo>
                    <a:pt x="4315" y="3002"/>
                    <a:pt x="4292" y="2999"/>
                    <a:pt x="4270" y="2999"/>
                  </a:cubicBezTo>
                  <a:cubicBezTo>
                    <a:pt x="4173" y="2999"/>
                    <a:pt x="4084" y="3061"/>
                    <a:pt x="4055" y="3159"/>
                  </a:cubicBezTo>
                  <a:lnTo>
                    <a:pt x="3733" y="4208"/>
                  </a:lnTo>
                  <a:lnTo>
                    <a:pt x="2821" y="2901"/>
                  </a:lnTo>
                  <a:cubicBezTo>
                    <a:pt x="2776" y="2838"/>
                    <a:pt x="2705" y="2804"/>
                    <a:pt x="2634" y="2804"/>
                  </a:cubicBezTo>
                  <a:cubicBezTo>
                    <a:pt x="2589" y="2804"/>
                    <a:pt x="2544" y="2817"/>
                    <a:pt x="2506" y="2844"/>
                  </a:cubicBezTo>
                  <a:cubicBezTo>
                    <a:pt x="2403" y="2916"/>
                    <a:pt x="2378" y="3056"/>
                    <a:pt x="2448" y="3158"/>
                  </a:cubicBezTo>
                  <a:lnTo>
                    <a:pt x="4166" y="5615"/>
                  </a:lnTo>
                  <a:lnTo>
                    <a:pt x="4166" y="5615"/>
                  </a:lnTo>
                  <a:lnTo>
                    <a:pt x="3136" y="5486"/>
                  </a:lnTo>
                  <a:cubicBezTo>
                    <a:pt x="3127" y="5485"/>
                    <a:pt x="3117" y="5484"/>
                    <a:pt x="3108" y="5484"/>
                  </a:cubicBezTo>
                  <a:cubicBezTo>
                    <a:pt x="2995" y="5484"/>
                    <a:pt x="2898" y="5567"/>
                    <a:pt x="2884" y="5681"/>
                  </a:cubicBezTo>
                  <a:cubicBezTo>
                    <a:pt x="2869" y="5806"/>
                    <a:pt x="2956" y="5918"/>
                    <a:pt x="3079" y="5933"/>
                  </a:cubicBezTo>
                  <a:lnTo>
                    <a:pt x="4514" y="6113"/>
                  </a:lnTo>
                  <a:lnTo>
                    <a:pt x="5868" y="8050"/>
                  </a:lnTo>
                  <a:cubicBezTo>
                    <a:pt x="5245" y="8008"/>
                    <a:pt x="4067" y="7870"/>
                    <a:pt x="2980" y="7409"/>
                  </a:cubicBezTo>
                  <a:lnTo>
                    <a:pt x="2794" y="6651"/>
                  </a:lnTo>
                  <a:cubicBezTo>
                    <a:pt x="2779" y="6594"/>
                    <a:pt x="2743" y="6543"/>
                    <a:pt x="2690" y="6513"/>
                  </a:cubicBezTo>
                  <a:cubicBezTo>
                    <a:pt x="2656" y="6492"/>
                    <a:pt x="2615" y="6481"/>
                    <a:pt x="2573" y="6481"/>
                  </a:cubicBezTo>
                  <a:cubicBezTo>
                    <a:pt x="2556" y="6481"/>
                    <a:pt x="2538" y="6483"/>
                    <a:pt x="2521" y="6487"/>
                  </a:cubicBezTo>
                  <a:lnTo>
                    <a:pt x="1744" y="6681"/>
                  </a:lnTo>
                  <a:cubicBezTo>
                    <a:pt x="1482" y="6463"/>
                    <a:pt x="1263" y="6220"/>
                    <a:pt x="1088" y="5957"/>
                  </a:cubicBezTo>
                  <a:cubicBezTo>
                    <a:pt x="366" y="4869"/>
                    <a:pt x="419" y="3404"/>
                    <a:pt x="592" y="2363"/>
                  </a:cubicBezTo>
                  <a:cubicBezTo>
                    <a:pt x="737" y="1484"/>
                    <a:pt x="992" y="751"/>
                    <a:pt x="1103" y="456"/>
                  </a:cubicBezTo>
                  <a:close/>
                  <a:moveTo>
                    <a:pt x="953" y="1"/>
                  </a:moveTo>
                  <a:cubicBezTo>
                    <a:pt x="863" y="1"/>
                    <a:pt x="781" y="56"/>
                    <a:pt x="745" y="139"/>
                  </a:cubicBezTo>
                  <a:cubicBezTo>
                    <a:pt x="728" y="176"/>
                    <a:pt x="348" y="1081"/>
                    <a:pt x="149" y="2279"/>
                  </a:cubicBezTo>
                  <a:cubicBezTo>
                    <a:pt x="30" y="2986"/>
                    <a:pt x="0" y="3648"/>
                    <a:pt x="59" y="4247"/>
                  </a:cubicBezTo>
                  <a:cubicBezTo>
                    <a:pt x="134" y="5007"/>
                    <a:pt x="353" y="5666"/>
                    <a:pt x="712" y="6206"/>
                  </a:cubicBezTo>
                  <a:cubicBezTo>
                    <a:pt x="931" y="6537"/>
                    <a:pt x="1211" y="6838"/>
                    <a:pt x="1549" y="7104"/>
                  </a:cubicBezTo>
                  <a:cubicBezTo>
                    <a:pt x="1590" y="7135"/>
                    <a:pt x="1640" y="7151"/>
                    <a:pt x="1690" y="7151"/>
                  </a:cubicBezTo>
                  <a:cubicBezTo>
                    <a:pt x="1708" y="7151"/>
                    <a:pt x="1726" y="7149"/>
                    <a:pt x="1744" y="7145"/>
                  </a:cubicBezTo>
                  <a:lnTo>
                    <a:pt x="2409" y="6978"/>
                  </a:lnTo>
                  <a:lnTo>
                    <a:pt x="2573" y="7631"/>
                  </a:lnTo>
                  <a:cubicBezTo>
                    <a:pt x="2590" y="7699"/>
                    <a:pt x="2636" y="7754"/>
                    <a:pt x="2701" y="7783"/>
                  </a:cubicBezTo>
                  <a:cubicBezTo>
                    <a:pt x="4325" y="8503"/>
                    <a:pt x="6131" y="8523"/>
                    <a:pt x="6306" y="8523"/>
                  </a:cubicBezTo>
                  <a:lnTo>
                    <a:pt x="6333" y="8523"/>
                  </a:lnTo>
                  <a:cubicBezTo>
                    <a:pt x="6764" y="8497"/>
                    <a:pt x="7625" y="8415"/>
                    <a:pt x="8525" y="8134"/>
                  </a:cubicBezTo>
                  <a:cubicBezTo>
                    <a:pt x="9677" y="7772"/>
                    <a:pt x="10510" y="7206"/>
                    <a:pt x="11002" y="6456"/>
                  </a:cubicBezTo>
                  <a:cubicBezTo>
                    <a:pt x="11314" y="5978"/>
                    <a:pt x="11505" y="5396"/>
                    <a:pt x="11567" y="4728"/>
                  </a:cubicBezTo>
                  <a:cubicBezTo>
                    <a:pt x="11615" y="4201"/>
                    <a:pt x="11585" y="3618"/>
                    <a:pt x="11478" y="3000"/>
                  </a:cubicBezTo>
                  <a:cubicBezTo>
                    <a:pt x="11296" y="1951"/>
                    <a:pt x="10956" y="1160"/>
                    <a:pt x="10944" y="1125"/>
                  </a:cubicBezTo>
                  <a:cubicBezTo>
                    <a:pt x="10908" y="1042"/>
                    <a:pt x="10827" y="988"/>
                    <a:pt x="10736" y="988"/>
                  </a:cubicBezTo>
                  <a:lnTo>
                    <a:pt x="10735" y="988"/>
                  </a:lnTo>
                  <a:cubicBezTo>
                    <a:pt x="10706" y="988"/>
                    <a:pt x="10025" y="994"/>
                    <a:pt x="9150" y="1176"/>
                  </a:cubicBezTo>
                  <a:cubicBezTo>
                    <a:pt x="8064" y="1401"/>
                    <a:pt x="7192" y="1783"/>
                    <a:pt x="6553" y="2312"/>
                  </a:cubicBezTo>
                  <a:cubicBezTo>
                    <a:pt x="6113" y="1658"/>
                    <a:pt x="5437" y="1130"/>
                    <a:pt x="4544" y="736"/>
                  </a:cubicBezTo>
                  <a:cubicBezTo>
                    <a:pt x="4516" y="724"/>
                    <a:pt x="4485" y="718"/>
                    <a:pt x="4455" y="718"/>
                  </a:cubicBezTo>
                  <a:cubicBezTo>
                    <a:pt x="4424" y="718"/>
                    <a:pt x="4393" y="724"/>
                    <a:pt x="4364" y="736"/>
                  </a:cubicBezTo>
                  <a:lnTo>
                    <a:pt x="3688" y="1027"/>
                  </a:lnTo>
                  <a:lnTo>
                    <a:pt x="3436" y="442"/>
                  </a:lnTo>
                  <a:cubicBezTo>
                    <a:pt x="3408" y="379"/>
                    <a:pt x="3351" y="329"/>
                    <a:pt x="3283" y="313"/>
                  </a:cubicBezTo>
                  <a:cubicBezTo>
                    <a:pt x="2049" y="4"/>
                    <a:pt x="998" y="1"/>
                    <a:pt x="95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01" name="Google Shape;301;p35"/>
          <p:cNvGrpSpPr/>
          <p:nvPr/>
        </p:nvGrpSpPr>
        <p:grpSpPr>
          <a:xfrm>
            <a:off x="914649" y="2512437"/>
            <a:ext cx="731503" cy="556584"/>
            <a:chOff x="429197" y="1132863"/>
            <a:chExt cx="352407" cy="272018"/>
          </a:xfrm>
        </p:grpSpPr>
        <p:sp>
          <p:nvSpPr>
            <p:cNvPr id="302" name="Google Shape;302;p35"/>
            <p:cNvSpPr/>
            <p:nvPr/>
          </p:nvSpPr>
          <p:spPr>
            <a:xfrm>
              <a:off x="493764" y="1139661"/>
              <a:ext cx="48319" cy="30211"/>
            </a:xfrm>
            <a:custGeom>
              <a:avLst/>
              <a:gdLst/>
              <a:ahLst/>
              <a:cxnLst/>
              <a:rect l="l" t="t" r="r" b="b"/>
              <a:pathLst>
                <a:path w="1585" h="991" extrusionOk="0">
                  <a:moveTo>
                    <a:pt x="1" y="0"/>
                  </a:moveTo>
                  <a:lnTo>
                    <a:pt x="1" y="991"/>
                  </a:lnTo>
                  <a:lnTo>
                    <a:pt x="1585" y="991"/>
                  </a:lnTo>
                  <a:lnTo>
                    <a:pt x="1585" y="0"/>
                  </a:lnTo>
                  <a:close/>
                </a:path>
              </a:pathLst>
            </a:custGeom>
            <a:solidFill>
              <a:srgbClr val="99EB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03;p35"/>
            <p:cNvSpPr/>
            <p:nvPr/>
          </p:nvSpPr>
          <p:spPr>
            <a:xfrm>
              <a:off x="581195" y="1139661"/>
              <a:ext cx="48288" cy="30211"/>
            </a:xfrm>
            <a:custGeom>
              <a:avLst/>
              <a:gdLst/>
              <a:ahLst/>
              <a:cxnLst/>
              <a:rect l="l" t="t" r="r" b="b"/>
              <a:pathLst>
                <a:path w="1584" h="991" extrusionOk="0">
                  <a:moveTo>
                    <a:pt x="0" y="0"/>
                  </a:moveTo>
                  <a:lnTo>
                    <a:pt x="0" y="991"/>
                  </a:lnTo>
                  <a:lnTo>
                    <a:pt x="1584" y="991"/>
                  </a:lnTo>
                  <a:lnTo>
                    <a:pt x="1584" y="0"/>
                  </a:lnTo>
                  <a:close/>
                </a:path>
              </a:pathLst>
            </a:custGeom>
            <a:solidFill>
              <a:srgbClr val="99EB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04;p35"/>
            <p:cNvSpPr/>
            <p:nvPr/>
          </p:nvSpPr>
          <p:spPr>
            <a:xfrm>
              <a:off x="668687" y="1139661"/>
              <a:ext cx="48319" cy="30211"/>
            </a:xfrm>
            <a:custGeom>
              <a:avLst/>
              <a:gdLst/>
              <a:ahLst/>
              <a:cxnLst/>
              <a:rect l="l" t="t" r="r" b="b"/>
              <a:pathLst>
                <a:path w="1585" h="991" extrusionOk="0">
                  <a:moveTo>
                    <a:pt x="0" y="0"/>
                  </a:moveTo>
                  <a:lnTo>
                    <a:pt x="0" y="991"/>
                  </a:lnTo>
                  <a:lnTo>
                    <a:pt x="1584" y="991"/>
                  </a:lnTo>
                  <a:lnTo>
                    <a:pt x="1584" y="0"/>
                  </a:lnTo>
                  <a:close/>
                </a:path>
              </a:pathLst>
            </a:custGeom>
            <a:solidFill>
              <a:srgbClr val="99EBF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05;p35"/>
            <p:cNvSpPr/>
            <p:nvPr/>
          </p:nvSpPr>
          <p:spPr>
            <a:xfrm>
              <a:off x="474284" y="1169932"/>
              <a:ext cx="87400" cy="83712"/>
            </a:xfrm>
            <a:custGeom>
              <a:avLst/>
              <a:gdLst/>
              <a:ahLst/>
              <a:cxnLst/>
              <a:rect l="l" t="t" r="r" b="b"/>
              <a:pathLst>
                <a:path w="2867" h="2746" extrusionOk="0">
                  <a:moveTo>
                    <a:pt x="888" y="1"/>
                  </a:moveTo>
                  <a:lnTo>
                    <a:pt x="307" y="1094"/>
                  </a:lnTo>
                  <a:cubicBezTo>
                    <a:pt x="106" y="1472"/>
                    <a:pt x="0" y="1894"/>
                    <a:pt x="0" y="2322"/>
                  </a:cubicBezTo>
                  <a:lnTo>
                    <a:pt x="0" y="2745"/>
                  </a:lnTo>
                  <a:lnTo>
                    <a:pt x="2866" y="2745"/>
                  </a:lnTo>
                  <a:lnTo>
                    <a:pt x="2866" y="2322"/>
                  </a:lnTo>
                  <a:cubicBezTo>
                    <a:pt x="2866" y="1894"/>
                    <a:pt x="2761" y="1472"/>
                    <a:pt x="2560" y="1094"/>
                  </a:cubicBezTo>
                  <a:lnTo>
                    <a:pt x="1979" y="1"/>
                  </a:lnTo>
                  <a:close/>
                </a:path>
              </a:pathLst>
            </a:custGeom>
            <a:solidFill>
              <a:srgbClr val="FAF7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06;p35"/>
            <p:cNvSpPr/>
            <p:nvPr/>
          </p:nvSpPr>
          <p:spPr>
            <a:xfrm>
              <a:off x="474193" y="1301323"/>
              <a:ext cx="87492" cy="49050"/>
            </a:xfrm>
            <a:custGeom>
              <a:avLst/>
              <a:gdLst/>
              <a:ahLst/>
              <a:cxnLst/>
              <a:rect l="l" t="t" r="r" b="b"/>
              <a:pathLst>
                <a:path w="2870" h="1609" extrusionOk="0">
                  <a:moveTo>
                    <a:pt x="0" y="1"/>
                  </a:moveTo>
                  <a:lnTo>
                    <a:pt x="0" y="1609"/>
                  </a:lnTo>
                  <a:lnTo>
                    <a:pt x="2869" y="1609"/>
                  </a:lnTo>
                  <a:lnTo>
                    <a:pt x="2869" y="1"/>
                  </a:lnTo>
                  <a:close/>
                </a:path>
              </a:pathLst>
            </a:custGeom>
            <a:solidFill>
              <a:srgbClr val="FAF7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07;p35"/>
            <p:cNvSpPr/>
            <p:nvPr/>
          </p:nvSpPr>
          <p:spPr>
            <a:xfrm>
              <a:off x="561684" y="1169932"/>
              <a:ext cx="87400" cy="83011"/>
            </a:xfrm>
            <a:custGeom>
              <a:avLst/>
              <a:gdLst/>
              <a:ahLst/>
              <a:cxnLst/>
              <a:rect l="l" t="t" r="r" b="b"/>
              <a:pathLst>
                <a:path w="2867" h="2723" extrusionOk="0">
                  <a:moveTo>
                    <a:pt x="888" y="1"/>
                  </a:moveTo>
                  <a:lnTo>
                    <a:pt x="307" y="1094"/>
                  </a:lnTo>
                  <a:cubicBezTo>
                    <a:pt x="106" y="1471"/>
                    <a:pt x="1" y="1894"/>
                    <a:pt x="1" y="2322"/>
                  </a:cubicBezTo>
                  <a:lnTo>
                    <a:pt x="1" y="2723"/>
                  </a:lnTo>
                  <a:lnTo>
                    <a:pt x="2866" y="2723"/>
                  </a:lnTo>
                  <a:lnTo>
                    <a:pt x="2866" y="2322"/>
                  </a:lnTo>
                  <a:cubicBezTo>
                    <a:pt x="2866" y="1894"/>
                    <a:pt x="2761" y="1472"/>
                    <a:pt x="2560" y="1094"/>
                  </a:cubicBezTo>
                  <a:lnTo>
                    <a:pt x="1979" y="1"/>
                  </a:lnTo>
                  <a:close/>
                </a:path>
              </a:pathLst>
            </a:custGeom>
            <a:solidFill>
              <a:srgbClr val="FAF7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35"/>
            <p:cNvSpPr/>
            <p:nvPr/>
          </p:nvSpPr>
          <p:spPr>
            <a:xfrm>
              <a:off x="561654" y="1301323"/>
              <a:ext cx="87461" cy="49050"/>
            </a:xfrm>
            <a:custGeom>
              <a:avLst/>
              <a:gdLst/>
              <a:ahLst/>
              <a:cxnLst/>
              <a:rect l="l" t="t" r="r" b="b"/>
              <a:pathLst>
                <a:path w="2869" h="1609" extrusionOk="0">
                  <a:moveTo>
                    <a:pt x="0" y="1"/>
                  </a:moveTo>
                  <a:lnTo>
                    <a:pt x="0" y="1609"/>
                  </a:lnTo>
                  <a:lnTo>
                    <a:pt x="2869" y="1609"/>
                  </a:lnTo>
                  <a:lnTo>
                    <a:pt x="2869" y="1"/>
                  </a:lnTo>
                  <a:close/>
                </a:path>
              </a:pathLst>
            </a:custGeom>
            <a:solidFill>
              <a:srgbClr val="FAF7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35"/>
            <p:cNvSpPr/>
            <p:nvPr/>
          </p:nvSpPr>
          <p:spPr>
            <a:xfrm>
              <a:off x="649146" y="1169932"/>
              <a:ext cx="87400" cy="83712"/>
            </a:xfrm>
            <a:custGeom>
              <a:avLst/>
              <a:gdLst/>
              <a:ahLst/>
              <a:cxnLst/>
              <a:rect l="l" t="t" r="r" b="b"/>
              <a:pathLst>
                <a:path w="2867" h="2746" extrusionOk="0">
                  <a:moveTo>
                    <a:pt x="889" y="1"/>
                  </a:moveTo>
                  <a:lnTo>
                    <a:pt x="307" y="1094"/>
                  </a:lnTo>
                  <a:cubicBezTo>
                    <a:pt x="106" y="1472"/>
                    <a:pt x="0" y="1894"/>
                    <a:pt x="0" y="2322"/>
                  </a:cubicBezTo>
                  <a:lnTo>
                    <a:pt x="0" y="2745"/>
                  </a:lnTo>
                  <a:lnTo>
                    <a:pt x="2866" y="2745"/>
                  </a:lnTo>
                  <a:lnTo>
                    <a:pt x="2866" y="2322"/>
                  </a:lnTo>
                  <a:cubicBezTo>
                    <a:pt x="2866" y="1894"/>
                    <a:pt x="2761" y="1472"/>
                    <a:pt x="2560" y="1094"/>
                  </a:cubicBezTo>
                  <a:lnTo>
                    <a:pt x="1979" y="1"/>
                  </a:lnTo>
                  <a:close/>
                </a:path>
              </a:pathLst>
            </a:custGeom>
            <a:solidFill>
              <a:srgbClr val="FAF7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35"/>
            <p:cNvSpPr/>
            <p:nvPr/>
          </p:nvSpPr>
          <p:spPr>
            <a:xfrm>
              <a:off x="649054" y="1301323"/>
              <a:ext cx="87492" cy="49050"/>
            </a:xfrm>
            <a:custGeom>
              <a:avLst/>
              <a:gdLst/>
              <a:ahLst/>
              <a:cxnLst/>
              <a:rect l="l" t="t" r="r" b="b"/>
              <a:pathLst>
                <a:path w="2870" h="1609" extrusionOk="0">
                  <a:moveTo>
                    <a:pt x="0" y="1"/>
                  </a:moveTo>
                  <a:lnTo>
                    <a:pt x="0" y="1609"/>
                  </a:lnTo>
                  <a:lnTo>
                    <a:pt x="2869" y="1609"/>
                  </a:lnTo>
                  <a:lnTo>
                    <a:pt x="2869" y="1"/>
                  </a:lnTo>
                  <a:close/>
                </a:path>
              </a:pathLst>
            </a:custGeom>
            <a:solidFill>
              <a:srgbClr val="FAF7F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35"/>
            <p:cNvSpPr/>
            <p:nvPr/>
          </p:nvSpPr>
          <p:spPr>
            <a:xfrm>
              <a:off x="436025" y="1253614"/>
              <a:ext cx="338688" cy="47740"/>
            </a:xfrm>
            <a:custGeom>
              <a:avLst/>
              <a:gdLst/>
              <a:ahLst/>
              <a:cxnLst/>
              <a:rect l="l" t="t" r="r" b="b"/>
              <a:pathLst>
                <a:path w="11110" h="1566" extrusionOk="0">
                  <a:moveTo>
                    <a:pt x="0" y="0"/>
                  </a:moveTo>
                  <a:lnTo>
                    <a:pt x="0" y="1566"/>
                  </a:lnTo>
                  <a:lnTo>
                    <a:pt x="11109" y="1566"/>
                  </a:lnTo>
                  <a:lnTo>
                    <a:pt x="11109" y="0"/>
                  </a:ln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35"/>
            <p:cNvSpPr/>
            <p:nvPr/>
          </p:nvSpPr>
          <p:spPr>
            <a:xfrm>
              <a:off x="436025" y="1219379"/>
              <a:ext cx="38137" cy="34357"/>
            </a:xfrm>
            <a:custGeom>
              <a:avLst/>
              <a:gdLst/>
              <a:ahLst/>
              <a:cxnLst/>
              <a:rect l="l" t="t" r="r" b="b"/>
              <a:pathLst>
                <a:path w="1251" h="1127" extrusionOk="0">
                  <a:moveTo>
                    <a:pt x="0" y="0"/>
                  </a:moveTo>
                  <a:lnTo>
                    <a:pt x="0" y="1126"/>
                  </a:lnTo>
                  <a:lnTo>
                    <a:pt x="1251" y="1126"/>
                  </a:lnTo>
                  <a:lnTo>
                    <a:pt x="1251" y="0"/>
                  </a:lnTo>
                  <a:close/>
                </a:path>
              </a:pathLst>
            </a:custGeom>
            <a:solidFill>
              <a:srgbClr val="D1A1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35"/>
            <p:cNvSpPr/>
            <p:nvPr/>
          </p:nvSpPr>
          <p:spPr>
            <a:xfrm>
              <a:off x="436025" y="1301323"/>
              <a:ext cx="38137" cy="49050"/>
            </a:xfrm>
            <a:custGeom>
              <a:avLst/>
              <a:gdLst/>
              <a:ahLst/>
              <a:cxnLst/>
              <a:rect l="l" t="t" r="r" b="b"/>
              <a:pathLst>
                <a:path w="1251" h="1609" extrusionOk="0">
                  <a:moveTo>
                    <a:pt x="0" y="1"/>
                  </a:moveTo>
                  <a:lnTo>
                    <a:pt x="0" y="1609"/>
                  </a:lnTo>
                  <a:lnTo>
                    <a:pt x="1251" y="1609"/>
                  </a:lnTo>
                  <a:lnTo>
                    <a:pt x="1251" y="1"/>
                  </a:lnTo>
                  <a:close/>
                </a:path>
              </a:pathLst>
            </a:custGeom>
            <a:solidFill>
              <a:srgbClr val="D1A1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35"/>
            <p:cNvSpPr/>
            <p:nvPr/>
          </p:nvSpPr>
          <p:spPr>
            <a:xfrm>
              <a:off x="736516" y="1301323"/>
              <a:ext cx="38198" cy="49050"/>
            </a:xfrm>
            <a:custGeom>
              <a:avLst/>
              <a:gdLst/>
              <a:ahLst/>
              <a:cxnLst/>
              <a:rect l="l" t="t" r="r" b="b"/>
              <a:pathLst>
                <a:path w="1253" h="1609" extrusionOk="0">
                  <a:moveTo>
                    <a:pt x="0" y="1"/>
                  </a:moveTo>
                  <a:lnTo>
                    <a:pt x="0" y="1609"/>
                  </a:lnTo>
                  <a:lnTo>
                    <a:pt x="1252" y="1609"/>
                  </a:lnTo>
                  <a:lnTo>
                    <a:pt x="1252" y="1"/>
                  </a:lnTo>
                  <a:close/>
                </a:path>
              </a:pathLst>
            </a:custGeom>
            <a:solidFill>
              <a:srgbClr val="D1A1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15;p35"/>
            <p:cNvSpPr/>
            <p:nvPr/>
          </p:nvSpPr>
          <p:spPr>
            <a:xfrm>
              <a:off x="736516" y="1219379"/>
              <a:ext cx="38198" cy="34357"/>
            </a:xfrm>
            <a:custGeom>
              <a:avLst/>
              <a:gdLst/>
              <a:ahLst/>
              <a:cxnLst/>
              <a:rect l="l" t="t" r="r" b="b"/>
              <a:pathLst>
                <a:path w="1253" h="1127" extrusionOk="0">
                  <a:moveTo>
                    <a:pt x="0" y="0"/>
                  </a:moveTo>
                  <a:lnTo>
                    <a:pt x="0" y="1126"/>
                  </a:lnTo>
                  <a:lnTo>
                    <a:pt x="1252" y="1126"/>
                  </a:lnTo>
                  <a:lnTo>
                    <a:pt x="1252" y="0"/>
                  </a:lnTo>
                  <a:close/>
                </a:path>
              </a:pathLst>
            </a:custGeom>
            <a:solidFill>
              <a:srgbClr val="D1A1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6" name="Google Shape;316;p35"/>
            <p:cNvSpPr/>
            <p:nvPr/>
          </p:nvSpPr>
          <p:spPr>
            <a:xfrm>
              <a:off x="436025" y="1350343"/>
              <a:ext cx="338688" cy="47770"/>
            </a:xfrm>
            <a:custGeom>
              <a:avLst/>
              <a:gdLst/>
              <a:ahLst/>
              <a:cxnLst/>
              <a:rect l="l" t="t" r="r" b="b"/>
              <a:pathLst>
                <a:path w="11110" h="1567" extrusionOk="0">
                  <a:moveTo>
                    <a:pt x="0" y="1"/>
                  </a:moveTo>
                  <a:lnTo>
                    <a:pt x="0" y="1566"/>
                  </a:lnTo>
                  <a:lnTo>
                    <a:pt x="11109" y="1566"/>
                  </a:lnTo>
                  <a:lnTo>
                    <a:pt x="11109" y="1"/>
                  </a:lnTo>
                  <a:close/>
                </a:path>
              </a:pathLst>
            </a:custGeom>
            <a:solidFill>
              <a:srgbClr val="DDB9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35"/>
            <p:cNvSpPr/>
            <p:nvPr/>
          </p:nvSpPr>
          <p:spPr>
            <a:xfrm>
              <a:off x="598023" y="1246816"/>
              <a:ext cx="14846" cy="13779"/>
            </a:xfrm>
            <a:custGeom>
              <a:avLst/>
              <a:gdLst/>
              <a:ahLst/>
              <a:cxnLst/>
              <a:rect l="l" t="t" r="r" b="b"/>
              <a:pathLst>
                <a:path w="487" h="452" extrusionOk="0">
                  <a:moveTo>
                    <a:pt x="244" y="0"/>
                  </a:moveTo>
                  <a:cubicBezTo>
                    <a:pt x="193" y="0"/>
                    <a:pt x="142" y="17"/>
                    <a:pt x="101" y="50"/>
                  </a:cubicBezTo>
                  <a:cubicBezTo>
                    <a:pt x="29" y="109"/>
                    <a:pt x="1" y="213"/>
                    <a:pt x="32" y="301"/>
                  </a:cubicBezTo>
                  <a:cubicBezTo>
                    <a:pt x="64" y="388"/>
                    <a:pt x="151" y="451"/>
                    <a:pt x="244" y="451"/>
                  </a:cubicBezTo>
                  <a:cubicBezTo>
                    <a:pt x="349" y="451"/>
                    <a:pt x="443" y="376"/>
                    <a:pt x="466" y="274"/>
                  </a:cubicBezTo>
                  <a:cubicBezTo>
                    <a:pt x="487" y="183"/>
                    <a:pt x="445" y="85"/>
                    <a:pt x="364" y="34"/>
                  </a:cubicBezTo>
                  <a:cubicBezTo>
                    <a:pt x="327" y="11"/>
                    <a:pt x="285" y="0"/>
                    <a:pt x="24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35"/>
            <p:cNvSpPr/>
            <p:nvPr/>
          </p:nvSpPr>
          <p:spPr>
            <a:xfrm>
              <a:off x="429197" y="1132863"/>
              <a:ext cx="352407" cy="272018"/>
            </a:xfrm>
            <a:custGeom>
              <a:avLst/>
              <a:gdLst/>
              <a:ahLst/>
              <a:cxnLst/>
              <a:rect l="l" t="t" r="r" b="b"/>
              <a:pathLst>
                <a:path w="11560" h="8923" extrusionOk="0">
                  <a:moveTo>
                    <a:pt x="3476" y="451"/>
                  </a:moveTo>
                  <a:lnTo>
                    <a:pt x="3476" y="992"/>
                  </a:lnTo>
                  <a:lnTo>
                    <a:pt x="2344" y="992"/>
                  </a:lnTo>
                  <a:lnTo>
                    <a:pt x="2344" y="451"/>
                  </a:lnTo>
                  <a:close/>
                  <a:moveTo>
                    <a:pt x="6343" y="451"/>
                  </a:moveTo>
                  <a:lnTo>
                    <a:pt x="6343" y="992"/>
                  </a:lnTo>
                  <a:lnTo>
                    <a:pt x="5211" y="992"/>
                  </a:lnTo>
                  <a:lnTo>
                    <a:pt x="5211" y="451"/>
                  </a:lnTo>
                  <a:close/>
                  <a:moveTo>
                    <a:pt x="9212" y="451"/>
                  </a:moveTo>
                  <a:lnTo>
                    <a:pt x="9212" y="992"/>
                  </a:lnTo>
                  <a:lnTo>
                    <a:pt x="8082" y="992"/>
                  </a:lnTo>
                  <a:lnTo>
                    <a:pt x="8082" y="451"/>
                  </a:lnTo>
                  <a:close/>
                  <a:moveTo>
                    <a:pt x="1251" y="3063"/>
                  </a:moveTo>
                  <a:lnTo>
                    <a:pt x="1251" y="3736"/>
                  </a:lnTo>
                  <a:lnTo>
                    <a:pt x="451" y="3736"/>
                  </a:lnTo>
                  <a:lnTo>
                    <a:pt x="451" y="3063"/>
                  </a:lnTo>
                  <a:close/>
                  <a:moveTo>
                    <a:pt x="3320" y="1442"/>
                  </a:moveTo>
                  <a:lnTo>
                    <a:pt x="3838" y="2415"/>
                  </a:lnTo>
                  <a:cubicBezTo>
                    <a:pt x="4022" y="2759"/>
                    <a:pt x="4119" y="3147"/>
                    <a:pt x="4119" y="3538"/>
                  </a:cubicBezTo>
                  <a:lnTo>
                    <a:pt x="4119" y="3736"/>
                  </a:lnTo>
                  <a:lnTo>
                    <a:pt x="1703" y="3736"/>
                  </a:lnTo>
                  <a:lnTo>
                    <a:pt x="1703" y="3538"/>
                  </a:lnTo>
                  <a:cubicBezTo>
                    <a:pt x="1703" y="3147"/>
                    <a:pt x="1801" y="2760"/>
                    <a:pt x="1982" y="2415"/>
                  </a:cubicBezTo>
                  <a:lnTo>
                    <a:pt x="2500" y="1442"/>
                  </a:lnTo>
                  <a:close/>
                  <a:moveTo>
                    <a:pt x="9057" y="1442"/>
                  </a:moveTo>
                  <a:lnTo>
                    <a:pt x="9575" y="2415"/>
                  </a:lnTo>
                  <a:cubicBezTo>
                    <a:pt x="9758" y="2759"/>
                    <a:pt x="9854" y="3147"/>
                    <a:pt x="9854" y="3538"/>
                  </a:cubicBezTo>
                  <a:lnTo>
                    <a:pt x="9854" y="3736"/>
                  </a:lnTo>
                  <a:lnTo>
                    <a:pt x="7439" y="3736"/>
                  </a:lnTo>
                  <a:lnTo>
                    <a:pt x="7439" y="3538"/>
                  </a:lnTo>
                  <a:cubicBezTo>
                    <a:pt x="7439" y="3147"/>
                    <a:pt x="7537" y="2760"/>
                    <a:pt x="7718" y="2415"/>
                  </a:cubicBezTo>
                  <a:lnTo>
                    <a:pt x="8236" y="1442"/>
                  </a:lnTo>
                  <a:close/>
                  <a:moveTo>
                    <a:pt x="11108" y="3063"/>
                  </a:moveTo>
                  <a:lnTo>
                    <a:pt x="11108" y="3736"/>
                  </a:lnTo>
                  <a:lnTo>
                    <a:pt x="10308" y="3736"/>
                  </a:lnTo>
                  <a:lnTo>
                    <a:pt x="10308" y="3063"/>
                  </a:lnTo>
                  <a:close/>
                  <a:moveTo>
                    <a:pt x="6187" y="1444"/>
                  </a:moveTo>
                  <a:lnTo>
                    <a:pt x="6705" y="2418"/>
                  </a:lnTo>
                  <a:cubicBezTo>
                    <a:pt x="6890" y="2760"/>
                    <a:pt x="6986" y="3149"/>
                    <a:pt x="6986" y="3539"/>
                  </a:cubicBezTo>
                  <a:lnTo>
                    <a:pt x="6986" y="3739"/>
                  </a:lnTo>
                  <a:lnTo>
                    <a:pt x="6798" y="3739"/>
                  </a:lnTo>
                  <a:cubicBezTo>
                    <a:pt x="6674" y="3739"/>
                    <a:pt x="6573" y="3839"/>
                    <a:pt x="6573" y="3964"/>
                  </a:cubicBezTo>
                  <a:cubicBezTo>
                    <a:pt x="6573" y="4087"/>
                    <a:pt x="6674" y="4189"/>
                    <a:pt x="6798" y="4189"/>
                  </a:cubicBezTo>
                  <a:lnTo>
                    <a:pt x="11106" y="4189"/>
                  </a:lnTo>
                  <a:lnTo>
                    <a:pt x="11106" y="5302"/>
                  </a:lnTo>
                  <a:lnTo>
                    <a:pt x="451" y="5302"/>
                  </a:lnTo>
                  <a:lnTo>
                    <a:pt x="451" y="4189"/>
                  </a:lnTo>
                  <a:lnTo>
                    <a:pt x="4758" y="4189"/>
                  </a:lnTo>
                  <a:cubicBezTo>
                    <a:pt x="4881" y="4189"/>
                    <a:pt x="4983" y="4087"/>
                    <a:pt x="4983" y="3964"/>
                  </a:cubicBezTo>
                  <a:cubicBezTo>
                    <a:pt x="4983" y="3839"/>
                    <a:pt x="4881" y="3739"/>
                    <a:pt x="4758" y="3739"/>
                  </a:cubicBezTo>
                  <a:lnTo>
                    <a:pt x="4570" y="3739"/>
                  </a:lnTo>
                  <a:lnTo>
                    <a:pt x="4570" y="3539"/>
                  </a:lnTo>
                  <a:cubicBezTo>
                    <a:pt x="4570" y="3149"/>
                    <a:pt x="4668" y="2763"/>
                    <a:pt x="4850" y="2418"/>
                  </a:cubicBezTo>
                  <a:lnTo>
                    <a:pt x="5367" y="1444"/>
                  </a:lnTo>
                  <a:close/>
                  <a:moveTo>
                    <a:pt x="1251" y="5752"/>
                  </a:moveTo>
                  <a:lnTo>
                    <a:pt x="1251" y="6908"/>
                  </a:lnTo>
                  <a:lnTo>
                    <a:pt x="451" y="6908"/>
                  </a:lnTo>
                  <a:lnTo>
                    <a:pt x="451" y="5752"/>
                  </a:lnTo>
                  <a:close/>
                  <a:moveTo>
                    <a:pt x="4120" y="5753"/>
                  </a:moveTo>
                  <a:lnTo>
                    <a:pt x="4120" y="6909"/>
                  </a:lnTo>
                  <a:lnTo>
                    <a:pt x="1703" y="6909"/>
                  </a:lnTo>
                  <a:lnTo>
                    <a:pt x="1703" y="5753"/>
                  </a:lnTo>
                  <a:close/>
                  <a:moveTo>
                    <a:pt x="6987" y="5753"/>
                  </a:moveTo>
                  <a:lnTo>
                    <a:pt x="6987" y="6909"/>
                  </a:lnTo>
                  <a:lnTo>
                    <a:pt x="4570" y="6909"/>
                  </a:lnTo>
                  <a:lnTo>
                    <a:pt x="4570" y="5753"/>
                  </a:lnTo>
                  <a:close/>
                  <a:moveTo>
                    <a:pt x="9856" y="5753"/>
                  </a:moveTo>
                  <a:lnTo>
                    <a:pt x="9856" y="6909"/>
                  </a:lnTo>
                  <a:lnTo>
                    <a:pt x="7439" y="6909"/>
                  </a:lnTo>
                  <a:lnTo>
                    <a:pt x="7439" y="5753"/>
                  </a:lnTo>
                  <a:close/>
                  <a:moveTo>
                    <a:pt x="11108" y="5753"/>
                  </a:moveTo>
                  <a:lnTo>
                    <a:pt x="11108" y="6909"/>
                  </a:lnTo>
                  <a:lnTo>
                    <a:pt x="10308" y="6909"/>
                  </a:lnTo>
                  <a:lnTo>
                    <a:pt x="10308" y="5753"/>
                  </a:lnTo>
                  <a:close/>
                  <a:moveTo>
                    <a:pt x="11108" y="7360"/>
                  </a:moveTo>
                  <a:lnTo>
                    <a:pt x="11108" y="8472"/>
                  </a:lnTo>
                  <a:lnTo>
                    <a:pt x="451" y="8472"/>
                  </a:lnTo>
                  <a:lnTo>
                    <a:pt x="451" y="7360"/>
                  </a:lnTo>
                  <a:close/>
                  <a:moveTo>
                    <a:pt x="2120" y="1"/>
                  </a:moveTo>
                  <a:cubicBezTo>
                    <a:pt x="1997" y="1"/>
                    <a:pt x="1895" y="102"/>
                    <a:pt x="1895" y="226"/>
                  </a:cubicBezTo>
                  <a:lnTo>
                    <a:pt x="1895" y="1217"/>
                  </a:lnTo>
                  <a:cubicBezTo>
                    <a:pt x="1895" y="1300"/>
                    <a:pt x="1940" y="1372"/>
                    <a:pt x="2008" y="1412"/>
                  </a:cubicBezTo>
                  <a:lnTo>
                    <a:pt x="1586" y="2203"/>
                  </a:lnTo>
                  <a:cubicBezTo>
                    <a:pt x="1517" y="2335"/>
                    <a:pt x="1457" y="2472"/>
                    <a:pt x="1407" y="2610"/>
                  </a:cubicBezTo>
                  <a:lnTo>
                    <a:pt x="226" y="2610"/>
                  </a:lnTo>
                  <a:cubicBezTo>
                    <a:pt x="101" y="2610"/>
                    <a:pt x="1" y="2712"/>
                    <a:pt x="1" y="2835"/>
                  </a:cubicBezTo>
                  <a:lnTo>
                    <a:pt x="1" y="8697"/>
                  </a:lnTo>
                  <a:cubicBezTo>
                    <a:pt x="1" y="8822"/>
                    <a:pt x="101" y="8922"/>
                    <a:pt x="226" y="8922"/>
                  </a:cubicBezTo>
                  <a:lnTo>
                    <a:pt x="11335" y="8922"/>
                  </a:lnTo>
                  <a:cubicBezTo>
                    <a:pt x="11458" y="8922"/>
                    <a:pt x="11560" y="8822"/>
                    <a:pt x="11560" y="8697"/>
                  </a:cubicBezTo>
                  <a:lnTo>
                    <a:pt x="11560" y="2838"/>
                  </a:lnTo>
                  <a:cubicBezTo>
                    <a:pt x="11558" y="2712"/>
                    <a:pt x="11456" y="2610"/>
                    <a:pt x="11333" y="2610"/>
                  </a:cubicBezTo>
                  <a:lnTo>
                    <a:pt x="10150" y="2610"/>
                  </a:lnTo>
                  <a:cubicBezTo>
                    <a:pt x="10102" y="2470"/>
                    <a:pt x="10044" y="2332"/>
                    <a:pt x="9973" y="2203"/>
                  </a:cubicBezTo>
                  <a:lnTo>
                    <a:pt x="9550" y="1412"/>
                  </a:lnTo>
                  <a:cubicBezTo>
                    <a:pt x="9617" y="1372"/>
                    <a:pt x="9662" y="1300"/>
                    <a:pt x="9662" y="1217"/>
                  </a:cubicBezTo>
                  <a:lnTo>
                    <a:pt x="9662" y="226"/>
                  </a:lnTo>
                  <a:cubicBezTo>
                    <a:pt x="9662" y="102"/>
                    <a:pt x="9562" y="1"/>
                    <a:pt x="9437" y="1"/>
                  </a:cubicBezTo>
                  <a:lnTo>
                    <a:pt x="7856" y="1"/>
                  </a:lnTo>
                  <a:cubicBezTo>
                    <a:pt x="7732" y="1"/>
                    <a:pt x="7631" y="102"/>
                    <a:pt x="7631" y="226"/>
                  </a:cubicBezTo>
                  <a:lnTo>
                    <a:pt x="7631" y="1217"/>
                  </a:lnTo>
                  <a:cubicBezTo>
                    <a:pt x="7631" y="1300"/>
                    <a:pt x="7676" y="1372"/>
                    <a:pt x="7744" y="1412"/>
                  </a:cubicBezTo>
                  <a:lnTo>
                    <a:pt x="7321" y="2203"/>
                  </a:lnTo>
                  <a:cubicBezTo>
                    <a:pt x="7281" y="2277"/>
                    <a:pt x="7245" y="2352"/>
                    <a:pt x="7214" y="2428"/>
                  </a:cubicBezTo>
                  <a:cubicBezTo>
                    <a:pt x="7182" y="2352"/>
                    <a:pt x="7146" y="2277"/>
                    <a:pt x="7107" y="2203"/>
                  </a:cubicBezTo>
                  <a:lnTo>
                    <a:pt x="6684" y="1412"/>
                  </a:lnTo>
                  <a:cubicBezTo>
                    <a:pt x="6753" y="1372"/>
                    <a:pt x="6797" y="1300"/>
                    <a:pt x="6797" y="1217"/>
                  </a:cubicBezTo>
                  <a:lnTo>
                    <a:pt x="6797" y="226"/>
                  </a:lnTo>
                  <a:cubicBezTo>
                    <a:pt x="6797" y="102"/>
                    <a:pt x="6696" y="1"/>
                    <a:pt x="6571" y="1"/>
                  </a:cubicBezTo>
                  <a:lnTo>
                    <a:pt x="4989" y="1"/>
                  </a:lnTo>
                  <a:cubicBezTo>
                    <a:pt x="4865" y="1"/>
                    <a:pt x="4763" y="102"/>
                    <a:pt x="4763" y="226"/>
                  </a:cubicBezTo>
                  <a:lnTo>
                    <a:pt x="4763" y="1217"/>
                  </a:lnTo>
                  <a:cubicBezTo>
                    <a:pt x="4763" y="1300"/>
                    <a:pt x="4808" y="1372"/>
                    <a:pt x="4875" y="1412"/>
                  </a:cubicBezTo>
                  <a:lnTo>
                    <a:pt x="4453" y="2203"/>
                  </a:lnTo>
                  <a:cubicBezTo>
                    <a:pt x="4414" y="2277"/>
                    <a:pt x="4378" y="2352"/>
                    <a:pt x="4347" y="2428"/>
                  </a:cubicBezTo>
                  <a:cubicBezTo>
                    <a:pt x="4315" y="2352"/>
                    <a:pt x="4279" y="2277"/>
                    <a:pt x="4240" y="2203"/>
                  </a:cubicBezTo>
                  <a:lnTo>
                    <a:pt x="3817" y="1412"/>
                  </a:lnTo>
                  <a:cubicBezTo>
                    <a:pt x="3884" y="1372"/>
                    <a:pt x="3929" y="1300"/>
                    <a:pt x="3929" y="1217"/>
                  </a:cubicBezTo>
                  <a:lnTo>
                    <a:pt x="3929" y="226"/>
                  </a:lnTo>
                  <a:cubicBezTo>
                    <a:pt x="3929" y="102"/>
                    <a:pt x="3829" y="1"/>
                    <a:pt x="370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260;p35">
            <a:extLst>
              <a:ext uri="{FF2B5EF4-FFF2-40B4-BE49-F238E27FC236}">
                <a16:creationId xmlns:a16="http://schemas.microsoft.com/office/drawing/2014/main" id="{132DDFAC-09D7-4B69-B4C4-0DB2D3B3337A}"/>
              </a:ext>
            </a:extLst>
          </p:cNvPr>
          <p:cNvSpPr txBox="1">
            <a:spLocks/>
          </p:cNvSpPr>
          <p:nvPr/>
        </p:nvSpPr>
        <p:spPr>
          <a:xfrm>
            <a:off x="609600" y="1031437"/>
            <a:ext cx="10972800" cy="609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000000"/>
              </a:buClr>
              <a:buSzPts val="3500"/>
              <a:buFont typeface="Fira Sans Extra Condensed SemiBold"/>
              <a:buNone/>
              <a:defRPr sz="3500" b="0" i="0" u="none" strike="noStrike" cap="none">
                <a:solidFill>
                  <a:srgbClr val="000000"/>
                </a:solidFill>
                <a:latin typeface="Fira Sans Extra Condensed SemiBold"/>
                <a:ea typeface="Fira Sans Extra Condensed SemiBold"/>
                <a:cs typeface="Fira Sans Extra Condensed SemiBold"/>
                <a:sym typeface="Fira Sans Extra Condensed SemiBold"/>
              </a:defRPr>
            </a:lvl9pPr>
          </a:lstStyle>
          <a:p>
            <a:pPr algn="l"/>
            <a:r>
              <a:rPr lang="en-GB" sz="2000" b="1" kern="0" dirty="0">
                <a:latin typeface="Roboto" panose="02000000000000000000" pitchFamily="2" charset="0"/>
                <a:ea typeface="Roboto" panose="02000000000000000000" pitchFamily="2" charset="0"/>
              </a:rPr>
              <a:t>The project is consistent with three Programs of NDP III  </a:t>
            </a:r>
          </a:p>
        </p:txBody>
      </p:sp>
      <p:grpSp>
        <p:nvGrpSpPr>
          <p:cNvPr id="67" name="Google Shape;3596;p65">
            <a:extLst>
              <a:ext uri="{FF2B5EF4-FFF2-40B4-BE49-F238E27FC236}">
                <a16:creationId xmlns:a16="http://schemas.microsoft.com/office/drawing/2014/main" id="{DC800C48-ED5C-42D3-9543-DBD1C0CEF8E2}"/>
              </a:ext>
            </a:extLst>
          </p:cNvPr>
          <p:cNvGrpSpPr/>
          <p:nvPr/>
        </p:nvGrpSpPr>
        <p:grpSpPr>
          <a:xfrm>
            <a:off x="914649" y="4664908"/>
            <a:ext cx="883671" cy="955652"/>
            <a:chOff x="2593723" y="1092683"/>
            <a:chExt cx="352437" cy="352407"/>
          </a:xfrm>
        </p:grpSpPr>
        <p:sp>
          <p:nvSpPr>
            <p:cNvPr id="68" name="Google Shape;3597;p65">
              <a:extLst>
                <a:ext uri="{FF2B5EF4-FFF2-40B4-BE49-F238E27FC236}">
                  <a16:creationId xmlns:a16="http://schemas.microsoft.com/office/drawing/2014/main" id="{54C7D288-7928-440D-B837-0FAFB169111F}"/>
                </a:ext>
              </a:extLst>
            </p:cNvPr>
            <p:cNvSpPr/>
            <p:nvPr/>
          </p:nvSpPr>
          <p:spPr>
            <a:xfrm>
              <a:off x="2600582" y="1297451"/>
              <a:ext cx="146602" cy="140749"/>
            </a:xfrm>
            <a:custGeom>
              <a:avLst/>
              <a:gdLst/>
              <a:ahLst/>
              <a:cxnLst/>
              <a:rect l="l" t="t" r="r" b="b"/>
              <a:pathLst>
                <a:path w="4809" h="4617" extrusionOk="0">
                  <a:moveTo>
                    <a:pt x="1" y="0"/>
                  </a:moveTo>
                  <a:lnTo>
                    <a:pt x="1" y="4616"/>
                  </a:lnTo>
                  <a:lnTo>
                    <a:pt x="2405" y="4616"/>
                  </a:lnTo>
                  <a:lnTo>
                    <a:pt x="4809" y="1314"/>
                  </a:lnTo>
                  <a:cubicBezTo>
                    <a:pt x="3470" y="461"/>
                    <a:pt x="1829" y="0"/>
                    <a:pt x="1" y="0"/>
                  </a:cubicBezTo>
                  <a:close/>
                </a:path>
              </a:pathLst>
            </a:custGeom>
            <a:solidFill>
              <a:srgbClr val="B8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598;p65">
              <a:extLst>
                <a:ext uri="{FF2B5EF4-FFF2-40B4-BE49-F238E27FC236}">
                  <a16:creationId xmlns:a16="http://schemas.microsoft.com/office/drawing/2014/main" id="{77BD6978-05AC-4C45-9AD9-86085A74CE0E}"/>
                </a:ext>
              </a:extLst>
            </p:cNvPr>
            <p:cNvSpPr/>
            <p:nvPr/>
          </p:nvSpPr>
          <p:spPr>
            <a:xfrm>
              <a:off x="2600643" y="1335984"/>
              <a:ext cx="114136" cy="65909"/>
            </a:xfrm>
            <a:custGeom>
              <a:avLst/>
              <a:gdLst/>
              <a:ahLst/>
              <a:cxnLst/>
              <a:rect l="l" t="t" r="r" b="b"/>
              <a:pathLst>
                <a:path w="3744" h="2162" extrusionOk="0">
                  <a:moveTo>
                    <a:pt x="0" y="0"/>
                  </a:moveTo>
                  <a:lnTo>
                    <a:pt x="0" y="1311"/>
                  </a:lnTo>
                  <a:cubicBezTo>
                    <a:pt x="1118" y="1311"/>
                    <a:pt x="2100" y="1629"/>
                    <a:pt x="2906" y="2162"/>
                  </a:cubicBezTo>
                  <a:lnTo>
                    <a:pt x="3744" y="1034"/>
                  </a:lnTo>
                  <a:cubicBezTo>
                    <a:pt x="2689" y="386"/>
                    <a:pt x="1422" y="0"/>
                    <a:pt x="0" y="0"/>
                  </a:cubicBezTo>
                  <a:close/>
                </a:path>
              </a:pathLst>
            </a:custGeom>
            <a:solidFill>
              <a:srgbClr val="A0E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599;p65">
              <a:extLst>
                <a:ext uri="{FF2B5EF4-FFF2-40B4-BE49-F238E27FC236}">
                  <a16:creationId xmlns:a16="http://schemas.microsoft.com/office/drawing/2014/main" id="{CD183A1B-1FE4-47F7-8C3B-3C1BD7A46FC8}"/>
                </a:ext>
              </a:extLst>
            </p:cNvPr>
            <p:cNvSpPr/>
            <p:nvPr/>
          </p:nvSpPr>
          <p:spPr>
            <a:xfrm>
              <a:off x="2673899" y="1276660"/>
              <a:ext cx="265372" cy="161540"/>
            </a:xfrm>
            <a:custGeom>
              <a:avLst/>
              <a:gdLst/>
              <a:ahLst/>
              <a:cxnLst/>
              <a:rect l="l" t="t" r="r" b="b"/>
              <a:pathLst>
                <a:path w="8705" h="5299" extrusionOk="0">
                  <a:moveTo>
                    <a:pt x="8704" y="1"/>
                  </a:moveTo>
                  <a:cubicBezTo>
                    <a:pt x="4588" y="1"/>
                    <a:pt x="1113" y="2236"/>
                    <a:pt x="0" y="5298"/>
                  </a:cubicBezTo>
                  <a:lnTo>
                    <a:pt x="8704" y="5298"/>
                  </a:lnTo>
                  <a:lnTo>
                    <a:pt x="8704" y="1"/>
                  </a:lnTo>
                  <a:close/>
                </a:path>
              </a:pathLst>
            </a:custGeom>
            <a:solidFill>
              <a:srgbClr val="A0E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00;p65">
              <a:extLst>
                <a:ext uri="{FF2B5EF4-FFF2-40B4-BE49-F238E27FC236}">
                  <a16:creationId xmlns:a16="http://schemas.microsoft.com/office/drawing/2014/main" id="{5C280849-CE77-402B-915E-227DE849B0DF}"/>
                </a:ext>
              </a:extLst>
            </p:cNvPr>
            <p:cNvSpPr/>
            <p:nvPr/>
          </p:nvSpPr>
          <p:spPr>
            <a:xfrm>
              <a:off x="2733192" y="1322571"/>
              <a:ext cx="206079" cy="115630"/>
            </a:xfrm>
            <a:custGeom>
              <a:avLst/>
              <a:gdLst/>
              <a:ahLst/>
              <a:cxnLst/>
              <a:rect l="l" t="t" r="r" b="b"/>
              <a:pathLst>
                <a:path w="6760" h="3793" extrusionOk="0">
                  <a:moveTo>
                    <a:pt x="6759" y="0"/>
                  </a:moveTo>
                  <a:cubicBezTo>
                    <a:pt x="3676" y="0"/>
                    <a:pt x="1043" y="1574"/>
                    <a:pt x="1" y="3792"/>
                  </a:cubicBezTo>
                  <a:lnTo>
                    <a:pt x="2027" y="3792"/>
                  </a:lnTo>
                  <a:cubicBezTo>
                    <a:pt x="2943" y="2428"/>
                    <a:pt x="4719" y="1503"/>
                    <a:pt x="6759" y="1503"/>
                  </a:cubicBezTo>
                  <a:lnTo>
                    <a:pt x="6759" y="0"/>
                  </a:lnTo>
                  <a:close/>
                </a:path>
              </a:pathLst>
            </a:custGeom>
            <a:solidFill>
              <a:srgbClr val="B8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601;p65">
              <a:extLst>
                <a:ext uri="{FF2B5EF4-FFF2-40B4-BE49-F238E27FC236}">
                  <a16:creationId xmlns:a16="http://schemas.microsoft.com/office/drawing/2014/main" id="{88884728-64BF-487A-A44F-B595440F1E78}"/>
                </a:ext>
              </a:extLst>
            </p:cNvPr>
            <p:cNvSpPr/>
            <p:nvPr/>
          </p:nvSpPr>
          <p:spPr>
            <a:xfrm>
              <a:off x="2721669" y="1148014"/>
              <a:ext cx="96424" cy="87827"/>
            </a:xfrm>
            <a:custGeom>
              <a:avLst/>
              <a:gdLst/>
              <a:ahLst/>
              <a:cxnLst/>
              <a:rect l="l" t="t" r="r" b="b"/>
              <a:pathLst>
                <a:path w="3163" h="2881" extrusionOk="0">
                  <a:moveTo>
                    <a:pt x="1582" y="1"/>
                  </a:moveTo>
                  <a:cubicBezTo>
                    <a:pt x="1214" y="1"/>
                    <a:pt x="845" y="141"/>
                    <a:pt x="564" y="423"/>
                  </a:cubicBezTo>
                  <a:cubicBezTo>
                    <a:pt x="1" y="986"/>
                    <a:pt x="1" y="1895"/>
                    <a:pt x="564" y="2458"/>
                  </a:cubicBezTo>
                  <a:cubicBezTo>
                    <a:pt x="845" y="2740"/>
                    <a:pt x="1213" y="2881"/>
                    <a:pt x="1581" y="2881"/>
                  </a:cubicBezTo>
                  <a:cubicBezTo>
                    <a:pt x="1950" y="2881"/>
                    <a:pt x="2318" y="2740"/>
                    <a:pt x="2599" y="2458"/>
                  </a:cubicBezTo>
                  <a:cubicBezTo>
                    <a:pt x="3162" y="1895"/>
                    <a:pt x="3162" y="986"/>
                    <a:pt x="2599" y="423"/>
                  </a:cubicBezTo>
                  <a:cubicBezTo>
                    <a:pt x="2318" y="141"/>
                    <a:pt x="1950" y="1"/>
                    <a:pt x="1582" y="1"/>
                  </a:cubicBezTo>
                  <a:close/>
                </a:path>
              </a:pathLst>
            </a:custGeom>
            <a:solidFill>
              <a:srgbClr val="FFDA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02;p65">
              <a:extLst>
                <a:ext uri="{FF2B5EF4-FFF2-40B4-BE49-F238E27FC236}">
                  <a16:creationId xmlns:a16="http://schemas.microsoft.com/office/drawing/2014/main" id="{2CA1A761-917F-42CC-8853-13BF9CFFBEAD}"/>
                </a:ext>
              </a:extLst>
            </p:cNvPr>
            <p:cNvSpPr/>
            <p:nvPr/>
          </p:nvSpPr>
          <p:spPr>
            <a:xfrm>
              <a:off x="2899183" y="1431341"/>
              <a:ext cx="14724" cy="13749"/>
            </a:xfrm>
            <a:custGeom>
              <a:avLst/>
              <a:gdLst/>
              <a:ahLst/>
              <a:cxnLst/>
              <a:rect l="l" t="t" r="r" b="b"/>
              <a:pathLst>
                <a:path w="483" h="451" extrusionOk="0">
                  <a:moveTo>
                    <a:pt x="243" y="1"/>
                  </a:moveTo>
                  <a:cubicBezTo>
                    <a:pt x="191" y="1"/>
                    <a:pt x="139" y="19"/>
                    <a:pt x="97" y="53"/>
                  </a:cubicBezTo>
                  <a:cubicBezTo>
                    <a:pt x="28" y="113"/>
                    <a:pt x="1" y="212"/>
                    <a:pt x="32" y="301"/>
                  </a:cubicBezTo>
                  <a:cubicBezTo>
                    <a:pt x="64" y="389"/>
                    <a:pt x="151" y="451"/>
                    <a:pt x="244" y="451"/>
                  </a:cubicBezTo>
                  <a:cubicBezTo>
                    <a:pt x="349" y="451"/>
                    <a:pt x="445" y="373"/>
                    <a:pt x="463" y="271"/>
                  </a:cubicBezTo>
                  <a:cubicBezTo>
                    <a:pt x="483" y="179"/>
                    <a:pt x="441" y="83"/>
                    <a:pt x="362" y="35"/>
                  </a:cubicBezTo>
                  <a:cubicBezTo>
                    <a:pt x="326" y="12"/>
                    <a:pt x="285" y="1"/>
                    <a:pt x="2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603;p65">
              <a:extLst>
                <a:ext uri="{FF2B5EF4-FFF2-40B4-BE49-F238E27FC236}">
                  <a16:creationId xmlns:a16="http://schemas.microsoft.com/office/drawing/2014/main" id="{8BD8CFCA-639C-4635-A0B1-23445F666FF9}"/>
                </a:ext>
              </a:extLst>
            </p:cNvPr>
            <p:cNvSpPr/>
            <p:nvPr/>
          </p:nvSpPr>
          <p:spPr>
            <a:xfrm>
              <a:off x="2593723" y="1269801"/>
              <a:ext cx="352437" cy="175258"/>
            </a:xfrm>
            <a:custGeom>
              <a:avLst/>
              <a:gdLst/>
              <a:ahLst/>
              <a:cxnLst/>
              <a:rect l="l" t="t" r="r" b="b"/>
              <a:pathLst>
                <a:path w="11561" h="5749" extrusionOk="0">
                  <a:moveTo>
                    <a:pt x="452" y="1135"/>
                  </a:moveTo>
                  <a:cubicBezTo>
                    <a:pt x="2022" y="1170"/>
                    <a:pt x="3483" y="1563"/>
                    <a:pt x="4701" y="2281"/>
                  </a:cubicBezTo>
                  <a:cubicBezTo>
                    <a:pt x="4447" y="2492"/>
                    <a:pt x="4207" y="2716"/>
                    <a:pt x="3984" y="2952"/>
                  </a:cubicBezTo>
                  <a:cubicBezTo>
                    <a:pt x="2937" y="2332"/>
                    <a:pt x="1721" y="1988"/>
                    <a:pt x="452" y="1951"/>
                  </a:cubicBezTo>
                  <a:lnTo>
                    <a:pt x="452" y="1135"/>
                  </a:lnTo>
                  <a:close/>
                  <a:moveTo>
                    <a:pt x="452" y="2402"/>
                  </a:moveTo>
                  <a:cubicBezTo>
                    <a:pt x="1623" y="2437"/>
                    <a:pt x="2705" y="2737"/>
                    <a:pt x="3678" y="3296"/>
                  </a:cubicBezTo>
                  <a:cubicBezTo>
                    <a:pt x="3471" y="3540"/>
                    <a:pt x="3283" y="3792"/>
                    <a:pt x="3115" y="4055"/>
                  </a:cubicBezTo>
                  <a:cubicBezTo>
                    <a:pt x="2327" y="3572"/>
                    <a:pt x="1413" y="3300"/>
                    <a:pt x="452" y="3263"/>
                  </a:cubicBezTo>
                  <a:lnTo>
                    <a:pt x="452" y="2402"/>
                  </a:lnTo>
                  <a:close/>
                  <a:moveTo>
                    <a:pt x="452" y="3714"/>
                  </a:moveTo>
                  <a:cubicBezTo>
                    <a:pt x="1339" y="3750"/>
                    <a:pt x="2155" y="3994"/>
                    <a:pt x="2880" y="4442"/>
                  </a:cubicBezTo>
                  <a:cubicBezTo>
                    <a:pt x="2723" y="4720"/>
                    <a:pt x="2590" y="5007"/>
                    <a:pt x="2474" y="5298"/>
                  </a:cubicBezTo>
                  <a:lnTo>
                    <a:pt x="452" y="5298"/>
                  </a:lnTo>
                  <a:lnTo>
                    <a:pt x="452" y="3714"/>
                  </a:lnTo>
                  <a:close/>
                  <a:moveTo>
                    <a:pt x="11109" y="455"/>
                  </a:moveTo>
                  <a:lnTo>
                    <a:pt x="11109" y="1508"/>
                  </a:lnTo>
                  <a:cubicBezTo>
                    <a:pt x="9657" y="1544"/>
                    <a:pt x="8267" y="1919"/>
                    <a:pt x="7077" y="2599"/>
                  </a:cubicBezTo>
                  <a:cubicBezTo>
                    <a:pt x="5894" y="3276"/>
                    <a:pt x="4981" y="4207"/>
                    <a:pt x="4435" y="5298"/>
                  </a:cubicBezTo>
                  <a:lnTo>
                    <a:pt x="2962" y="5298"/>
                  </a:lnTo>
                  <a:cubicBezTo>
                    <a:pt x="4156" y="2486"/>
                    <a:pt x="7433" y="532"/>
                    <a:pt x="11109" y="455"/>
                  </a:cubicBezTo>
                  <a:close/>
                  <a:moveTo>
                    <a:pt x="11109" y="1960"/>
                  </a:moveTo>
                  <a:lnTo>
                    <a:pt x="11109" y="3012"/>
                  </a:lnTo>
                  <a:cubicBezTo>
                    <a:pt x="9198" y="3076"/>
                    <a:pt x="7452" y="3938"/>
                    <a:pt x="6485" y="5298"/>
                  </a:cubicBezTo>
                  <a:lnTo>
                    <a:pt x="4947" y="5298"/>
                  </a:lnTo>
                  <a:cubicBezTo>
                    <a:pt x="6040" y="3341"/>
                    <a:pt x="8449" y="2029"/>
                    <a:pt x="11109" y="1960"/>
                  </a:cubicBezTo>
                  <a:close/>
                  <a:moveTo>
                    <a:pt x="11334" y="0"/>
                  </a:moveTo>
                  <a:cubicBezTo>
                    <a:pt x="9296" y="0"/>
                    <a:pt x="7359" y="532"/>
                    <a:pt x="5738" y="1536"/>
                  </a:cubicBezTo>
                  <a:cubicBezTo>
                    <a:pt x="5510" y="1676"/>
                    <a:pt x="5289" y="1826"/>
                    <a:pt x="5079" y="1982"/>
                  </a:cubicBezTo>
                  <a:cubicBezTo>
                    <a:pt x="3705" y="1132"/>
                    <a:pt x="2028" y="682"/>
                    <a:pt x="226" y="682"/>
                  </a:cubicBezTo>
                  <a:cubicBezTo>
                    <a:pt x="165" y="682"/>
                    <a:pt x="108" y="706"/>
                    <a:pt x="65" y="748"/>
                  </a:cubicBezTo>
                  <a:cubicBezTo>
                    <a:pt x="21" y="790"/>
                    <a:pt x="0" y="847"/>
                    <a:pt x="0" y="907"/>
                  </a:cubicBezTo>
                  <a:lnTo>
                    <a:pt x="0" y="5523"/>
                  </a:lnTo>
                  <a:cubicBezTo>
                    <a:pt x="0" y="5646"/>
                    <a:pt x="101" y="5748"/>
                    <a:pt x="226" y="5748"/>
                  </a:cubicBezTo>
                  <a:lnTo>
                    <a:pt x="9248" y="5748"/>
                  </a:lnTo>
                  <a:cubicBezTo>
                    <a:pt x="9371" y="5748"/>
                    <a:pt x="9473" y="5646"/>
                    <a:pt x="9473" y="5523"/>
                  </a:cubicBezTo>
                  <a:cubicBezTo>
                    <a:pt x="9473" y="5399"/>
                    <a:pt x="9371" y="5298"/>
                    <a:pt x="9248" y="5298"/>
                  </a:cubicBezTo>
                  <a:lnTo>
                    <a:pt x="7056" y="5298"/>
                  </a:lnTo>
                  <a:cubicBezTo>
                    <a:pt x="7969" y="4205"/>
                    <a:pt x="9470" y="3521"/>
                    <a:pt x="11109" y="3462"/>
                  </a:cubicBezTo>
                  <a:lnTo>
                    <a:pt x="11109" y="5523"/>
                  </a:lnTo>
                  <a:cubicBezTo>
                    <a:pt x="11109" y="5646"/>
                    <a:pt x="11210" y="5748"/>
                    <a:pt x="11334" y="5748"/>
                  </a:cubicBezTo>
                  <a:cubicBezTo>
                    <a:pt x="11457" y="5748"/>
                    <a:pt x="11559" y="5646"/>
                    <a:pt x="11559" y="5523"/>
                  </a:cubicBezTo>
                  <a:lnTo>
                    <a:pt x="11559" y="226"/>
                  </a:lnTo>
                  <a:cubicBezTo>
                    <a:pt x="11561" y="166"/>
                    <a:pt x="11537" y="110"/>
                    <a:pt x="11493" y="67"/>
                  </a:cubicBezTo>
                  <a:cubicBezTo>
                    <a:pt x="11450" y="23"/>
                    <a:pt x="11393" y="0"/>
                    <a:pt x="113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604;p65">
              <a:extLst>
                <a:ext uri="{FF2B5EF4-FFF2-40B4-BE49-F238E27FC236}">
                  <a16:creationId xmlns:a16="http://schemas.microsoft.com/office/drawing/2014/main" id="{85112DDB-87B9-48C4-94E3-EDD8D8A52C83}"/>
                </a:ext>
              </a:extLst>
            </p:cNvPr>
            <p:cNvSpPr/>
            <p:nvPr/>
          </p:nvSpPr>
          <p:spPr>
            <a:xfrm>
              <a:off x="2763037" y="1258095"/>
              <a:ext cx="13810" cy="33076"/>
            </a:xfrm>
            <a:custGeom>
              <a:avLst/>
              <a:gdLst/>
              <a:ahLst/>
              <a:cxnLst/>
              <a:rect l="l" t="t" r="r" b="b"/>
              <a:pathLst>
                <a:path w="453" h="1085" extrusionOk="0">
                  <a:moveTo>
                    <a:pt x="226" y="0"/>
                  </a:moveTo>
                  <a:cubicBezTo>
                    <a:pt x="101" y="0"/>
                    <a:pt x="1" y="101"/>
                    <a:pt x="1" y="225"/>
                  </a:cubicBezTo>
                  <a:lnTo>
                    <a:pt x="1" y="859"/>
                  </a:lnTo>
                  <a:cubicBezTo>
                    <a:pt x="1" y="983"/>
                    <a:pt x="101" y="1084"/>
                    <a:pt x="226" y="1084"/>
                  </a:cubicBezTo>
                  <a:cubicBezTo>
                    <a:pt x="350" y="1084"/>
                    <a:pt x="453" y="983"/>
                    <a:pt x="451" y="859"/>
                  </a:cubicBezTo>
                  <a:lnTo>
                    <a:pt x="451" y="225"/>
                  </a:lnTo>
                  <a:cubicBezTo>
                    <a:pt x="451" y="101"/>
                    <a:pt x="349" y="0"/>
                    <a:pt x="2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605;p65">
              <a:extLst>
                <a:ext uri="{FF2B5EF4-FFF2-40B4-BE49-F238E27FC236}">
                  <a16:creationId xmlns:a16="http://schemas.microsoft.com/office/drawing/2014/main" id="{D878944F-CC93-44F5-BD43-0B979802EF55}"/>
                </a:ext>
              </a:extLst>
            </p:cNvPr>
            <p:cNvSpPr/>
            <p:nvPr/>
          </p:nvSpPr>
          <p:spPr>
            <a:xfrm>
              <a:off x="2763037" y="1092683"/>
              <a:ext cx="13810" cy="33137"/>
            </a:xfrm>
            <a:custGeom>
              <a:avLst/>
              <a:gdLst/>
              <a:ahLst/>
              <a:cxnLst/>
              <a:rect l="l" t="t" r="r" b="b"/>
              <a:pathLst>
                <a:path w="453" h="1087" extrusionOk="0">
                  <a:moveTo>
                    <a:pt x="226" y="1"/>
                  </a:moveTo>
                  <a:cubicBezTo>
                    <a:pt x="101" y="1"/>
                    <a:pt x="1" y="103"/>
                    <a:pt x="1" y="226"/>
                  </a:cubicBezTo>
                  <a:lnTo>
                    <a:pt x="1" y="861"/>
                  </a:lnTo>
                  <a:cubicBezTo>
                    <a:pt x="1" y="984"/>
                    <a:pt x="101" y="1086"/>
                    <a:pt x="226" y="1086"/>
                  </a:cubicBezTo>
                  <a:cubicBezTo>
                    <a:pt x="350" y="1086"/>
                    <a:pt x="453" y="986"/>
                    <a:pt x="451" y="861"/>
                  </a:cubicBezTo>
                  <a:lnTo>
                    <a:pt x="451" y="226"/>
                  </a:lnTo>
                  <a:cubicBezTo>
                    <a:pt x="451" y="103"/>
                    <a:pt x="349" y="1"/>
                    <a:pt x="22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606;p65">
              <a:extLst>
                <a:ext uri="{FF2B5EF4-FFF2-40B4-BE49-F238E27FC236}">
                  <a16:creationId xmlns:a16="http://schemas.microsoft.com/office/drawing/2014/main" id="{6631A728-099A-4698-8133-0D8E0385AC98}"/>
                </a:ext>
              </a:extLst>
            </p:cNvPr>
            <p:cNvSpPr/>
            <p:nvPr/>
          </p:nvSpPr>
          <p:spPr>
            <a:xfrm>
              <a:off x="2670698" y="1185053"/>
              <a:ext cx="33168" cy="13749"/>
            </a:xfrm>
            <a:custGeom>
              <a:avLst/>
              <a:gdLst/>
              <a:ahLst/>
              <a:cxnLst/>
              <a:rect l="l" t="t" r="r" b="b"/>
              <a:pathLst>
                <a:path w="1088" h="451" extrusionOk="0">
                  <a:moveTo>
                    <a:pt x="225" y="0"/>
                  </a:moveTo>
                  <a:cubicBezTo>
                    <a:pt x="102" y="0"/>
                    <a:pt x="0" y="101"/>
                    <a:pt x="0" y="226"/>
                  </a:cubicBezTo>
                  <a:cubicBezTo>
                    <a:pt x="0" y="349"/>
                    <a:pt x="102" y="451"/>
                    <a:pt x="225" y="451"/>
                  </a:cubicBezTo>
                  <a:lnTo>
                    <a:pt x="860" y="451"/>
                  </a:lnTo>
                  <a:cubicBezTo>
                    <a:pt x="985" y="451"/>
                    <a:pt x="1087" y="350"/>
                    <a:pt x="1086" y="226"/>
                  </a:cubicBezTo>
                  <a:cubicBezTo>
                    <a:pt x="1086" y="101"/>
                    <a:pt x="984" y="0"/>
                    <a:pt x="8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607;p65">
              <a:extLst>
                <a:ext uri="{FF2B5EF4-FFF2-40B4-BE49-F238E27FC236}">
                  <a16:creationId xmlns:a16="http://schemas.microsoft.com/office/drawing/2014/main" id="{5F8B8AEC-395E-4625-880A-C365DCD4DEF7}"/>
                </a:ext>
              </a:extLst>
            </p:cNvPr>
            <p:cNvSpPr/>
            <p:nvPr/>
          </p:nvSpPr>
          <p:spPr>
            <a:xfrm>
              <a:off x="2836079" y="1185053"/>
              <a:ext cx="33076" cy="13749"/>
            </a:xfrm>
            <a:custGeom>
              <a:avLst/>
              <a:gdLst/>
              <a:ahLst/>
              <a:cxnLst/>
              <a:rect l="l" t="t" r="r" b="b"/>
              <a:pathLst>
                <a:path w="1085" h="451" extrusionOk="0">
                  <a:moveTo>
                    <a:pt x="226" y="0"/>
                  </a:moveTo>
                  <a:cubicBezTo>
                    <a:pt x="101" y="0"/>
                    <a:pt x="1" y="101"/>
                    <a:pt x="1" y="226"/>
                  </a:cubicBezTo>
                  <a:cubicBezTo>
                    <a:pt x="1" y="349"/>
                    <a:pt x="101" y="451"/>
                    <a:pt x="226" y="451"/>
                  </a:cubicBezTo>
                  <a:lnTo>
                    <a:pt x="859" y="451"/>
                  </a:lnTo>
                  <a:cubicBezTo>
                    <a:pt x="984" y="451"/>
                    <a:pt x="1084" y="350"/>
                    <a:pt x="1084" y="226"/>
                  </a:cubicBezTo>
                  <a:cubicBezTo>
                    <a:pt x="1084" y="101"/>
                    <a:pt x="984" y="0"/>
                    <a:pt x="8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608;p65">
              <a:extLst>
                <a:ext uri="{FF2B5EF4-FFF2-40B4-BE49-F238E27FC236}">
                  <a16:creationId xmlns:a16="http://schemas.microsoft.com/office/drawing/2014/main" id="{8650523B-2606-4DD3-BB89-9BC13AD1A6B7}"/>
                </a:ext>
              </a:extLst>
            </p:cNvPr>
            <p:cNvSpPr/>
            <p:nvPr/>
          </p:nvSpPr>
          <p:spPr>
            <a:xfrm>
              <a:off x="2703103" y="1231939"/>
              <a:ext cx="27528" cy="26187"/>
            </a:xfrm>
            <a:custGeom>
              <a:avLst/>
              <a:gdLst/>
              <a:ahLst/>
              <a:cxnLst/>
              <a:rect l="l" t="t" r="r" b="b"/>
              <a:pathLst>
                <a:path w="903" h="859" extrusionOk="0">
                  <a:moveTo>
                    <a:pt x="654" y="0"/>
                  </a:moveTo>
                  <a:cubicBezTo>
                    <a:pt x="596" y="0"/>
                    <a:pt x="539" y="22"/>
                    <a:pt x="496" y="66"/>
                  </a:cubicBezTo>
                  <a:lnTo>
                    <a:pt x="87" y="474"/>
                  </a:lnTo>
                  <a:cubicBezTo>
                    <a:pt x="0" y="561"/>
                    <a:pt x="0" y="704"/>
                    <a:pt x="87" y="792"/>
                  </a:cubicBezTo>
                  <a:cubicBezTo>
                    <a:pt x="131" y="836"/>
                    <a:pt x="189" y="858"/>
                    <a:pt x="248" y="858"/>
                  </a:cubicBezTo>
                  <a:cubicBezTo>
                    <a:pt x="303" y="858"/>
                    <a:pt x="362" y="836"/>
                    <a:pt x="407" y="792"/>
                  </a:cubicBezTo>
                  <a:lnTo>
                    <a:pt x="814" y="385"/>
                  </a:lnTo>
                  <a:cubicBezTo>
                    <a:pt x="902" y="297"/>
                    <a:pt x="902" y="154"/>
                    <a:pt x="814" y="66"/>
                  </a:cubicBezTo>
                  <a:cubicBezTo>
                    <a:pt x="769" y="22"/>
                    <a:pt x="712" y="0"/>
                    <a:pt x="6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609;p65">
              <a:extLst>
                <a:ext uri="{FF2B5EF4-FFF2-40B4-BE49-F238E27FC236}">
                  <a16:creationId xmlns:a16="http://schemas.microsoft.com/office/drawing/2014/main" id="{AC72D204-08D0-46F6-B230-FB44337555A3}"/>
                </a:ext>
              </a:extLst>
            </p:cNvPr>
            <p:cNvSpPr/>
            <p:nvPr/>
          </p:nvSpPr>
          <p:spPr>
            <a:xfrm>
              <a:off x="2809252" y="1125729"/>
              <a:ext cx="27558" cy="26217"/>
            </a:xfrm>
            <a:custGeom>
              <a:avLst/>
              <a:gdLst/>
              <a:ahLst/>
              <a:cxnLst/>
              <a:rect l="l" t="t" r="r" b="b"/>
              <a:pathLst>
                <a:path w="904" h="860" extrusionOk="0">
                  <a:moveTo>
                    <a:pt x="655" y="0"/>
                  </a:moveTo>
                  <a:cubicBezTo>
                    <a:pt x="597" y="0"/>
                    <a:pt x="539" y="23"/>
                    <a:pt x="495" y="67"/>
                  </a:cubicBezTo>
                  <a:lnTo>
                    <a:pt x="88" y="475"/>
                  </a:lnTo>
                  <a:cubicBezTo>
                    <a:pt x="1" y="562"/>
                    <a:pt x="1" y="705"/>
                    <a:pt x="88" y="793"/>
                  </a:cubicBezTo>
                  <a:cubicBezTo>
                    <a:pt x="131" y="837"/>
                    <a:pt x="190" y="859"/>
                    <a:pt x="249" y="859"/>
                  </a:cubicBezTo>
                  <a:cubicBezTo>
                    <a:pt x="306" y="859"/>
                    <a:pt x="364" y="837"/>
                    <a:pt x="408" y="793"/>
                  </a:cubicBezTo>
                  <a:lnTo>
                    <a:pt x="814" y="387"/>
                  </a:lnTo>
                  <a:cubicBezTo>
                    <a:pt x="903" y="298"/>
                    <a:pt x="903" y="155"/>
                    <a:pt x="814" y="67"/>
                  </a:cubicBezTo>
                  <a:cubicBezTo>
                    <a:pt x="770" y="23"/>
                    <a:pt x="712"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10;p65">
              <a:extLst>
                <a:ext uri="{FF2B5EF4-FFF2-40B4-BE49-F238E27FC236}">
                  <a16:creationId xmlns:a16="http://schemas.microsoft.com/office/drawing/2014/main" id="{892A25AC-92E5-4EE1-8579-141543DC8A62}"/>
                </a:ext>
              </a:extLst>
            </p:cNvPr>
            <p:cNvSpPr/>
            <p:nvPr/>
          </p:nvSpPr>
          <p:spPr>
            <a:xfrm>
              <a:off x="2703103" y="1125729"/>
              <a:ext cx="27528" cy="26217"/>
            </a:xfrm>
            <a:custGeom>
              <a:avLst/>
              <a:gdLst/>
              <a:ahLst/>
              <a:cxnLst/>
              <a:rect l="l" t="t" r="r" b="b"/>
              <a:pathLst>
                <a:path w="903" h="860" extrusionOk="0">
                  <a:moveTo>
                    <a:pt x="247" y="0"/>
                  </a:moveTo>
                  <a:cubicBezTo>
                    <a:pt x="189" y="0"/>
                    <a:pt x="131" y="23"/>
                    <a:pt x="87" y="67"/>
                  </a:cubicBezTo>
                  <a:cubicBezTo>
                    <a:pt x="0" y="155"/>
                    <a:pt x="0" y="298"/>
                    <a:pt x="87" y="387"/>
                  </a:cubicBezTo>
                  <a:lnTo>
                    <a:pt x="496" y="793"/>
                  </a:lnTo>
                  <a:cubicBezTo>
                    <a:pt x="538" y="837"/>
                    <a:pt x="596" y="859"/>
                    <a:pt x="655" y="859"/>
                  </a:cubicBezTo>
                  <a:cubicBezTo>
                    <a:pt x="712" y="859"/>
                    <a:pt x="769" y="837"/>
                    <a:pt x="814" y="793"/>
                  </a:cubicBezTo>
                  <a:cubicBezTo>
                    <a:pt x="902" y="705"/>
                    <a:pt x="902" y="562"/>
                    <a:pt x="814" y="475"/>
                  </a:cubicBezTo>
                  <a:lnTo>
                    <a:pt x="407" y="67"/>
                  </a:lnTo>
                  <a:cubicBezTo>
                    <a:pt x="363" y="23"/>
                    <a:pt x="305" y="0"/>
                    <a:pt x="2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611;p65">
              <a:extLst>
                <a:ext uri="{FF2B5EF4-FFF2-40B4-BE49-F238E27FC236}">
                  <a16:creationId xmlns:a16="http://schemas.microsoft.com/office/drawing/2014/main" id="{65EEFF2D-FBE7-4444-A813-A41BD97700F6}"/>
                </a:ext>
              </a:extLst>
            </p:cNvPr>
            <p:cNvSpPr/>
            <p:nvPr/>
          </p:nvSpPr>
          <p:spPr>
            <a:xfrm>
              <a:off x="2809252" y="1231939"/>
              <a:ext cx="27558" cy="26187"/>
            </a:xfrm>
            <a:custGeom>
              <a:avLst/>
              <a:gdLst/>
              <a:ahLst/>
              <a:cxnLst/>
              <a:rect l="l" t="t" r="r" b="b"/>
              <a:pathLst>
                <a:path w="904" h="859" extrusionOk="0">
                  <a:moveTo>
                    <a:pt x="248" y="0"/>
                  </a:moveTo>
                  <a:cubicBezTo>
                    <a:pt x="190" y="0"/>
                    <a:pt x="132" y="22"/>
                    <a:pt x="88" y="66"/>
                  </a:cubicBezTo>
                  <a:cubicBezTo>
                    <a:pt x="1" y="154"/>
                    <a:pt x="1" y="297"/>
                    <a:pt x="88" y="385"/>
                  </a:cubicBezTo>
                  <a:lnTo>
                    <a:pt x="495" y="792"/>
                  </a:lnTo>
                  <a:cubicBezTo>
                    <a:pt x="538" y="836"/>
                    <a:pt x="597" y="858"/>
                    <a:pt x="655" y="858"/>
                  </a:cubicBezTo>
                  <a:cubicBezTo>
                    <a:pt x="714" y="858"/>
                    <a:pt x="771" y="836"/>
                    <a:pt x="814" y="792"/>
                  </a:cubicBezTo>
                  <a:cubicBezTo>
                    <a:pt x="903" y="704"/>
                    <a:pt x="903" y="561"/>
                    <a:pt x="814" y="474"/>
                  </a:cubicBezTo>
                  <a:lnTo>
                    <a:pt x="408" y="66"/>
                  </a:lnTo>
                  <a:cubicBezTo>
                    <a:pt x="363" y="22"/>
                    <a:pt x="306" y="0"/>
                    <a:pt x="2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612;p65">
              <a:extLst>
                <a:ext uri="{FF2B5EF4-FFF2-40B4-BE49-F238E27FC236}">
                  <a16:creationId xmlns:a16="http://schemas.microsoft.com/office/drawing/2014/main" id="{21EC4256-AF53-4DD3-B1B4-513599D2C2DE}"/>
                </a:ext>
              </a:extLst>
            </p:cNvPr>
            <p:cNvSpPr/>
            <p:nvPr/>
          </p:nvSpPr>
          <p:spPr>
            <a:xfrm>
              <a:off x="2719077" y="1141124"/>
              <a:ext cx="101667" cy="101607"/>
            </a:xfrm>
            <a:custGeom>
              <a:avLst/>
              <a:gdLst/>
              <a:ahLst/>
              <a:cxnLst/>
              <a:rect l="l" t="t" r="r" b="b"/>
              <a:pathLst>
                <a:path w="3335" h="3333" extrusionOk="0">
                  <a:moveTo>
                    <a:pt x="1668" y="452"/>
                  </a:moveTo>
                  <a:cubicBezTo>
                    <a:pt x="2337" y="452"/>
                    <a:pt x="2881" y="995"/>
                    <a:pt x="2881" y="1667"/>
                  </a:cubicBezTo>
                  <a:cubicBezTo>
                    <a:pt x="2881" y="2336"/>
                    <a:pt x="2337" y="2879"/>
                    <a:pt x="1668" y="2879"/>
                  </a:cubicBezTo>
                  <a:cubicBezTo>
                    <a:pt x="997" y="2879"/>
                    <a:pt x="453" y="2336"/>
                    <a:pt x="453" y="1667"/>
                  </a:cubicBezTo>
                  <a:cubicBezTo>
                    <a:pt x="453" y="995"/>
                    <a:pt x="997" y="452"/>
                    <a:pt x="1668" y="452"/>
                  </a:cubicBezTo>
                  <a:close/>
                  <a:moveTo>
                    <a:pt x="1668" y="0"/>
                  </a:moveTo>
                  <a:cubicBezTo>
                    <a:pt x="748" y="0"/>
                    <a:pt x="0" y="748"/>
                    <a:pt x="0" y="1667"/>
                  </a:cubicBezTo>
                  <a:cubicBezTo>
                    <a:pt x="0" y="2585"/>
                    <a:pt x="749" y="3333"/>
                    <a:pt x="1668" y="3333"/>
                  </a:cubicBezTo>
                  <a:cubicBezTo>
                    <a:pt x="2587" y="3333"/>
                    <a:pt x="3334" y="2585"/>
                    <a:pt x="3334" y="1667"/>
                  </a:cubicBezTo>
                  <a:cubicBezTo>
                    <a:pt x="3334" y="746"/>
                    <a:pt x="2585" y="0"/>
                    <a:pt x="16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5">
            <a:extLst>
              <a:ext uri="{FF2B5EF4-FFF2-40B4-BE49-F238E27FC236}">
                <a16:creationId xmlns:a16="http://schemas.microsoft.com/office/drawing/2014/main" id="{2AB56ADE-516C-4618-A230-72252395D931}"/>
              </a:ext>
            </a:extLst>
          </p:cNvPr>
          <p:cNvSpPr>
            <a:spLocks/>
          </p:cNvSpPr>
          <p:nvPr/>
        </p:nvSpPr>
        <p:spPr bwMode="auto">
          <a:xfrm>
            <a:off x="1086358" y="3579940"/>
            <a:ext cx="2231296" cy="1117441"/>
          </a:xfrm>
          <a:custGeom>
            <a:avLst/>
            <a:gdLst>
              <a:gd name="T0" fmla="*/ 525 w 1051"/>
              <a:gd name="T1" fmla="*/ 0 h 525"/>
              <a:gd name="T2" fmla="*/ 0 w 1051"/>
              <a:gd name="T3" fmla="*/ 525 h 525"/>
              <a:gd name="T4" fmla="*/ 1051 w 1051"/>
              <a:gd name="T5" fmla="*/ 525 h 525"/>
              <a:gd name="T6" fmla="*/ 525 w 1051"/>
              <a:gd name="T7" fmla="*/ 0 h 525"/>
            </a:gdLst>
            <a:ahLst/>
            <a:cxnLst>
              <a:cxn ang="0">
                <a:pos x="T0" y="T1"/>
              </a:cxn>
              <a:cxn ang="0">
                <a:pos x="T2" y="T3"/>
              </a:cxn>
              <a:cxn ang="0">
                <a:pos x="T4" y="T5"/>
              </a:cxn>
              <a:cxn ang="0">
                <a:pos x="T6" y="T7"/>
              </a:cxn>
            </a:cxnLst>
            <a:rect l="0" t="0" r="r" b="b"/>
            <a:pathLst>
              <a:path w="1051" h="525">
                <a:moveTo>
                  <a:pt x="525" y="0"/>
                </a:moveTo>
                <a:cubicBezTo>
                  <a:pt x="235" y="0"/>
                  <a:pt x="0" y="235"/>
                  <a:pt x="0" y="525"/>
                </a:cubicBezTo>
                <a:cubicBezTo>
                  <a:pt x="1051" y="525"/>
                  <a:pt x="1051" y="525"/>
                  <a:pt x="1051" y="525"/>
                </a:cubicBezTo>
                <a:cubicBezTo>
                  <a:pt x="1051" y="235"/>
                  <a:pt x="816" y="0"/>
                  <a:pt x="525" y="0"/>
                </a:cubicBezTo>
                <a:close/>
              </a:path>
            </a:pathLst>
          </a:custGeom>
          <a:solidFill>
            <a:schemeClr val="accent5">
              <a:lumMod val="50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6">
            <a:extLst>
              <a:ext uri="{FF2B5EF4-FFF2-40B4-BE49-F238E27FC236}">
                <a16:creationId xmlns:a16="http://schemas.microsoft.com/office/drawing/2014/main" id="{80EDC0B3-89E0-4BE7-B399-45AAE288619A}"/>
              </a:ext>
            </a:extLst>
          </p:cNvPr>
          <p:cNvSpPr>
            <a:spLocks/>
          </p:cNvSpPr>
          <p:nvPr/>
        </p:nvSpPr>
        <p:spPr bwMode="auto">
          <a:xfrm>
            <a:off x="1930486" y="4418693"/>
            <a:ext cx="543038" cy="278688"/>
          </a:xfrm>
          <a:custGeom>
            <a:avLst/>
            <a:gdLst>
              <a:gd name="T0" fmla="*/ 303 w 606"/>
              <a:gd name="T1" fmla="*/ 311 h 311"/>
              <a:gd name="T2" fmla="*/ 606 w 606"/>
              <a:gd name="T3" fmla="*/ 311 h 311"/>
              <a:gd name="T4" fmla="*/ 455 w 606"/>
              <a:gd name="T5" fmla="*/ 154 h 311"/>
              <a:gd name="T6" fmla="*/ 303 w 606"/>
              <a:gd name="T7" fmla="*/ 0 h 311"/>
              <a:gd name="T8" fmla="*/ 151 w 606"/>
              <a:gd name="T9" fmla="*/ 154 h 311"/>
              <a:gd name="T10" fmla="*/ 0 w 606"/>
              <a:gd name="T11" fmla="*/ 311 h 311"/>
              <a:gd name="T12" fmla="*/ 303 w 606"/>
              <a:gd name="T13" fmla="*/ 311 h 311"/>
            </a:gdLst>
            <a:ahLst/>
            <a:cxnLst>
              <a:cxn ang="0">
                <a:pos x="T0" y="T1"/>
              </a:cxn>
              <a:cxn ang="0">
                <a:pos x="T2" y="T3"/>
              </a:cxn>
              <a:cxn ang="0">
                <a:pos x="T4" y="T5"/>
              </a:cxn>
              <a:cxn ang="0">
                <a:pos x="T6" y="T7"/>
              </a:cxn>
              <a:cxn ang="0">
                <a:pos x="T8" y="T9"/>
              </a:cxn>
              <a:cxn ang="0">
                <a:pos x="T10" y="T11"/>
              </a:cxn>
              <a:cxn ang="0">
                <a:pos x="T12" y="T13"/>
              </a:cxn>
            </a:cxnLst>
            <a:rect l="0" t="0" r="r" b="b"/>
            <a:pathLst>
              <a:path w="606" h="311">
                <a:moveTo>
                  <a:pt x="303" y="311"/>
                </a:moveTo>
                <a:lnTo>
                  <a:pt x="606" y="311"/>
                </a:lnTo>
                <a:lnTo>
                  <a:pt x="455" y="154"/>
                </a:lnTo>
                <a:lnTo>
                  <a:pt x="303" y="0"/>
                </a:lnTo>
                <a:lnTo>
                  <a:pt x="151" y="154"/>
                </a:lnTo>
                <a:lnTo>
                  <a:pt x="0" y="311"/>
                </a:lnTo>
                <a:lnTo>
                  <a:pt x="303" y="311"/>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89D0D1F-8831-4556-8EE0-30A93BADDB94}"/>
              </a:ext>
            </a:extLst>
          </p:cNvPr>
          <p:cNvSpPr txBox="1"/>
          <p:nvPr/>
        </p:nvSpPr>
        <p:spPr>
          <a:xfrm>
            <a:off x="440515" y="1581091"/>
            <a:ext cx="3555994" cy="1969770"/>
          </a:xfrm>
          <a:prstGeom prst="rect">
            <a:avLst/>
          </a:prstGeom>
          <a:noFill/>
          <a:ln w="6350">
            <a:noFill/>
            <a:prstDash val="dash"/>
          </a:ln>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Farmer education and Mobilization; Agricultural Mechanization and Irrigation, Disease Control, Partnerships with  large scale Farmers ,Proactive interventions in the Fisheries sector; Increase seed production, multiplication, distribution and certification</a:t>
            </a:r>
          </a:p>
        </p:txBody>
      </p:sp>
      <p:sp>
        <p:nvSpPr>
          <p:cNvPr id="8" name="TextBox 7">
            <a:extLst>
              <a:ext uri="{FF2B5EF4-FFF2-40B4-BE49-F238E27FC236}">
                <a16:creationId xmlns:a16="http://schemas.microsoft.com/office/drawing/2014/main" id="{BF7D9D30-F10E-42D8-BC48-E58420274A82}"/>
              </a:ext>
            </a:extLst>
          </p:cNvPr>
          <p:cNvSpPr txBox="1"/>
          <p:nvPr/>
        </p:nvSpPr>
        <p:spPr>
          <a:xfrm>
            <a:off x="669839" y="880556"/>
            <a:ext cx="3064331" cy="615553"/>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NRM Manifesto and Presidential Directives</a:t>
            </a:r>
          </a:p>
        </p:txBody>
      </p:sp>
      <p:cxnSp>
        <p:nvCxnSpPr>
          <p:cNvPr id="9" name="Straight Connector 8">
            <a:extLst>
              <a:ext uri="{FF2B5EF4-FFF2-40B4-BE49-F238E27FC236}">
                <a16:creationId xmlns:a16="http://schemas.microsoft.com/office/drawing/2014/main" id="{26D93020-2E28-4752-B1C8-35DA8C0CF389}"/>
              </a:ext>
            </a:extLst>
          </p:cNvPr>
          <p:cNvCxnSpPr/>
          <p:nvPr/>
        </p:nvCxnSpPr>
        <p:spPr>
          <a:xfrm>
            <a:off x="2202006" y="3063482"/>
            <a:ext cx="0" cy="5071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9" name="Freeform 5">
            <a:extLst>
              <a:ext uri="{FF2B5EF4-FFF2-40B4-BE49-F238E27FC236}">
                <a16:creationId xmlns:a16="http://schemas.microsoft.com/office/drawing/2014/main" id="{0D55DA21-47E6-40CA-A7CF-9DD23E812110}"/>
              </a:ext>
            </a:extLst>
          </p:cNvPr>
          <p:cNvSpPr>
            <a:spLocks/>
          </p:cNvSpPr>
          <p:nvPr/>
        </p:nvSpPr>
        <p:spPr bwMode="auto">
          <a:xfrm>
            <a:off x="4779050" y="3559802"/>
            <a:ext cx="2231296" cy="1117441"/>
          </a:xfrm>
          <a:custGeom>
            <a:avLst/>
            <a:gdLst>
              <a:gd name="T0" fmla="*/ 525 w 1051"/>
              <a:gd name="T1" fmla="*/ 0 h 525"/>
              <a:gd name="T2" fmla="*/ 0 w 1051"/>
              <a:gd name="T3" fmla="*/ 525 h 525"/>
              <a:gd name="T4" fmla="*/ 1051 w 1051"/>
              <a:gd name="T5" fmla="*/ 525 h 525"/>
              <a:gd name="T6" fmla="*/ 525 w 1051"/>
              <a:gd name="T7" fmla="*/ 0 h 525"/>
            </a:gdLst>
            <a:ahLst/>
            <a:cxnLst>
              <a:cxn ang="0">
                <a:pos x="T0" y="T1"/>
              </a:cxn>
              <a:cxn ang="0">
                <a:pos x="T2" y="T3"/>
              </a:cxn>
              <a:cxn ang="0">
                <a:pos x="T4" y="T5"/>
              </a:cxn>
              <a:cxn ang="0">
                <a:pos x="T6" y="T7"/>
              </a:cxn>
            </a:cxnLst>
            <a:rect l="0" t="0" r="r" b="b"/>
            <a:pathLst>
              <a:path w="1051" h="525">
                <a:moveTo>
                  <a:pt x="525" y="0"/>
                </a:moveTo>
                <a:cubicBezTo>
                  <a:pt x="235" y="0"/>
                  <a:pt x="0" y="235"/>
                  <a:pt x="0" y="525"/>
                </a:cubicBezTo>
                <a:cubicBezTo>
                  <a:pt x="1051" y="525"/>
                  <a:pt x="1051" y="525"/>
                  <a:pt x="1051" y="525"/>
                </a:cubicBezTo>
                <a:cubicBezTo>
                  <a:pt x="1051" y="235"/>
                  <a:pt x="816" y="0"/>
                  <a:pt x="525" y="0"/>
                </a:cubicBezTo>
                <a:close/>
              </a:path>
            </a:pathLst>
          </a:custGeom>
          <a:solidFill>
            <a:schemeClr val="accent4">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3CD58C1-C732-41F7-A78D-455540E44E12}"/>
              </a:ext>
            </a:extLst>
          </p:cNvPr>
          <p:cNvSpPr txBox="1"/>
          <p:nvPr/>
        </p:nvSpPr>
        <p:spPr>
          <a:xfrm>
            <a:off x="4318003" y="1632932"/>
            <a:ext cx="3555993" cy="1231106"/>
          </a:xfrm>
          <a:prstGeom prst="rect">
            <a:avLst/>
          </a:prstGeom>
          <a:noFill/>
          <a:ln w="6350">
            <a:noFill/>
            <a:prstDash val="dash"/>
          </a:ln>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Enterprise selection; Production and Productivity; Harvesting, post harvest handling and Primary Processing, Agro-processing and Value addition; the Market</a:t>
            </a:r>
          </a:p>
        </p:txBody>
      </p:sp>
      <p:sp>
        <p:nvSpPr>
          <p:cNvPr id="12" name="TextBox 11">
            <a:extLst>
              <a:ext uri="{FF2B5EF4-FFF2-40B4-BE49-F238E27FC236}">
                <a16:creationId xmlns:a16="http://schemas.microsoft.com/office/drawing/2014/main" id="{1EF90CCF-2930-4BB8-8F56-9A9D31EA2979}"/>
              </a:ext>
            </a:extLst>
          </p:cNvPr>
          <p:cNvSpPr txBox="1"/>
          <p:nvPr/>
        </p:nvSpPr>
        <p:spPr>
          <a:xfrm>
            <a:off x="3809999" y="916789"/>
            <a:ext cx="4647833" cy="615553"/>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Agricultural Value Chain Development Strategy (AVDS) (2021-2026)</a:t>
            </a:r>
          </a:p>
        </p:txBody>
      </p:sp>
      <p:cxnSp>
        <p:nvCxnSpPr>
          <p:cNvPr id="13" name="Straight Connector 12">
            <a:extLst>
              <a:ext uri="{FF2B5EF4-FFF2-40B4-BE49-F238E27FC236}">
                <a16:creationId xmlns:a16="http://schemas.microsoft.com/office/drawing/2014/main" id="{03DE1E84-6821-423E-9ED0-D142A503F808}"/>
              </a:ext>
            </a:extLst>
          </p:cNvPr>
          <p:cNvCxnSpPr/>
          <p:nvPr/>
        </p:nvCxnSpPr>
        <p:spPr>
          <a:xfrm>
            <a:off x="5808980" y="3052691"/>
            <a:ext cx="0" cy="5071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5" name="Freeform 5">
            <a:extLst>
              <a:ext uri="{FF2B5EF4-FFF2-40B4-BE49-F238E27FC236}">
                <a16:creationId xmlns:a16="http://schemas.microsoft.com/office/drawing/2014/main" id="{6F3AD930-9CC4-4C09-92B2-363B643D502A}"/>
              </a:ext>
            </a:extLst>
          </p:cNvPr>
          <p:cNvSpPr>
            <a:spLocks/>
          </p:cNvSpPr>
          <p:nvPr/>
        </p:nvSpPr>
        <p:spPr bwMode="auto">
          <a:xfrm>
            <a:off x="8300306" y="3454865"/>
            <a:ext cx="2231296" cy="1117441"/>
          </a:xfrm>
          <a:custGeom>
            <a:avLst/>
            <a:gdLst>
              <a:gd name="T0" fmla="*/ 525 w 1051"/>
              <a:gd name="T1" fmla="*/ 0 h 525"/>
              <a:gd name="T2" fmla="*/ 0 w 1051"/>
              <a:gd name="T3" fmla="*/ 525 h 525"/>
              <a:gd name="T4" fmla="*/ 1051 w 1051"/>
              <a:gd name="T5" fmla="*/ 525 h 525"/>
              <a:gd name="T6" fmla="*/ 525 w 1051"/>
              <a:gd name="T7" fmla="*/ 0 h 525"/>
            </a:gdLst>
            <a:ahLst/>
            <a:cxnLst>
              <a:cxn ang="0">
                <a:pos x="T0" y="T1"/>
              </a:cxn>
              <a:cxn ang="0">
                <a:pos x="T2" y="T3"/>
              </a:cxn>
              <a:cxn ang="0">
                <a:pos x="T4" y="T5"/>
              </a:cxn>
              <a:cxn ang="0">
                <a:pos x="T6" y="T7"/>
              </a:cxn>
            </a:cxnLst>
            <a:rect l="0" t="0" r="r" b="b"/>
            <a:pathLst>
              <a:path w="1051" h="525">
                <a:moveTo>
                  <a:pt x="525" y="0"/>
                </a:moveTo>
                <a:cubicBezTo>
                  <a:pt x="235" y="0"/>
                  <a:pt x="0" y="235"/>
                  <a:pt x="0" y="525"/>
                </a:cubicBezTo>
                <a:cubicBezTo>
                  <a:pt x="1051" y="525"/>
                  <a:pt x="1051" y="525"/>
                  <a:pt x="1051" y="525"/>
                </a:cubicBezTo>
                <a:cubicBezTo>
                  <a:pt x="1051" y="235"/>
                  <a:pt x="816" y="0"/>
                  <a:pt x="525" y="0"/>
                </a:cubicBezTo>
                <a:close/>
              </a:path>
            </a:pathLst>
          </a:custGeom>
          <a:solidFill>
            <a:schemeClr val="accent3">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6">
            <a:extLst>
              <a:ext uri="{FF2B5EF4-FFF2-40B4-BE49-F238E27FC236}">
                <a16:creationId xmlns:a16="http://schemas.microsoft.com/office/drawing/2014/main" id="{64AB8D81-D901-4B98-85A2-E4FD3AD9CE94}"/>
              </a:ext>
            </a:extLst>
          </p:cNvPr>
          <p:cNvSpPr>
            <a:spLocks/>
          </p:cNvSpPr>
          <p:nvPr/>
        </p:nvSpPr>
        <p:spPr bwMode="auto">
          <a:xfrm>
            <a:off x="7134350" y="4418693"/>
            <a:ext cx="543038" cy="278688"/>
          </a:xfrm>
          <a:custGeom>
            <a:avLst/>
            <a:gdLst>
              <a:gd name="T0" fmla="*/ 303 w 606"/>
              <a:gd name="T1" fmla="*/ 311 h 311"/>
              <a:gd name="T2" fmla="*/ 606 w 606"/>
              <a:gd name="T3" fmla="*/ 311 h 311"/>
              <a:gd name="T4" fmla="*/ 455 w 606"/>
              <a:gd name="T5" fmla="*/ 154 h 311"/>
              <a:gd name="T6" fmla="*/ 303 w 606"/>
              <a:gd name="T7" fmla="*/ 0 h 311"/>
              <a:gd name="T8" fmla="*/ 151 w 606"/>
              <a:gd name="T9" fmla="*/ 154 h 311"/>
              <a:gd name="T10" fmla="*/ 0 w 606"/>
              <a:gd name="T11" fmla="*/ 311 h 311"/>
              <a:gd name="T12" fmla="*/ 303 w 606"/>
              <a:gd name="T13" fmla="*/ 311 h 311"/>
            </a:gdLst>
            <a:ahLst/>
            <a:cxnLst>
              <a:cxn ang="0">
                <a:pos x="T0" y="T1"/>
              </a:cxn>
              <a:cxn ang="0">
                <a:pos x="T2" y="T3"/>
              </a:cxn>
              <a:cxn ang="0">
                <a:pos x="T4" y="T5"/>
              </a:cxn>
              <a:cxn ang="0">
                <a:pos x="T6" y="T7"/>
              </a:cxn>
              <a:cxn ang="0">
                <a:pos x="T8" y="T9"/>
              </a:cxn>
              <a:cxn ang="0">
                <a:pos x="T10" y="T11"/>
              </a:cxn>
              <a:cxn ang="0">
                <a:pos x="T12" y="T13"/>
              </a:cxn>
            </a:cxnLst>
            <a:rect l="0" t="0" r="r" b="b"/>
            <a:pathLst>
              <a:path w="606" h="311">
                <a:moveTo>
                  <a:pt x="303" y="311"/>
                </a:moveTo>
                <a:lnTo>
                  <a:pt x="606" y="311"/>
                </a:lnTo>
                <a:lnTo>
                  <a:pt x="455" y="154"/>
                </a:lnTo>
                <a:lnTo>
                  <a:pt x="303" y="0"/>
                </a:lnTo>
                <a:lnTo>
                  <a:pt x="151" y="154"/>
                </a:lnTo>
                <a:lnTo>
                  <a:pt x="0" y="311"/>
                </a:lnTo>
                <a:lnTo>
                  <a:pt x="303" y="311"/>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5100C74-83D7-470F-976D-4CCE258582EA}"/>
              </a:ext>
            </a:extLst>
          </p:cNvPr>
          <p:cNvSpPr txBox="1"/>
          <p:nvPr/>
        </p:nvSpPr>
        <p:spPr>
          <a:xfrm>
            <a:off x="8036561" y="1632932"/>
            <a:ext cx="3809997" cy="1477328"/>
          </a:xfrm>
          <a:prstGeom prst="rect">
            <a:avLst/>
          </a:prstGeom>
          <a:noFill/>
          <a:ln w="6350">
            <a:noFill/>
            <a:prstDash val="dash"/>
          </a:ln>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Production, Processing and Marketing (Value Chain Development); Infrastructure and Economic Services; Financial Inclusion; Community Data (Community Information System) Mindset change; ; Governance and Administration </a:t>
            </a:r>
            <a:endParaRPr kumimoji="0" lang="en-US" sz="1600" b="0" i="0" u="none" strike="noStrike" kern="1200" cap="none" spc="0" normalizeH="0" baseline="0" noProof="0" dirty="0">
              <a:ln>
                <a:noFill/>
              </a:ln>
              <a:solidFill>
                <a:prstClr val="black">
                  <a:lumMod val="65000"/>
                  <a:lumOff val="35000"/>
                </a:prstClr>
              </a:solidFill>
              <a:effectLst/>
              <a:uLnTx/>
              <a:uFillTx/>
              <a:latin typeface="Roboto" panose="02000000000000000000" pitchFamily="2" charset="0"/>
              <a:ea typeface="Roboto" panose="02000000000000000000" pitchFamily="2" charset="0"/>
              <a:cs typeface="+mn-cs"/>
            </a:endParaRPr>
          </a:p>
        </p:txBody>
      </p:sp>
      <p:sp>
        <p:nvSpPr>
          <p:cNvPr id="17" name="TextBox 16">
            <a:extLst>
              <a:ext uri="{FF2B5EF4-FFF2-40B4-BE49-F238E27FC236}">
                <a16:creationId xmlns:a16="http://schemas.microsoft.com/office/drawing/2014/main" id="{436E48B6-AFE2-4A6A-A628-FF64BAD4CEE4}"/>
              </a:ext>
            </a:extLst>
          </p:cNvPr>
          <p:cNvSpPr txBox="1"/>
          <p:nvPr/>
        </p:nvSpPr>
        <p:spPr>
          <a:xfrm>
            <a:off x="8746596" y="914211"/>
            <a:ext cx="2383756" cy="615553"/>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Parish Development Model</a:t>
            </a:r>
          </a:p>
        </p:txBody>
      </p:sp>
      <p:cxnSp>
        <p:nvCxnSpPr>
          <p:cNvPr id="18" name="Straight Connector 17">
            <a:extLst>
              <a:ext uri="{FF2B5EF4-FFF2-40B4-BE49-F238E27FC236}">
                <a16:creationId xmlns:a16="http://schemas.microsoft.com/office/drawing/2014/main" id="{34AC0E83-6CC1-4236-BE4F-2D218F541F3C}"/>
              </a:ext>
            </a:extLst>
          </p:cNvPr>
          <p:cNvCxnSpPr/>
          <p:nvPr/>
        </p:nvCxnSpPr>
        <p:spPr>
          <a:xfrm>
            <a:off x="9348252" y="3161125"/>
            <a:ext cx="0" cy="507111"/>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6701869-2916-4688-9F66-DEC8A5F192F9}"/>
              </a:ext>
            </a:extLst>
          </p:cNvPr>
          <p:cNvGrpSpPr/>
          <p:nvPr/>
        </p:nvGrpSpPr>
        <p:grpSpPr>
          <a:xfrm>
            <a:off x="440515" y="4751903"/>
            <a:ext cx="10989484" cy="895221"/>
            <a:chOff x="0" y="3057525"/>
            <a:chExt cx="9144000" cy="640417"/>
          </a:xfrm>
          <a:solidFill>
            <a:schemeClr val="bg1">
              <a:lumMod val="95000"/>
            </a:schemeClr>
          </a:solidFill>
        </p:grpSpPr>
        <p:sp>
          <p:nvSpPr>
            <p:cNvPr id="39" name="Rectangle 38">
              <a:extLst>
                <a:ext uri="{FF2B5EF4-FFF2-40B4-BE49-F238E27FC236}">
                  <a16:creationId xmlns:a16="http://schemas.microsoft.com/office/drawing/2014/main" id="{BDB7A1CA-30B4-4BC6-9749-D5ACF9D5A792}"/>
                </a:ext>
              </a:extLst>
            </p:cNvPr>
            <p:cNvSpPr/>
            <p:nvPr/>
          </p:nvSpPr>
          <p:spPr>
            <a:xfrm>
              <a:off x="0" y="3057525"/>
              <a:ext cx="9144000" cy="371475"/>
            </a:xfrm>
            <a:prstGeom prst="rect">
              <a:avLst/>
            </a:prstGeom>
            <a:grpFill/>
            <a:ln>
              <a:noFill/>
            </a:ln>
            <a:effectLst>
              <a:outerShdw blurRad="50800" dist="381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C5A3283-031E-485C-AE0E-991FF9C50339}"/>
                </a:ext>
              </a:extLst>
            </p:cNvPr>
            <p:cNvSpPr/>
            <p:nvPr/>
          </p:nvSpPr>
          <p:spPr>
            <a:xfrm>
              <a:off x="0" y="3326467"/>
              <a:ext cx="9144000" cy="371475"/>
            </a:xfrm>
            <a:prstGeom prst="rect">
              <a:avLst/>
            </a:prstGeom>
            <a:grpFill/>
            <a:ln>
              <a:noFill/>
            </a:ln>
            <a:effectLst>
              <a:outerShdw blurRad="508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TextBox 36">
            <a:extLst>
              <a:ext uri="{FF2B5EF4-FFF2-40B4-BE49-F238E27FC236}">
                <a16:creationId xmlns:a16="http://schemas.microsoft.com/office/drawing/2014/main" id="{0F9D3D59-E384-4CFD-9FAB-F809106A96E3}"/>
              </a:ext>
            </a:extLst>
          </p:cNvPr>
          <p:cNvSpPr txBox="1"/>
          <p:nvPr/>
        </p:nvSpPr>
        <p:spPr>
          <a:xfrm>
            <a:off x="1920594" y="4992559"/>
            <a:ext cx="562824"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cs typeface="+mn-cs"/>
              </a:rPr>
              <a:t>01</a:t>
            </a:r>
          </a:p>
        </p:txBody>
      </p:sp>
      <p:sp>
        <p:nvSpPr>
          <p:cNvPr id="35" name="TextBox 34">
            <a:extLst>
              <a:ext uri="{FF2B5EF4-FFF2-40B4-BE49-F238E27FC236}">
                <a16:creationId xmlns:a16="http://schemas.microsoft.com/office/drawing/2014/main" id="{A890CED1-ABE2-4C44-A8AE-134251595918}"/>
              </a:ext>
            </a:extLst>
          </p:cNvPr>
          <p:cNvSpPr txBox="1"/>
          <p:nvPr/>
        </p:nvSpPr>
        <p:spPr>
          <a:xfrm>
            <a:off x="5777293" y="5014848"/>
            <a:ext cx="562824"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cs typeface="+mn-cs"/>
              </a:rPr>
              <a:t>02</a:t>
            </a:r>
          </a:p>
        </p:txBody>
      </p:sp>
      <p:sp>
        <p:nvSpPr>
          <p:cNvPr id="33" name="TextBox 32">
            <a:extLst>
              <a:ext uri="{FF2B5EF4-FFF2-40B4-BE49-F238E27FC236}">
                <a16:creationId xmlns:a16="http://schemas.microsoft.com/office/drawing/2014/main" id="{ED1B2A02-11AB-463E-899C-893BB50A73ED}"/>
              </a:ext>
            </a:extLst>
          </p:cNvPr>
          <p:cNvSpPr txBox="1"/>
          <p:nvPr/>
        </p:nvSpPr>
        <p:spPr>
          <a:xfrm>
            <a:off x="9057450" y="5068255"/>
            <a:ext cx="562824"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a:ea typeface="+mn-ea"/>
                <a:cs typeface="+mn-cs"/>
              </a:rPr>
              <a:t>03</a:t>
            </a:r>
          </a:p>
        </p:txBody>
      </p:sp>
      <p:pic>
        <p:nvPicPr>
          <p:cNvPr id="1030" name="Picture 6" descr="business, class, finance, sem, seo, work icon">
            <a:extLst>
              <a:ext uri="{FF2B5EF4-FFF2-40B4-BE49-F238E27FC236}">
                <a16:creationId xmlns:a16="http://schemas.microsoft.com/office/drawing/2014/main" id="{ACE0FDF2-9BCC-4834-8279-8F6EA8088D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134351" y="3772755"/>
            <a:ext cx="543038" cy="543038"/>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5DAA47D2-4B46-44A5-917E-A3A4DC936F55}"/>
              </a:ext>
            </a:extLst>
          </p:cNvPr>
          <p:cNvSpPr txBox="1"/>
          <p:nvPr/>
        </p:nvSpPr>
        <p:spPr>
          <a:xfrm>
            <a:off x="0" y="16271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Project Relevance</a:t>
            </a:r>
            <a:endParaRPr kumimoji="0" lang="en-IN" sz="3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42" name="Freeform 6">
            <a:extLst>
              <a:ext uri="{FF2B5EF4-FFF2-40B4-BE49-F238E27FC236}">
                <a16:creationId xmlns:a16="http://schemas.microsoft.com/office/drawing/2014/main" id="{409D2D48-803F-45FE-968F-81A970578803}"/>
              </a:ext>
            </a:extLst>
          </p:cNvPr>
          <p:cNvSpPr>
            <a:spLocks/>
          </p:cNvSpPr>
          <p:nvPr/>
        </p:nvSpPr>
        <p:spPr bwMode="auto">
          <a:xfrm>
            <a:off x="5589095" y="4408549"/>
            <a:ext cx="543038" cy="278688"/>
          </a:xfrm>
          <a:custGeom>
            <a:avLst/>
            <a:gdLst>
              <a:gd name="T0" fmla="*/ 303 w 606"/>
              <a:gd name="T1" fmla="*/ 311 h 311"/>
              <a:gd name="T2" fmla="*/ 606 w 606"/>
              <a:gd name="T3" fmla="*/ 311 h 311"/>
              <a:gd name="T4" fmla="*/ 455 w 606"/>
              <a:gd name="T5" fmla="*/ 154 h 311"/>
              <a:gd name="T6" fmla="*/ 303 w 606"/>
              <a:gd name="T7" fmla="*/ 0 h 311"/>
              <a:gd name="T8" fmla="*/ 151 w 606"/>
              <a:gd name="T9" fmla="*/ 154 h 311"/>
              <a:gd name="T10" fmla="*/ 0 w 606"/>
              <a:gd name="T11" fmla="*/ 311 h 311"/>
              <a:gd name="T12" fmla="*/ 303 w 606"/>
              <a:gd name="T13" fmla="*/ 311 h 311"/>
            </a:gdLst>
            <a:ahLst/>
            <a:cxnLst>
              <a:cxn ang="0">
                <a:pos x="T0" y="T1"/>
              </a:cxn>
              <a:cxn ang="0">
                <a:pos x="T2" y="T3"/>
              </a:cxn>
              <a:cxn ang="0">
                <a:pos x="T4" y="T5"/>
              </a:cxn>
              <a:cxn ang="0">
                <a:pos x="T6" y="T7"/>
              </a:cxn>
              <a:cxn ang="0">
                <a:pos x="T8" y="T9"/>
              </a:cxn>
              <a:cxn ang="0">
                <a:pos x="T10" y="T11"/>
              </a:cxn>
              <a:cxn ang="0">
                <a:pos x="T12" y="T13"/>
              </a:cxn>
            </a:cxnLst>
            <a:rect l="0" t="0" r="r" b="b"/>
            <a:pathLst>
              <a:path w="606" h="311">
                <a:moveTo>
                  <a:pt x="303" y="311"/>
                </a:moveTo>
                <a:lnTo>
                  <a:pt x="606" y="311"/>
                </a:lnTo>
                <a:lnTo>
                  <a:pt x="455" y="154"/>
                </a:lnTo>
                <a:lnTo>
                  <a:pt x="303" y="0"/>
                </a:lnTo>
                <a:lnTo>
                  <a:pt x="151" y="154"/>
                </a:lnTo>
                <a:lnTo>
                  <a:pt x="0" y="311"/>
                </a:lnTo>
                <a:lnTo>
                  <a:pt x="303" y="311"/>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6">
            <a:extLst>
              <a:ext uri="{FF2B5EF4-FFF2-40B4-BE49-F238E27FC236}">
                <a16:creationId xmlns:a16="http://schemas.microsoft.com/office/drawing/2014/main" id="{00B1946E-65A9-4E9E-B625-49F7957347A9}"/>
              </a:ext>
            </a:extLst>
          </p:cNvPr>
          <p:cNvSpPr>
            <a:spLocks/>
          </p:cNvSpPr>
          <p:nvPr/>
        </p:nvSpPr>
        <p:spPr bwMode="auto">
          <a:xfrm>
            <a:off x="9131414" y="4276755"/>
            <a:ext cx="543038" cy="278688"/>
          </a:xfrm>
          <a:custGeom>
            <a:avLst/>
            <a:gdLst>
              <a:gd name="T0" fmla="*/ 303 w 606"/>
              <a:gd name="T1" fmla="*/ 311 h 311"/>
              <a:gd name="T2" fmla="*/ 606 w 606"/>
              <a:gd name="T3" fmla="*/ 311 h 311"/>
              <a:gd name="T4" fmla="*/ 455 w 606"/>
              <a:gd name="T5" fmla="*/ 154 h 311"/>
              <a:gd name="T6" fmla="*/ 303 w 606"/>
              <a:gd name="T7" fmla="*/ 0 h 311"/>
              <a:gd name="T8" fmla="*/ 151 w 606"/>
              <a:gd name="T9" fmla="*/ 154 h 311"/>
              <a:gd name="T10" fmla="*/ 0 w 606"/>
              <a:gd name="T11" fmla="*/ 311 h 311"/>
              <a:gd name="T12" fmla="*/ 303 w 606"/>
              <a:gd name="T13" fmla="*/ 311 h 311"/>
            </a:gdLst>
            <a:ahLst/>
            <a:cxnLst>
              <a:cxn ang="0">
                <a:pos x="T0" y="T1"/>
              </a:cxn>
              <a:cxn ang="0">
                <a:pos x="T2" y="T3"/>
              </a:cxn>
              <a:cxn ang="0">
                <a:pos x="T4" y="T5"/>
              </a:cxn>
              <a:cxn ang="0">
                <a:pos x="T6" y="T7"/>
              </a:cxn>
              <a:cxn ang="0">
                <a:pos x="T8" y="T9"/>
              </a:cxn>
              <a:cxn ang="0">
                <a:pos x="T10" y="T11"/>
              </a:cxn>
              <a:cxn ang="0">
                <a:pos x="T12" y="T13"/>
              </a:cxn>
            </a:cxnLst>
            <a:rect l="0" t="0" r="r" b="b"/>
            <a:pathLst>
              <a:path w="606" h="311">
                <a:moveTo>
                  <a:pt x="303" y="311"/>
                </a:moveTo>
                <a:lnTo>
                  <a:pt x="606" y="311"/>
                </a:lnTo>
                <a:lnTo>
                  <a:pt x="455" y="154"/>
                </a:lnTo>
                <a:lnTo>
                  <a:pt x="303" y="0"/>
                </a:lnTo>
                <a:lnTo>
                  <a:pt x="151" y="154"/>
                </a:lnTo>
                <a:lnTo>
                  <a:pt x="0" y="311"/>
                </a:lnTo>
                <a:lnTo>
                  <a:pt x="303" y="311"/>
                </a:lnTo>
                <a:close/>
              </a:path>
            </a:pathLst>
          </a:custGeom>
          <a:solidFill>
            <a:schemeClr val="bg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0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42"/>
          <p:cNvSpPr txBox="1">
            <a:spLocks noGrp="1"/>
          </p:cNvSpPr>
          <p:nvPr>
            <p:ph type="title"/>
          </p:nvPr>
        </p:nvSpPr>
        <p:spPr>
          <a:xfrm>
            <a:off x="609600" y="426125"/>
            <a:ext cx="10972800" cy="609600"/>
          </a:xfrm>
          <a:prstGeom prst="rect">
            <a:avLst/>
          </a:prstGeom>
        </p:spPr>
        <p:txBody>
          <a:bodyPr spcFirstLastPara="1" wrap="square" lIns="0" tIns="0" rIns="0" bIns="0" anchor="t" anchorCtr="0">
            <a:noAutofit/>
          </a:bodyPr>
          <a:lstStyle/>
          <a:p>
            <a:r>
              <a:rPr lang="en-GB" sz="3000" b="1" dirty="0">
                <a:latin typeface="Roboto" panose="02000000000000000000" pitchFamily="2" charset="0"/>
                <a:ea typeface="Roboto" panose="02000000000000000000" pitchFamily="2" charset="0"/>
              </a:rPr>
              <a:t>Project Development Objective(PDO) and Components</a:t>
            </a:r>
          </a:p>
        </p:txBody>
      </p:sp>
      <p:sp>
        <p:nvSpPr>
          <p:cNvPr id="992" name="Google Shape;992;p42"/>
          <p:cNvSpPr txBox="1">
            <a:spLocks noGrp="1"/>
          </p:cNvSpPr>
          <p:nvPr>
            <p:ph type="title"/>
          </p:nvPr>
        </p:nvSpPr>
        <p:spPr>
          <a:xfrm>
            <a:off x="609600" y="1071594"/>
            <a:ext cx="11257280" cy="833256"/>
          </a:xfrm>
          <a:prstGeom prst="rect">
            <a:avLst/>
          </a:prstGeom>
          <a:ln w="9525" cap="flat" cmpd="sng">
            <a:solidFill>
              <a:srgbClr val="191919"/>
            </a:solidFill>
            <a:prstDash val="solid"/>
            <a:round/>
            <a:headEnd type="none" w="sm" len="sm"/>
            <a:tailEnd type="none" w="sm" len="sm"/>
          </a:ln>
        </p:spPr>
        <p:txBody>
          <a:bodyPr spcFirstLastPara="1" wrap="square" lIns="0" tIns="0" rIns="0" bIns="0" anchor="ctr" anchorCtr="0">
            <a:noAutofit/>
          </a:bodyPr>
          <a:lstStyle/>
          <a:p>
            <a:pPr algn="just"/>
            <a:r>
              <a:rPr lang="en" sz="2400" b="1" dirty="0"/>
              <a:t>PDO</a:t>
            </a:r>
            <a:r>
              <a:rPr lang="en" sz="2400" dirty="0"/>
              <a:t>:</a:t>
            </a:r>
            <a:r>
              <a:rPr lang="en-US" sz="2000" b="1" i="1" dirty="0">
                <a:solidFill>
                  <a:srgbClr val="002060"/>
                </a:solidFill>
                <a:latin typeface="Roboto" panose="02000000000000000000" pitchFamily="2" charset="0"/>
                <a:ea typeface="Roboto" panose="02000000000000000000" pitchFamily="2" charset="0"/>
              </a:rPr>
              <a:t>To increase productivity, market access and resilience of selected value chains in the project area and to respond promptly and effectively to an eligible crisis or emergency</a:t>
            </a:r>
            <a:endParaRPr sz="2000" b="1" i="1" dirty="0">
              <a:solidFill>
                <a:srgbClr val="002060"/>
              </a:solidFill>
              <a:latin typeface="Roboto" panose="02000000000000000000" pitchFamily="2" charset="0"/>
              <a:ea typeface="Roboto" panose="02000000000000000000" pitchFamily="2" charset="0"/>
            </a:endParaRPr>
          </a:p>
        </p:txBody>
      </p:sp>
      <p:sp>
        <p:nvSpPr>
          <p:cNvPr id="993" name="Google Shape;993;p42"/>
          <p:cNvSpPr txBox="1">
            <a:spLocks noGrp="1"/>
          </p:cNvSpPr>
          <p:nvPr>
            <p:ph type="title" idx="4294967295"/>
          </p:nvPr>
        </p:nvSpPr>
        <p:spPr>
          <a:xfrm>
            <a:off x="5170259" y="2544883"/>
            <a:ext cx="2053777" cy="609600"/>
          </a:xfrm>
          <a:prstGeom prst="rect">
            <a:avLst/>
          </a:prstGeom>
          <a:solidFill>
            <a:schemeClr val="accent1"/>
          </a:solid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r>
              <a:rPr lang="en" sz="2000" dirty="0">
                <a:latin typeface="Roboto" panose="02000000000000000000" pitchFamily="2" charset="0"/>
                <a:ea typeface="Roboto" panose="02000000000000000000" pitchFamily="2" charset="0"/>
              </a:rPr>
              <a:t>Component 3</a:t>
            </a:r>
            <a:endParaRPr sz="2000" dirty="0">
              <a:latin typeface="Roboto" panose="02000000000000000000" pitchFamily="2" charset="0"/>
              <a:ea typeface="Roboto" panose="02000000000000000000" pitchFamily="2" charset="0"/>
            </a:endParaRPr>
          </a:p>
        </p:txBody>
      </p:sp>
      <p:sp>
        <p:nvSpPr>
          <p:cNvPr id="994" name="Google Shape;994;p42"/>
          <p:cNvSpPr txBox="1">
            <a:spLocks noGrp="1"/>
          </p:cNvSpPr>
          <p:nvPr>
            <p:ph type="title" idx="4294967295"/>
          </p:nvPr>
        </p:nvSpPr>
        <p:spPr>
          <a:xfrm>
            <a:off x="564931" y="2514600"/>
            <a:ext cx="1885949" cy="609600"/>
          </a:xfrm>
          <a:prstGeom prst="rect">
            <a:avLst/>
          </a:prstGeom>
          <a:solidFill>
            <a:schemeClr val="dk1"/>
          </a:solid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r>
              <a:rPr lang="en" sz="2000" dirty="0">
                <a:latin typeface="Roboto" panose="02000000000000000000" pitchFamily="2" charset="0"/>
                <a:ea typeface="Roboto" panose="02000000000000000000" pitchFamily="2" charset="0"/>
              </a:rPr>
              <a:t>Component 1</a:t>
            </a:r>
            <a:endParaRPr sz="2000" dirty="0">
              <a:latin typeface="Roboto" panose="02000000000000000000" pitchFamily="2" charset="0"/>
              <a:ea typeface="Roboto" panose="02000000000000000000" pitchFamily="2" charset="0"/>
            </a:endParaRPr>
          </a:p>
        </p:txBody>
      </p:sp>
      <p:sp>
        <p:nvSpPr>
          <p:cNvPr id="995" name="Google Shape;995;p42"/>
          <p:cNvSpPr txBox="1">
            <a:spLocks noGrp="1"/>
          </p:cNvSpPr>
          <p:nvPr>
            <p:ph type="title" idx="4294967295"/>
          </p:nvPr>
        </p:nvSpPr>
        <p:spPr>
          <a:xfrm>
            <a:off x="2753156" y="2514600"/>
            <a:ext cx="2013576" cy="609600"/>
          </a:xfrm>
          <a:prstGeom prst="rect">
            <a:avLst/>
          </a:prstGeom>
          <a:solidFill>
            <a:schemeClr val="dk2"/>
          </a:solid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r>
              <a:rPr lang="en" sz="2000" dirty="0">
                <a:latin typeface="Roboto" panose="02000000000000000000" pitchFamily="2" charset="0"/>
                <a:ea typeface="Roboto" panose="02000000000000000000" pitchFamily="2" charset="0"/>
              </a:rPr>
              <a:t>Component 2</a:t>
            </a:r>
            <a:endParaRPr sz="2000" dirty="0">
              <a:latin typeface="Roboto" panose="02000000000000000000" pitchFamily="2" charset="0"/>
              <a:ea typeface="Roboto" panose="02000000000000000000" pitchFamily="2" charset="0"/>
            </a:endParaRPr>
          </a:p>
        </p:txBody>
      </p:sp>
      <p:sp>
        <p:nvSpPr>
          <p:cNvPr id="996" name="Google Shape;996;p42"/>
          <p:cNvSpPr txBox="1">
            <a:spLocks noGrp="1"/>
          </p:cNvSpPr>
          <p:nvPr>
            <p:ph type="title" idx="4294967295"/>
          </p:nvPr>
        </p:nvSpPr>
        <p:spPr>
          <a:xfrm>
            <a:off x="7481263" y="2514600"/>
            <a:ext cx="1917835" cy="609600"/>
          </a:xfrm>
          <a:prstGeom prst="rect">
            <a:avLst/>
          </a:prstGeom>
          <a:solidFill>
            <a:schemeClr val="accent3"/>
          </a:solid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r>
              <a:rPr lang="en" sz="2000" dirty="0">
                <a:latin typeface="Roboto" panose="02000000000000000000" pitchFamily="2" charset="0"/>
                <a:ea typeface="Roboto" panose="02000000000000000000" pitchFamily="2" charset="0"/>
              </a:rPr>
              <a:t>Component 4</a:t>
            </a:r>
            <a:endParaRPr sz="2000" dirty="0">
              <a:latin typeface="Roboto" panose="02000000000000000000" pitchFamily="2" charset="0"/>
              <a:ea typeface="Roboto" panose="02000000000000000000" pitchFamily="2" charset="0"/>
            </a:endParaRPr>
          </a:p>
        </p:txBody>
      </p:sp>
      <p:sp>
        <p:nvSpPr>
          <p:cNvPr id="997" name="Google Shape;997;p42"/>
          <p:cNvSpPr txBox="1">
            <a:spLocks noGrp="1"/>
          </p:cNvSpPr>
          <p:nvPr>
            <p:ph type="title" idx="4294967295"/>
          </p:nvPr>
        </p:nvSpPr>
        <p:spPr>
          <a:xfrm>
            <a:off x="9873012" y="2514600"/>
            <a:ext cx="1993867" cy="609600"/>
          </a:xfrm>
          <a:prstGeom prst="rect">
            <a:avLst/>
          </a:prstGeom>
          <a:solidFill>
            <a:schemeClr val="accent5"/>
          </a:solid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r>
              <a:rPr lang="en" sz="2000" dirty="0">
                <a:latin typeface="Roboto" panose="02000000000000000000" pitchFamily="2" charset="0"/>
                <a:ea typeface="Roboto" panose="02000000000000000000" pitchFamily="2" charset="0"/>
              </a:rPr>
              <a:t>Component 5</a:t>
            </a:r>
            <a:endParaRPr sz="2000" dirty="0">
              <a:latin typeface="Roboto" panose="02000000000000000000" pitchFamily="2" charset="0"/>
              <a:ea typeface="Roboto" panose="02000000000000000000" pitchFamily="2" charset="0"/>
            </a:endParaRPr>
          </a:p>
        </p:txBody>
      </p:sp>
      <p:sp>
        <p:nvSpPr>
          <p:cNvPr id="998" name="Google Shape;998;p42"/>
          <p:cNvSpPr/>
          <p:nvPr/>
        </p:nvSpPr>
        <p:spPr>
          <a:xfrm>
            <a:off x="564931" y="3124200"/>
            <a:ext cx="1885949" cy="658595"/>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42"/>
          <p:cNvSpPr/>
          <p:nvPr/>
        </p:nvSpPr>
        <p:spPr>
          <a:xfrm>
            <a:off x="2746528" y="3124200"/>
            <a:ext cx="2015782" cy="666059"/>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42"/>
          <p:cNvSpPr/>
          <p:nvPr/>
        </p:nvSpPr>
        <p:spPr>
          <a:xfrm>
            <a:off x="5170258" y="3124200"/>
            <a:ext cx="2053778" cy="666059"/>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42"/>
          <p:cNvSpPr/>
          <p:nvPr/>
        </p:nvSpPr>
        <p:spPr>
          <a:xfrm>
            <a:off x="7478842" y="3124200"/>
            <a:ext cx="1920257" cy="666059"/>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42"/>
          <p:cNvSpPr/>
          <p:nvPr/>
        </p:nvSpPr>
        <p:spPr>
          <a:xfrm>
            <a:off x="9872366" y="3124200"/>
            <a:ext cx="1993868" cy="674578"/>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42"/>
          <p:cNvSpPr/>
          <p:nvPr/>
        </p:nvSpPr>
        <p:spPr>
          <a:xfrm>
            <a:off x="564931" y="4258887"/>
            <a:ext cx="1816628" cy="2467580"/>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US" b="1" kern="0" dirty="0">
                <a:solidFill>
                  <a:srgbClr val="000000"/>
                </a:solidFill>
                <a:latin typeface="Roboto"/>
                <a:ea typeface="Roboto"/>
                <a:cs typeface="Roboto"/>
                <a:sym typeface="Roboto"/>
              </a:rPr>
              <a:t>Strengthening Climate-Smart Agricultural Research, Seed, and Agro-Climatic Information Systems </a:t>
            </a:r>
            <a:endParaRPr b="1" kern="0" dirty="0">
              <a:solidFill>
                <a:srgbClr val="000000"/>
              </a:solidFill>
              <a:latin typeface="Roboto"/>
              <a:ea typeface="Roboto"/>
              <a:cs typeface="Roboto"/>
              <a:sym typeface="Roboto"/>
            </a:endParaRPr>
          </a:p>
        </p:txBody>
      </p:sp>
      <p:sp>
        <p:nvSpPr>
          <p:cNvPr id="1004" name="Google Shape;1004;p42"/>
          <p:cNvSpPr/>
          <p:nvPr/>
        </p:nvSpPr>
        <p:spPr>
          <a:xfrm>
            <a:off x="2765756" y="4265647"/>
            <a:ext cx="1996553" cy="2467580"/>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US" b="1" kern="0" dirty="0">
                <a:solidFill>
                  <a:srgbClr val="000000"/>
                </a:solidFill>
                <a:latin typeface="Roboto"/>
                <a:ea typeface="Roboto"/>
                <a:cs typeface="Roboto"/>
                <a:sym typeface="Roboto"/>
              </a:rPr>
              <a:t>Promoting Adoption of Climate Smart Agriculture Technologies and Practices </a:t>
            </a:r>
            <a:endParaRPr b="1" kern="0" dirty="0">
              <a:solidFill>
                <a:srgbClr val="000000"/>
              </a:solidFill>
              <a:latin typeface="Roboto"/>
              <a:ea typeface="Roboto"/>
              <a:cs typeface="Roboto"/>
              <a:sym typeface="Roboto"/>
            </a:endParaRPr>
          </a:p>
        </p:txBody>
      </p:sp>
      <p:sp>
        <p:nvSpPr>
          <p:cNvPr id="1005" name="Google Shape;1005;p42"/>
          <p:cNvSpPr/>
          <p:nvPr/>
        </p:nvSpPr>
        <p:spPr>
          <a:xfrm>
            <a:off x="5170258" y="4265647"/>
            <a:ext cx="2053778" cy="2471313"/>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US" b="1" kern="0" dirty="0">
                <a:solidFill>
                  <a:srgbClr val="000000"/>
                </a:solidFill>
                <a:latin typeface="Roboto"/>
                <a:ea typeface="Roboto"/>
                <a:cs typeface="Roboto"/>
                <a:sym typeface="Roboto"/>
              </a:rPr>
              <a:t>Market Development and Linkages for Selected Value Chains </a:t>
            </a:r>
            <a:endParaRPr b="1" kern="0" dirty="0">
              <a:solidFill>
                <a:srgbClr val="000000"/>
              </a:solidFill>
              <a:latin typeface="Roboto"/>
              <a:ea typeface="Roboto"/>
              <a:cs typeface="Roboto"/>
              <a:sym typeface="Roboto"/>
            </a:endParaRPr>
          </a:p>
        </p:txBody>
      </p:sp>
      <p:sp>
        <p:nvSpPr>
          <p:cNvPr id="1006" name="Google Shape;1006;p42"/>
          <p:cNvSpPr/>
          <p:nvPr/>
        </p:nvSpPr>
        <p:spPr>
          <a:xfrm>
            <a:off x="7396846" y="4258887"/>
            <a:ext cx="2002254" cy="2478073"/>
          </a:xfrm>
          <a:prstGeom prst="rect">
            <a:avLst/>
          </a:prstGeom>
          <a:noFill/>
          <a:ln w="9525" cap="flat" cmpd="sng">
            <a:solidFill>
              <a:srgbClr val="191919"/>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GB" b="1" kern="0" dirty="0">
                <a:solidFill>
                  <a:srgbClr val="000000"/>
                </a:solidFill>
                <a:latin typeface="Roboto"/>
                <a:ea typeface="Roboto"/>
                <a:cs typeface="Roboto"/>
                <a:sym typeface="Roboto"/>
              </a:rPr>
              <a:t>Contingency Emergency Response </a:t>
            </a:r>
            <a:endParaRPr b="1" kern="0" dirty="0">
              <a:solidFill>
                <a:srgbClr val="000000"/>
              </a:solidFill>
              <a:latin typeface="Roboto"/>
              <a:ea typeface="Roboto"/>
              <a:cs typeface="Roboto"/>
              <a:sym typeface="Roboto"/>
            </a:endParaRPr>
          </a:p>
        </p:txBody>
      </p:sp>
      <p:sp>
        <p:nvSpPr>
          <p:cNvPr id="1007" name="Google Shape;1007;p42"/>
          <p:cNvSpPr/>
          <p:nvPr/>
        </p:nvSpPr>
        <p:spPr>
          <a:xfrm>
            <a:off x="9887713" y="4214124"/>
            <a:ext cx="2002254" cy="2478073"/>
          </a:xfrm>
          <a:prstGeom prst="rect">
            <a:avLst/>
          </a:prstGeom>
          <a:noFill/>
          <a:ln w="9525" cap="flat" cmpd="sng">
            <a:solidFill>
              <a:srgbClr val="191919"/>
            </a:solidFill>
            <a:prstDash val="solid"/>
            <a:round/>
            <a:headEnd type="none" w="sm" len="sm"/>
            <a:tailEnd type="none" w="sm" len="sm"/>
          </a:ln>
        </p:spPr>
        <p:txBody>
          <a:bodyPr spcFirstLastPara="1" wrap="square" lIns="60933" tIns="121900" rIns="60933" bIns="121900" anchor="t" anchorCtr="0">
            <a:noAutofit/>
          </a:bodyPr>
          <a:lstStyle/>
          <a:p>
            <a:pPr algn="ctr" defTabSz="1219170">
              <a:buClr>
                <a:srgbClr val="000000"/>
              </a:buClr>
            </a:pPr>
            <a:r>
              <a:rPr lang="en-US" b="1" kern="0" dirty="0">
                <a:solidFill>
                  <a:srgbClr val="000000"/>
                </a:solidFill>
                <a:latin typeface="Roboto"/>
                <a:ea typeface="Roboto"/>
                <a:cs typeface="Roboto"/>
                <a:sym typeface="Roboto"/>
              </a:rPr>
              <a:t>Project Coordination, Management, Monitoring, Evaluation and Learning </a:t>
            </a:r>
            <a:endParaRPr b="1" kern="0" dirty="0">
              <a:solidFill>
                <a:srgbClr val="000000"/>
              </a:solidFill>
              <a:latin typeface="Roboto"/>
              <a:ea typeface="Roboto"/>
              <a:cs typeface="Roboto"/>
              <a:sym typeface="Roboto"/>
            </a:endParaRPr>
          </a:p>
        </p:txBody>
      </p:sp>
      <p:grpSp>
        <p:nvGrpSpPr>
          <p:cNvPr id="1017" name="Google Shape;1017;p42"/>
          <p:cNvGrpSpPr/>
          <p:nvPr/>
        </p:nvGrpSpPr>
        <p:grpSpPr>
          <a:xfrm>
            <a:off x="1102025" y="3428200"/>
            <a:ext cx="671826" cy="348048"/>
            <a:chOff x="1160776" y="2413477"/>
            <a:chExt cx="352559" cy="294546"/>
          </a:xfrm>
        </p:grpSpPr>
        <p:sp>
          <p:nvSpPr>
            <p:cNvPr id="1018" name="Google Shape;1018;p42"/>
            <p:cNvSpPr/>
            <p:nvPr/>
          </p:nvSpPr>
          <p:spPr>
            <a:xfrm>
              <a:off x="1415630" y="2508498"/>
              <a:ext cx="76609" cy="66244"/>
            </a:xfrm>
            <a:custGeom>
              <a:avLst/>
              <a:gdLst/>
              <a:ahLst/>
              <a:cxnLst/>
              <a:rect l="l" t="t" r="r" b="b"/>
              <a:pathLst>
                <a:path w="2513" h="2173" extrusionOk="0">
                  <a:moveTo>
                    <a:pt x="1840" y="1"/>
                  </a:moveTo>
                  <a:cubicBezTo>
                    <a:pt x="1456" y="1"/>
                    <a:pt x="921" y="71"/>
                    <a:pt x="580" y="411"/>
                  </a:cubicBezTo>
                  <a:cubicBezTo>
                    <a:pt x="1" y="993"/>
                    <a:pt x="205" y="2137"/>
                    <a:pt x="205" y="2137"/>
                  </a:cubicBezTo>
                  <a:cubicBezTo>
                    <a:pt x="205" y="2137"/>
                    <a:pt x="401" y="2172"/>
                    <a:pt x="672" y="2172"/>
                  </a:cubicBezTo>
                  <a:cubicBezTo>
                    <a:pt x="1056" y="2172"/>
                    <a:pt x="1591" y="2102"/>
                    <a:pt x="1931" y="1762"/>
                  </a:cubicBezTo>
                  <a:cubicBezTo>
                    <a:pt x="2512" y="1183"/>
                    <a:pt x="2306" y="36"/>
                    <a:pt x="2306" y="36"/>
                  </a:cubicBezTo>
                  <a:cubicBezTo>
                    <a:pt x="2306" y="36"/>
                    <a:pt x="2111" y="1"/>
                    <a:pt x="1840" y="1"/>
                  </a:cubicBezTo>
                  <a:close/>
                </a:path>
              </a:pathLst>
            </a:custGeom>
            <a:solidFill>
              <a:srgbClr val="A0E5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2"/>
            <p:cNvSpPr/>
            <p:nvPr/>
          </p:nvSpPr>
          <p:spPr>
            <a:xfrm>
              <a:off x="1349447" y="2508498"/>
              <a:ext cx="76548" cy="66244"/>
            </a:xfrm>
            <a:custGeom>
              <a:avLst/>
              <a:gdLst/>
              <a:ahLst/>
              <a:cxnLst/>
              <a:rect l="l" t="t" r="r" b="b"/>
              <a:pathLst>
                <a:path w="2511" h="2173" extrusionOk="0">
                  <a:moveTo>
                    <a:pt x="672" y="1"/>
                  </a:moveTo>
                  <a:cubicBezTo>
                    <a:pt x="401" y="1"/>
                    <a:pt x="205" y="36"/>
                    <a:pt x="205" y="36"/>
                  </a:cubicBezTo>
                  <a:cubicBezTo>
                    <a:pt x="205" y="36"/>
                    <a:pt x="1" y="1183"/>
                    <a:pt x="580" y="1762"/>
                  </a:cubicBezTo>
                  <a:cubicBezTo>
                    <a:pt x="920" y="2102"/>
                    <a:pt x="1455" y="2172"/>
                    <a:pt x="1840" y="2172"/>
                  </a:cubicBezTo>
                  <a:cubicBezTo>
                    <a:pt x="2111" y="2172"/>
                    <a:pt x="2307" y="2137"/>
                    <a:pt x="2307" y="2137"/>
                  </a:cubicBezTo>
                  <a:cubicBezTo>
                    <a:pt x="2307" y="2137"/>
                    <a:pt x="2511" y="993"/>
                    <a:pt x="1931" y="411"/>
                  </a:cubicBezTo>
                  <a:cubicBezTo>
                    <a:pt x="1591" y="71"/>
                    <a:pt x="1056" y="1"/>
                    <a:pt x="672" y="1"/>
                  </a:cubicBezTo>
                  <a:close/>
                </a:path>
              </a:pathLst>
            </a:custGeom>
            <a:solidFill>
              <a:srgbClr val="B8EC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2"/>
            <p:cNvSpPr/>
            <p:nvPr/>
          </p:nvSpPr>
          <p:spPr>
            <a:xfrm>
              <a:off x="1248176" y="2508498"/>
              <a:ext cx="76609" cy="66244"/>
            </a:xfrm>
            <a:custGeom>
              <a:avLst/>
              <a:gdLst/>
              <a:ahLst/>
              <a:cxnLst/>
              <a:rect l="l" t="t" r="r" b="b"/>
              <a:pathLst>
                <a:path w="2513" h="2173" extrusionOk="0">
                  <a:moveTo>
                    <a:pt x="1841" y="1"/>
                  </a:moveTo>
                  <a:cubicBezTo>
                    <a:pt x="1457" y="1"/>
                    <a:pt x="922" y="71"/>
                    <a:pt x="582" y="411"/>
                  </a:cubicBezTo>
                  <a:cubicBezTo>
                    <a:pt x="1" y="993"/>
                    <a:pt x="206" y="2137"/>
                    <a:pt x="206" y="2137"/>
                  </a:cubicBezTo>
                  <a:cubicBezTo>
                    <a:pt x="206" y="2137"/>
                    <a:pt x="402" y="2172"/>
                    <a:pt x="673" y="2172"/>
                  </a:cubicBezTo>
                  <a:cubicBezTo>
                    <a:pt x="1057" y="2172"/>
                    <a:pt x="1592" y="2102"/>
                    <a:pt x="1933" y="1762"/>
                  </a:cubicBezTo>
                  <a:cubicBezTo>
                    <a:pt x="2512" y="1183"/>
                    <a:pt x="2308" y="36"/>
                    <a:pt x="2308" y="36"/>
                  </a:cubicBezTo>
                  <a:cubicBezTo>
                    <a:pt x="2308" y="36"/>
                    <a:pt x="2112" y="1"/>
                    <a:pt x="1841" y="1"/>
                  </a:cubicBezTo>
                  <a:close/>
                </a:path>
              </a:pathLst>
            </a:custGeom>
            <a:solidFill>
              <a:srgbClr val="A0E5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42"/>
            <p:cNvSpPr/>
            <p:nvPr/>
          </p:nvSpPr>
          <p:spPr>
            <a:xfrm>
              <a:off x="1182024" y="2508498"/>
              <a:ext cx="76639" cy="66244"/>
            </a:xfrm>
            <a:custGeom>
              <a:avLst/>
              <a:gdLst/>
              <a:ahLst/>
              <a:cxnLst/>
              <a:rect l="l" t="t" r="r" b="b"/>
              <a:pathLst>
                <a:path w="2514" h="2173" extrusionOk="0">
                  <a:moveTo>
                    <a:pt x="674" y="1"/>
                  </a:moveTo>
                  <a:cubicBezTo>
                    <a:pt x="403" y="1"/>
                    <a:pt x="207" y="36"/>
                    <a:pt x="207" y="36"/>
                  </a:cubicBezTo>
                  <a:cubicBezTo>
                    <a:pt x="207" y="36"/>
                    <a:pt x="0" y="1183"/>
                    <a:pt x="583" y="1762"/>
                  </a:cubicBezTo>
                  <a:cubicBezTo>
                    <a:pt x="922" y="2102"/>
                    <a:pt x="1458" y="2172"/>
                    <a:pt x="1842" y="2172"/>
                  </a:cubicBezTo>
                  <a:cubicBezTo>
                    <a:pt x="2113" y="2172"/>
                    <a:pt x="2309" y="2137"/>
                    <a:pt x="2309" y="2137"/>
                  </a:cubicBezTo>
                  <a:cubicBezTo>
                    <a:pt x="2309" y="2137"/>
                    <a:pt x="2513" y="993"/>
                    <a:pt x="1934" y="411"/>
                  </a:cubicBezTo>
                  <a:cubicBezTo>
                    <a:pt x="1593" y="71"/>
                    <a:pt x="1058" y="1"/>
                    <a:pt x="674" y="1"/>
                  </a:cubicBezTo>
                  <a:close/>
                </a:path>
              </a:pathLst>
            </a:custGeom>
            <a:solidFill>
              <a:srgbClr val="B8EC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42"/>
            <p:cNvSpPr/>
            <p:nvPr/>
          </p:nvSpPr>
          <p:spPr>
            <a:xfrm>
              <a:off x="1399931" y="2420336"/>
              <a:ext cx="41673" cy="55117"/>
            </a:xfrm>
            <a:custGeom>
              <a:avLst/>
              <a:gdLst/>
              <a:ahLst/>
              <a:cxnLst/>
              <a:rect l="l" t="t" r="r" b="b"/>
              <a:pathLst>
                <a:path w="1367" h="1808" extrusionOk="0">
                  <a:moveTo>
                    <a:pt x="684" y="0"/>
                  </a:moveTo>
                  <a:cubicBezTo>
                    <a:pt x="684" y="0"/>
                    <a:pt x="1" y="748"/>
                    <a:pt x="1" y="1125"/>
                  </a:cubicBezTo>
                  <a:cubicBezTo>
                    <a:pt x="1" y="1502"/>
                    <a:pt x="307" y="1808"/>
                    <a:pt x="684" y="1808"/>
                  </a:cubicBezTo>
                  <a:cubicBezTo>
                    <a:pt x="1062" y="1808"/>
                    <a:pt x="1367" y="1502"/>
                    <a:pt x="1367" y="1125"/>
                  </a:cubicBezTo>
                  <a:cubicBezTo>
                    <a:pt x="1367" y="748"/>
                    <a:pt x="684" y="0"/>
                    <a:pt x="684" y="0"/>
                  </a:cubicBezTo>
                  <a:close/>
                </a:path>
              </a:pathLst>
            </a:custGeom>
            <a:solidFill>
              <a:srgbClr val="CCF5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2"/>
            <p:cNvSpPr/>
            <p:nvPr/>
          </p:nvSpPr>
          <p:spPr>
            <a:xfrm>
              <a:off x="1232568" y="2420336"/>
              <a:ext cx="41673" cy="55117"/>
            </a:xfrm>
            <a:custGeom>
              <a:avLst/>
              <a:gdLst/>
              <a:ahLst/>
              <a:cxnLst/>
              <a:rect l="l" t="t" r="r" b="b"/>
              <a:pathLst>
                <a:path w="1367" h="1808" extrusionOk="0">
                  <a:moveTo>
                    <a:pt x="684" y="0"/>
                  </a:moveTo>
                  <a:cubicBezTo>
                    <a:pt x="684" y="0"/>
                    <a:pt x="1" y="748"/>
                    <a:pt x="1" y="1125"/>
                  </a:cubicBezTo>
                  <a:cubicBezTo>
                    <a:pt x="1" y="1502"/>
                    <a:pt x="307" y="1808"/>
                    <a:pt x="684" y="1808"/>
                  </a:cubicBezTo>
                  <a:cubicBezTo>
                    <a:pt x="1061" y="1808"/>
                    <a:pt x="1367" y="1502"/>
                    <a:pt x="1367" y="1125"/>
                  </a:cubicBezTo>
                  <a:cubicBezTo>
                    <a:pt x="1367" y="748"/>
                    <a:pt x="684" y="0"/>
                    <a:pt x="684" y="0"/>
                  </a:cubicBezTo>
                  <a:close/>
                </a:path>
              </a:pathLst>
            </a:custGeom>
            <a:solidFill>
              <a:srgbClr val="CCF5F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2"/>
            <p:cNvSpPr/>
            <p:nvPr/>
          </p:nvSpPr>
          <p:spPr>
            <a:xfrm>
              <a:off x="1167787" y="2660314"/>
              <a:ext cx="338658" cy="40819"/>
            </a:xfrm>
            <a:custGeom>
              <a:avLst/>
              <a:gdLst/>
              <a:ahLst/>
              <a:cxnLst/>
              <a:rect l="l" t="t" r="r" b="b"/>
              <a:pathLst>
                <a:path w="11109" h="1339" extrusionOk="0">
                  <a:moveTo>
                    <a:pt x="0" y="1"/>
                  </a:moveTo>
                  <a:lnTo>
                    <a:pt x="0" y="1338"/>
                  </a:lnTo>
                  <a:lnTo>
                    <a:pt x="11109" y="1338"/>
                  </a:lnTo>
                  <a:lnTo>
                    <a:pt x="11109" y="1"/>
                  </a:lnTo>
                  <a:close/>
                </a:path>
              </a:pathLst>
            </a:custGeom>
            <a:solidFill>
              <a:srgbClr val="D1A1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2"/>
            <p:cNvSpPr/>
            <p:nvPr/>
          </p:nvSpPr>
          <p:spPr>
            <a:xfrm>
              <a:off x="1167787" y="2619555"/>
              <a:ext cx="338658" cy="40789"/>
            </a:xfrm>
            <a:custGeom>
              <a:avLst/>
              <a:gdLst/>
              <a:ahLst/>
              <a:cxnLst/>
              <a:rect l="l" t="t" r="r" b="b"/>
              <a:pathLst>
                <a:path w="11109" h="1338" extrusionOk="0">
                  <a:moveTo>
                    <a:pt x="0" y="0"/>
                  </a:moveTo>
                  <a:lnTo>
                    <a:pt x="0" y="1338"/>
                  </a:lnTo>
                  <a:lnTo>
                    <a:pt x="11109" y="1338"/>
                  </a:lnTo>
                  <a:lnTo>
                    <a:pt x="11109" y="0"/>
                  </a:lnTo>
                  <a:close/>
                </a:path>
              </a:pathLst>
            </a:custGeom>
            <a:solidFill>
              <a:srgbClr val="DDB9A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2"/>
            <p:cNvSpPr/>
            <p:nvPr/>
          </p:nvSpPr>
          <p:spPr>
            <a:xfrm>
              <a:off x="1329541" y="2694274"/>
              <a:ext cx="14724" cy="13749"/>
            </a:xfrm>
            <a:custGeom>
              <a:avLst/>
              <a:gdLst/>
              <a:ahLst/>
              <a:cxnLst/>
              <a:rect l="l" t="t" r="r" b="b"/>
              <a:pathLst>
                <a:path w="483" h="451" extrusionOk="0">
                  <a:moveTo>
                    <a:pt x="244" y="1"/>
                  </a:moveTo>
                  <a:cubicBezTo>
                    <a:pt x="192" y="1"/>
                    <a:pt x="140" y="19"/>
                    <a:pt x="98" y="54"/>
                  </a:cubicBezTo>
                  <a:cubicBezTo>
                    <a:pt x="29" y="113"/>
                    <a:pt x="1" y="214"/>
                    <a:pt x="32" y="301"/>
                  </a:cubicBezTo>
                  <a:cubicBezTo>
                    <a:pt x="64" y="389"/>
                    <a:pt x="151" y="451"/>
                    <a:pt x="244" y="451"/>
                  </a:cubicBezTo>
                  <a:cubicBezTo>
                    <a:pt x="352" y="451"/>
                    <a:pt x="445" y="373"/>
                    <a:pt x="465" y="272"/>
                  </a:cubicBezTo>
                  <a:cubicBezTo>
                    <a:pt x="483" y="179"/>
                    <a:pt x="442" y="85"/>
                    <a:pt x="363" y="35"/>
                  </a:cubicBezTo>
                  <a:cubicBezTo>
                    <a:pt x="326" y="12"/>
                    <a:pt x="285" y="1"/>
                    <a:pt x="24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42"/>
            <p:cNvSpPr/>
            <p:nvPr/>
          </p:nvSpPr>
          <p:spPr>
            <a:xfrm>
              <a:off x="1160776" y="2501639"/>
              <a:ext cx="352559" cy="206353"/>
            </a:xfrm>
            <a:custGeom>
              <a:avLst/>
              <a:gdLst/>
              <a:ahLst/>
              <a:cxnLst/>
              <a:rect l="l" t="t" r="r" b="b"/>
              <a:pathLst>
                <a:path w="11565" h="6769" extrusionOk="0">
                  <a:moveTo>
                    <a:pt x="1358" y="452"/>
                  </a:moveTo>
                  <a:cubicBezTo>
                    <a:pt x="1722" y="452"/>
                    <a:pt x="2193" y="522"/>
                    <a:pt x="2470" y="798"/>
                  </a:cubicBezTo>
                  <a:cubicBezTo>
                    <a:pt x="2751" y="1077"/>
                    <a:pt x="2812" y="1534"/>
                    <a:pt x="2814" y="1874"/>
                  </a:cubicBezTo>
                  <a:lnTo>
                    <a:pt x="2814" y="1917"/>
                  </a:lnTo>
                  <a:lnTo>
                    <a:pt x="2814" y="1962"/>
                  </a:lnTo>
                  <a:lnTo>
                    <a:pt x="2182" y="1328"/>
                  </a:lnTo>
                  <a:cubicBezTo>
                    <a:pt x="2137" y="1285"/>
                    <a:pt x="2080" y="1263"/>
                    <a:pt x="2022" y="1263"/>
                  </a:cubicBezTo>
                  <a:cubicBezTo>
                    <a:pt x="1964" y="1263"/>
                    <a:pt x="1906" y="1285"/>
                    <a:pt x="1862" y="1328"/>
                  </a:cubicBezTo>
                  <a:cubicBezTo>
                    <a:pt x="1775" y="1417"/>
                    <a:pt x="1775" y="1559"/>
                    <a:pt x="1862" y="1648"/>
                  </a:cubicBezTo>
                  <a:lnTo>
                    <a:pt x="2383" y="2167"/>
                  </a:lnTo>
                  <a:cubicBezTo>
                    <a:pt x="2050" y="2146"/>
                    <a:pt x="1674" y="2062"/>
                    <a:pt x="1440" y="1828"/>
                  </a:cubicBezTo>
                  <a:cubicBezTo>
                    <a:pt x="1066" y="1457"/>
                    <a:pt x="1078" y="776"/>
                    <a:pt x="1107" y="463"/>
                  </a:cubicBezTo>
                  <a:cubicBezTo>
                    <a:pt x="1180" y="457"/>
                    <a:pt x="1266" y="452"/>
                    <a:pt x="1358" y="452"/>
                  </a:cubicBezTo>
                  <a:close/>
                  <a:moveTo>
                    <a:pt x="6849" y="452"/>
                  </a:moveTo>
                  <a:cubicBezTo>
                    <a:pt x="7213" y="452"/>
                    <a:pt x="7684" y="522"/>
                    <a:pt x="7960" y="798"/>
                  </a:cubicBezTo>
                  <a:cubicBezTo>
                    <a:pt x="8239" y="1077"/>
                    <a:pt x="8301" y="1534"/>
                    <a:pt x="8302" y="1874"/>
                  </a:cubicBezTo>
                  <a:lnTo>
                    <a:pt x="8302" y="1918"/>
                  </a:lnTo>
                  <a:lnTo>
                    <a:pt x="8302" y="1963"/>
                  </a:lnTo>
                  <a:lnTo>
                    <a:pt x="7670" y="1331"/>
                  </a:lnTo>
                  <a:cubicBezTo>
                    <a:pt x="7626" y="1287"/>
                    <a:pt x="7568" y="1265"/>
                    <a:pt x="7510" y="1265"/>
                  </a:cubicBezTo>
                  <a:cubicBezTo>
                    <a:pt x="7453" y="1265"/>
                    <a:pt x="7395" y="1287"/>
                    <a:pt x="7352" y="1331"/>
                  </a:cubicBezTo>
                  <a:cubicBezTo>
                    <a:pt x="7263" y="1420"/>
                    <a:pt x="7263" y="1562"/>
                    <a:pt x="7352" y="1649"/>
                  </a:cubicBezTo>
                  <a:lnTo>
                    <a:pt x="7871" y="2170"/>
                  </a:lnTo>
                  <a:cubicBezTo>
                    <a:pt x="7539" y="2149"/>
                    <a:pt x="7164" y="2064"/>
                    <a:pt x="6928" y="1829"/>
                  </a:cubicBezTo>
                  <a:cubicBezTo>
                    <a:pt x="6558" y="1457"/>
                    <a:pt x="6568" y="776"/>
                    <a:pt x="6597" y="463"/>
                  </a:cubicBezTo>
                  <a:cubicBezTo>
                    <a:pt x="6671" y="457"/>
                    <a:pt x="6756" y="452"/>
                    <a:pt x="6849" y="452"/>
                  </a:cubicBezTo>
                  <a:close/>
                  <a:moveTo>
                    <a:pt x="4700" y="454"/>
                  </a:moveTo>
                  <a:cubicBezTo>
                    <a:pt x="4806" y="454"/>
                    <a:pt x="4901" y="460"/>
                    <a:pt x="4974" y="466"/>
                  </a:cubicBezTo>
                  <a:cubicBezTo>
                    <a:pt x="5007" y="830"/>
                    <a:pt x="4987" y="1483"/>
                    <a:pt x="4639" y="1829"/>
                  </a:cubicBezTo>
                  <a:cubicBezTo>
                    <a:pt x="4391" y="2077"/>
                    <a:pt x="4006" y="2155"/>
                    <a:pt x="3683" y="2172"/>
                  </a:cubicBezTo>
                  <a:lnTo>
                    <a:pt x="4204" y="1649"/>
                  </a:lnTo>
                  <a:cubicBezTo>
                    <a:pt x="4292" y="1562"/>
                    <a:pt x="4292" y="1420"/>
                    <a:pt x="4204" y="1331"/>
                  </a:cubicBezTo>
                  <a:cubicBezTo>
                    <a:pt x="4160" y="1287"/>
                    <a:pt x="4103" y="1265"/>
                    <a:pt x="4045" y="1265"/>
                  </a:cubicBezTo>
                  <a:cubicBezTo>
                    <a:pt x="3988" y="1265"/>
                    <a:pt x="3930" y="1287"/>
                    <a:pt x="3886" y="1331"/>
                  </a:cubicBezTo>
                  <a:lnTo>
                    <a:pt x="3266" y="1950"/>
                  </a:lnTo>
                  <a:lnTo>
                    <a:pt x="3266" y="1917"/>
                  </a:lnTo>
                  <a:lnTo>
                    <a:pt x="3266" y="1874"/>
                  </a:lnTo>
                  <a:cubicBezTo>
                    <a:pt x="3266" y="1535"/>
                    <a:pt x="3330" y="1077"/>
                    <a:pt x="3609" y="798"/>
                  </a:cubicBezTo>
                  <a:cubicBezTo>
                    <a:pt x="3893" y="514"/>
                    <a:pt x="4358" y="454"/>
                    <a:pt x="4700" y="454"/>
                  </a:cubicBezTo>
                  <a:close/>
                  <a:moveTo>
                    <a:pt x="10190" y="454"/>
                  </a:moveTo>
                  <a:cubicBezTo>
                    <a:pt x="10296" y="454"/>
                    <a:pt x="10390" y="460"/>
                    <a:pt x="10464" y="466"/>
                  </a:cubicBezTo>
                  <a:cubicBezTo>
                    <a:pt x="10498" y="830"/>
                    <a:pt x="10477" y="1483"/>
                    <a:pt x="10130" y="1829"/>
                  </a:cubicBezTo>
                  <a:cubicBezTo>
                    <a:pt x="9883" y="2077"/>
                    <a:pt x="9495" y="2155"/>
                    <a:pt x="9173" y="2172"/>
                  </a:cubicBezTo>
                  <a:lnTo>
                    <a:pt x="9695" y="1649"/>
                  </a:lnTo>
                  <a:cubicBezTo>
                    <a:pt x="9782" y="1562"/>
                    <a:pt x="9782" y="1420"/>
                    <a:pt x="9695" y="1331"/>
                  </a:cubicBezTo>
                  <a:cubicBezTo>
                    <a:pt x="9651" y="1287"/>
                    <a:pt x="9593" y="1265"/>
                    <a:pt x="9535" y="1265"/>
                  </a:cubicBezTo>
                  <a:cubicBezTo>
                    <a:pt x="9477" y="1265"/>
                    <a:pt x="9420" y="1287"/>
                    <a:pt x="9375" y="1331"/>
                  </a:cubicBezTo>
                  <a:lnTo>
                    <a:pt x="8757" y="1953"/>
                  </a:lnTo>
                  <a:lnTo>
                    <a:pt x="8757" y="1855"/>
                  </a:lnTo>
                  <a:cubicBezTo>
                    <a:pt x="8761" y="1498"/>
                    <a:pt x="8839" y="1061"/>
                    <a:pt x="9099" y="798"/>
                  </a:cubicBezTo>
                  <a:cubicBezTo>
                    <a:pt x="9383" y="514"/>
                    <a:pt x="9848" y="454"/>
                    <a:pt x="10190" y="454"/>
                  </a:cubicBezTo>
                  <a:close/>
                  <a:moveTo>
                    <a:pt x="11114" y="4093"/>
                  </a:moveTo>
                  <a:lnTo>
                    <a:pt x="11114" y="4980"/>
                  </a:lnTo>
                  <a:lnTo>
                    <a:pt x="457" y="4980"/>
                  </a:lnTo>
                  <a:lnTo>
                    <a:pt x="457" y="4093"/>
                  </a:lnTo>
                  <a:close/>
                  <a:moveTo>
                    <a:pt x="1365" y="1"/>
                  </a:moveTo>
                  <a:cubicBezTo>
                    <a:pt x="1084" y="1"/>
                    <a:pt x="879" y="36"/>
                    <a:pt x="858" y="40"/>
                  </a:cubicBezTo>
                  <a:cubicBezTo>
                    <a:pt x="765" y="57"/>
                    <a:pt x="693" y="130"/>
                    <a:pt x="676" y="222"/>
                  </a:cubicBezTo>
                  <a:cubicBezTo>
                    <a:pt x="667" y="273"/>
                    <a:pt x="458" y="1490"/>
                    <a:pt x="1113" y="2148"/>
                  </a:cubicBezTo>
                  <a:cubicBezTo>
                    <a:pt x="1509" y="2542"/>
                    <a:pt x="2110" y="2624"/>
                    <a:pt x="2535" y="2624"/>
                  </a:cubicBezTo>
                  <a:cubicBezTo>
                    <a:pt x="2637" y="2624"/>
                    <a:pt x="2731" y="2618"/>
                    <a:pt x="2808" y="2613"/>
                  </a:cubicBezTo>
                  <a:lnTo>
                    <a:pt x="2808" y="3641"/>
                  </a:lnTo>
                  <a:lnTo>
                    <a:pt x="226" y="3641"/>
                  </a:lnTo>
                  <a:cubicBezTo>
                    <a:pt x="103" y="3641"/>
                    <a:pt x="1" y="3742"/>
                    <a:pt x="1" y="3867"/>
                  </a:cubicBezTo>
                  <a:lnTo>
                    <a:pt x="1" y="6543"/>
                  </a:lnTo>
                  <a:cubicBezTo>
                    <a:pt x="1" y="6668"/>
                    <a:pt x="103" y="6768"/>
                    <a:pt x="226" y="6768"/>
                  </a:cubicBezTo>
                  <a:lnTo>
                    <a:pt x="4759" y="6768"/>
                  </a:lnTo>
                  <a:cubicBezTo>
                    <a:pt x="4884" y="6768"/>
                    <a:pt x="4984" y="6668"/>
                    <a:pt x="4984" y="6543"/>
                  </a:cubicBezTo>
                  <a:cubicBezTo>
                    <a:pt x="4984" y="6420"/>
                    <a:pt x="4884" y="6318"/>
                    <a:pt x="4759" y="6318"/>
                  </a:cubicBezTo>
                  <a:lnTo>
                    <a:pt x="451" y="6318"/>
                  </a:lnTo>
                  <a:lnTo>
                    <a:pt x="451" y="5431"/>
                  </a:lnTo>
                  <a:lnTo>
                    <a:pt x="11108" y="5431"/>
                  </a:lnTo>
                  <a:lnTo>
                    <a:pt x="11108" y="6318"/>
                  </a:lnTo>
                  <a:lnTo>
                    <a:pt x="6799" y="6318"/>
                  </a:lnTo>
                  <a:cubicBezTo>
                    <a:pt x="6676" y="6318"/>
                    <a:pt x="6574" y="6420"/>
                    <a:pt x="6574" y="6543"/>
                  </a:cubicBezTo>
                  <a:cubicBezTo>
                    <a:pt x="6574" y="6668"/>
                    <a:pt x="6676" y="6768"/>
                    <a:pt x="6799" y="6768"/>
                  </a:cubicBezTo>
                  <a:lnTo>
                    <a:pt x="11333" y="6768"/>
                  </a:lnTo>
                  <a:cubicBezTo>
                    <a:pt x="11456" y="6768"/>
                    <a:pt x="11558" y="6668"/>
                    <a:pt x="11558" y="6543"/>
                  </a:cubicBezTo>
                  <a:lnTo>
                    <a:pt x="11558" y="3867"/>
                  </a:lnTo>
                  <a:cubicBezTo>
                    <a:pt x="11564" y="3742"/>
                    <a:pt x="11462" y="3641"/>
                    <a:pt x="11339" y="3641"/>
                  </a:cubicBezTo>
                  <a:lnTo>
                    <a:pt x="8757" y="3641"/>
                  </a:lnTo>
                  <a:lnTo>
                    <a:pt x="8757" y="2613"/>
                  </a:lnTo>
                  <a:cubicBezTo>
                    <a:pt x="8833" y="2618"/>
                    <a:pt x="8928" y="2624"/>
                    <a:pt x="9030" y="2624"/>
                  </a:cubicBezTo>
                  <a:cubicBezTo>
                    <a:pt x="9456" y="2624"/>
                    <a:pt x="10055" y="2542"/>
                    <a:pt x="10450" y="2148"/>
                  </a:cubicBezTo>
                  <a:cubicBezTo>
                    <a:pt x="11108" y="1490"/>
                    <a:pt x="10898" y="274"/>
                    <a:pt x="10889" y="222"/>
                  </a:cubicBezTo>
                  <a:cubicBezTo>
                    <a:pt x="10872" y="129"/>
                    <a:pt x="10799" y="57"/>
                    <a:pt x="10707" y="40"/>
                  </a:cubicBezTo>
                  <a:cubicBezTo>
                    <a:pt x="10687" y="36"/>
                    <a:pt x="10483" y="1"/>
                    <a:pt x="10203" y="1"/>
                  </a:cubicBezTo>
                  <a:cubicBezTo>
                    <a:pt x="9777" y="1"/>
                    <a:pt x="9177" y="82"/>
                    <a:pt x="8781" y="477"/>
                  </a:cubicBezTo>
                  <a:cubicBezTo>
                    <a:pt x="8677" y="580"/>
                    <a:pt x="8595" y="699"/>
                    <a:pt x="8530" y="824"/>
                  </a:cubicBezTo>
                  <a:cubicBezTo>
                    <a:pt x="8466" y="699"/>
                    <a:pt x="8383" y="580"/>
                    <a:pt x="8278" y="477"/>
                  </a:cubicBezTo>
                  <a:cubicBezTo>
                    <a:pt x="7883" y="82"/>
                    <a:pt x="7286" y="1"/>
                    <a:pt x="6861" y="1"/>
                  </a:cubicBezTo>
                  <a:cubicBezTo>
                    <a:pt x="6580" y="1"/>
                    <a:pt x="6374" y="36"/>
                    <a:pt x="6354" y="40"/>
                  </a:cubicBezTo>
                  <a:cubicBezTo>
                    <a:pt x="6259" y="57"/>
                    <a:pt x="6188" y="130"/>
                    <a:pt x="6170" y="222"/>
                  </a:cubicBezTo>
                  <a:cubicBezTo>
                    <a:pt x="6161" y="273"/>
                    <a:pt x="5953" y="1490"/>
                    <a:pt x="6609" y="2148"/>
                  </a:cubicBezTo>
                  <a:cubicBezTo>
                    <a:pt x="7004" y="2542"/>
                    <a:pt x="7604" y="2624"/>
                    <a:pt x="8029" y="2624"/>
                  </a:cubicBezTo>
                  <a:cubicBezTo>
                    <a:pt x="8132" y="2624"/>
                    <a:pt x="8225" y="2618"/>
                    <a:pt x="8302" y="2613"/>
                  </a:cubicBezTo>
                  <a:lnTo>
                    <a:pt x="8302" y="3641"/>
                  </a:lnTo>
                  <a:lnTo>
                    <a:pt x="3263" y="3641"/>
                  </a:lnTo>
                  <a:lnTo>
                    <a:pt x="3263" y="2613"/>
                  </a:lnTo>
                  <a:cubicBezTo>
                    <a:pt x="3339" y="2618"/>
                    <a:pt x="3432" y="2624"/>
                    <a:pt x="3536" y="2624"/>
                  </a:cubicBezTo>
                  <a:cubicBezTo>
                    <a:pt x="3962" y="2624"/>
                    <a:pt x="4561" y="2542"/>
                    <a:pt x="4957" y="2148"/>
                  </a:cubicBezTo>
                  <a:cubicBezTo>
                    <a:pt x="5613" y="1490"/>
                    <a:pt x="5403" y="274"/>
                    <a:pt x="5394" y="222"/>
                  </a:cubicBezTo>
                  <a:cubicBezTo>
                    <a:pt x="5376" y="129"/>
                    <a:pt x="5304" y="57"/>
                    <a:pt x="5211" y="40"/>
                  </a:cubicBezTo>
                  <a:cubicBezTo>
                    <a:pt x="5190" y="36"/>
                    <a:pt x="4986" y="1"/>
                    <a:pt x="4707" y="1"/>
                  </a:cubicBezTo>
                  <a:cubicBezTo>
                    <a:pt x="4282" y="1"/>
                    <a:pt x="3683" y="82"/>
                    <a:pt x="3287" y="477"/>
                  </a:cubicBezTo>
                  <a:cubicBezTo>
                    <a:pt x="3183" y="580"/>
                    <a:pt x="3100" y="699"/>
                    <a:pt x="3034" y="824"/>
                  </a:cubicBezTo>
                  <a:cubicBezTo>
                    <a:pt x="2971" y="699"/>
                    <a:pt x="2889" y="580"/>
                    <a:pt x="2784" y="477"/>
                  </a:cubicBezTo>
                  <a:cubicBezTo>
                    <a:pt x="2388" y="82"/>
                    <a:pt x="1790" y="1"/>
                    <a:pt x="136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42"/>
            <p:cNvSpPr/>
            <p:nvPr/>
          </p:nvSpPr>
          <p:spPr>
            <a:xfrm>
              <a:off x="1225709" y="2413477"/>
              <a:ext cx="55422" cy="68866"/>
            </a:xfrm>
            <a:custGeom>
              <a:avLst/>
              <a:gdLst/>
              <a:ahLst/>
              <a:cxnLst/>
              <a:rect l="l" t="t" r="r" b="b"/>
              <a:pathLst>
                <a:path w="1818" h="2259" extrusionOk="0">
                  <a:moveTo>
                    <a:pt x="909" y="574"/>
                  </a:moveTo>
                  <a:cubicBezTo>
                    <a:pt x="1151" y="871"/>
                    <a:pt x="1365" y="1209"/>
                    <a:pt x="1365" y="1350"/>
                  </a:cubicBezTo>
                  <a:cubicBezTo>
                    <a:pt x="1365" y="1602"/>
                    <a:pt x="1161" y="1806"/>
                    <a:pt x="909" y="1806"/>
                  </a:cubicBezTo>
                  <a:cubicBezTo>
                    <a:pt x="658" y="1806"/>
                    <a:pt x="453" y="1602"/>
                    <a:pt x="453" y="1350"/>
                  </a:cubicBezTo>
                  <a:cubicBezTo>
                    <a:pt x="453" y="1206"/>
                    <a:pt x="667" y="869"/>
                    <a:pt x="909" y="574"/>
                  </a:cubicBezTo>
                  <a:close/>
                  <a:moveTo>
                    <a:pt x="909" y="0"/>
                  </a:moveTo>
                  <a:cubicBezTo>
                    <a:pt x="846" y="0"/>
                    <a:pt x="786" y="27"/>
                    <a:pt x="742" y="74"/>
                  </a:cubicBezTo>
                  <a:cubicBezTo>
                    <a:pt x="618" y="209"/>
                    <a:pt x="1" y="907"/>
                    <a:pt x="1" y="1350"/>
                  </a:cubicBezTo>
                  <a:cubicBezTo>
                    <a:pt x="1" y="1851"/>
                    <a:pt x="408" y="2258"/>
                    <a:pt x="909" y="2258"/>
                  </a:cubicBezTo>
                  <a:cubicBezTo>
                    <a:pt x="1410" y="2258"/>
                    <a:pt x="1817" y="1851"/>
                    <a:pt x="1817" y="1350"/>
                  </a:cubicBezTo>
                  <a:cubicBezTo>
                    <a:pt x="1817" y="907"/>
                    <a:pt x="1200" y="209"/>
                    <a:pt x="1076" y="74"/>
                  </a:cubicBezTo>
                  <a:cubicBezTo>
                    <a:pt x="1034" y="27"/>
                    <a:pt x="973" y="0"/>
                    <a:pt x="90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2"/>
            <p:cNvSpPr/>
            <p:nvPr/>
          </p:nvSpPr>
          <p:spPr>
            <a:xfrm>
              <a:off x="1393132" y="2413477"/>
              <a:ext cx="55391" cy="68866"/>
            </a:xfrm>
            <a:custGeom>
              <a:avLst/>
              <a:gdLst/>
              <a:ahLst/>
              <a:cxnLst/>
              <a:rect l="l" t="t" r="r" b="b"/>
              <a:pathLst>
                <a:path w="1817" h="2259" extrusionOk="0">
                  <a:moveTo>
                    <a:pt x="908" y="574"/>
                  </a:moveTo>
                  <a:cubicBezTo>
                    <a:pt x="1151" y="871"/>
                    <a:pt x="1365" y="1209"/>
                    <a:pt x="1363" y="1350"/>
                  </a:cubicBezTo>
                  <a:cubicBezTo>
                    <a:pt x="1363" y="1602"/>
                    <a:pt x="1159" y="1806"/>
                    <a:pt x="908" y="1806"/>
                  </a:cubicBezTo>
                  <a:cubicBezTo>
                    <a:pt x="656" y="1806"/>
                    <a:pt x="452" y="1602"/>
                    <a:pt x="452" y="1350"/>
                  </a:cubicBezTo>
                  <a:cubicBezTo>
                    <a:pt x="452" y="1206"/>
                    <a:pt x="665" y="869"/>
                    <a:pt x="908" y="574"/>
                  </a:cubicBezTo>
                  <a:close/>
                  <a:moveTo>
                    <a:pt x="908" y="0"/>
                  </a:moveTo>
                  <a:cubicBezTo>
                    <a:pt x="844" y="0"/>
                    <a:pt x="784" y="27"/>
                    <a:pt x="740" y="74"/>
                  </a:cubicBezTo>
                  <a:cubicBezTo>
                    <a:pt x="617" y="209"/>
                    <a:pt x="0" y="907"/>
                    <a:pt x="0" y="1350"/>
                  </a:cubicBezTo>
                  <a:cubicBezTo>
                    <a:pt x="0" y="1851"/>
                    <a:pt x="407" y="2258"/>
                    <a:pt x="908" y="2258"/>
                  </a:cubicBezTo>
                  <a:cubicBezTo>
                    <a:pt x="1408" y="2258"/>
                    <a:pt x="1815" y="1851"/>
                    <a:pt x="1816" y="1350"/>
                  </a:cubicBezTo>
                  <a:cubicBezTo>
                    <a:pt x="1816" y="907"/>
                    <a:pt x="1198" y="209"/>
                    <a:pt x="1075" y="74"/>
                  </a:cubicBezTo>
                  <a:cubicBezTo>
                    <a:pt x="1031" y="27"/>
                    <a:pt x="971" y="0"/>
                    <a:pt x="90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0" name="Google Shape;1030;p42"/>
          <p:cNvGrpSpPr/>
          <p:nvPr/>
        </p:nvGrpSpPr>
        <p:grpSpPr>
          <a:xfrm>
            <a:off x="8201962" y="3368136"/>
            <a:ext cx="457737" cy="439344"/>
            <a:chOff x="8406024" y="3095213"/>
            <a:chExt cx="203914" cy="352437"/>
          </a:xfrm>
        </p:grpSpPr>
        <p:sp>
          <p:nvSpPr>
            <p:cNvPr id="1031" name="Google Shape;1031;p42"/>
            <p:cNvSpPr/>
            <p:nvPr/>
          </p:nvSpPr>
          <p:spPr>
            <a:xfrm>
              <a:off x="8441722" y="3102072"/>
              <a:ext cx="132732" cy="235253"/>
            </a:xfrm>
            <a:custGeom>
              <a:avLst/>
              <a:gdLst/>
              <a:ahLst/>
              <a:cxnLst/>
              <a:rect l="l" t="t" r="r" b="b"/>
              <a:pathLst>
                <a:path w="4354" h="7717" extrusionOk="0">
                  <a:moveTo>
                    <a:pt x="2177" y="0"/>
                  </a:moveTo>
                  <a:cubicBezTo>
                    <a:pt x="1389" y="0"/>
                    <a:pt x="703" y="457"/>
                    <a:pt x="379" y="1128"/>
                  </a:cubicBezTo>
                  <a:cubicBezTo>
                    <a:pt x="268" y="1356"/>
                    <a:pt x="199" y="1611"/>
                    <a:pt x="184" y="1881"/>
                  </a:cubicBezTo>
                  <a:lnTo>
                    <a:pt x="110" y="3124"/>
                  </a:lnTo>
                  <a:lnTo>
                    <a:pt x="0" y="4978"/>
                  </a:lnTo>
                  <a:cubicBezTo>
                    <a:pt x="1018" y="5625"/>
                    <a:pt x="1782" y="6594"/>
                    <a:pt x="2177" y="7716"/>
                  </a:cubicBezTo>
                  <a:cubicBezTo>
                    <a:pt x="2573" y="6594"/>
                    <a:pt x="3337" y="5625"/>
                    <a:pt x="4354" y="4978"/>
                  </a:cubicBezTo>
                  <a:lnTo>
                    <a:pt x="4246" y="3124"/>
                  </a:lnTo>
                  <a:lnTo>
                    <a:pt x="4172" y="1881"/>
                  </a:lnTo>
                  <a:cubicBezTo>
                    <a:pt x="4157" y="1611"/>
                    <a:pt x="4088" y="1359"/>
                    <a:pt x="3977" y="1128"/>
                  </a:cubicBezTo>
                  <a:cubicBezTo>
                    <a:pt x="3870" y="906"/>
                    <a:pt x="3726" y="709"/>
                    <a:pt x="3549" y="544"/>
                  </a:cubicBezTo>
                  <a:cubicBezTo>
                    <a:pt x="3190" y="206"/>
                    <a:pt x="2707" y="0"/>
                    <a:pt x="2177" y="0"/>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2"/>
            <p:cNvSpPr/>
            <p:nvPr/>
          </p:nvSpPr>
          <p:spPr>
            <a:xfrm>
              <a:off x="8413614" y="3218433"/>
              <a:ext cx="94504" cy="222327"/>
            </a:xfrm>
            <a:custGeom>
              <a:avLst/>
              <a:gdLst/>
              <a:ahLst/>
              <a:cxnLst/>
              <a:rect l="l" t="t" r="r" b="b"/>
              <a:pathLst>
                <a:path w="3100" h="7293" extrusionOk="0">
                  <a:moveTo>
                    <a:pt x="15" y="0"/>
                  </a:moveTo>
                  <a:cubicBezTo>
                    <a:pt x="5" y="0"/>
                    <a:pt x="1" y="5"/>
                    <a:pt x="4" y="14"/>
                  </a:cubicBezTo>
                  <a:cubicBezTo>
                    <a:pt x="227" y="810"/>
                    <a:pt x="175" y="2005"/>
                    <a:pt x="175" y="3159"/>
                  </a:cubicBezTo>
                  <a:cubicBezTo>
                    <a:pt x="175" y="6636"/>
                    <a:pt x="1904" y="7227"/>
                    <a:pt x="2997" y="7292"/>
                  </a:cubicBezTo>
                  <a:lnTo>
                    <a:pt x="3099" y="3108"/>
                  </a:lnTo>
                  <a:cubicBezTo>
                    <a:pt x="2584" y="1717"/>
                    <a:pt x="202" y="0"/>
                    <a:pt x="15" y="0"/>
                  </a:cubicBezTo>
                  <a:close/>
                </a:path>
              </a:pathLst>
            </a:custGeom>
            <a:solidFill>
              <a:srgbClr val="B8EC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2"/>
            <p:cNvSpPr/>
            <p:nvPr/>
          </p:nvSpPr>
          <p:spPr>
            <a:xfrm>
              <a:off x="8464128" y="3218494"/>
              <a:ext cx="138402" cy="222175"/>
            </a:xfrm>
            <a:custGeom>
              <a:avLst/>
              <a:gdLst/>
              <a:ahLst/>
              <a:cxnLst/>
              <a:rect l="l" t="t" r="r" b="b"/>
              <a:pathLst>
                <a:path w="4540" h="7288" extrusionOk="0">
                  <a:moveTo>
                    <a:pt x="4526" y="1"/>
                  </a:moveTo>
                  <a:cubicBezTo>
                    <a:pt x="4272" y="1"/>
                    <a:pt x="1" y="2529"/>
                    <a:pt x="1148" y="7015"/>
                  </a:cubicBezTo>
                  <a:cubicBezTo>
                    <a:pt x="1198" y="7182"/>
                    <a:pt x="1188" y="7288"/>
                    <a:pt x="1344" y="7288"/>
                  </a:cubicBezTo>
                  <a:cubicBezTo>
                    <a:pt x="1352" y="7288"/>
                    <a:pt x="1361" y="7288"/>
                    <a:pt x="1370" y="7287"/>
                  </a:cubicBezTo>
                  <a:cubicBezTo>
                    <a:pt x="2461" y="7224"/>
                    <a:pt x="4368" y="6633"/>
                    <a:pt x="4368" y="3156"/>
                  </a:cubicBezTo>
                  <a:cubicBezTo>
                    <a:pt x="4368" y="2003"/>
                    <a:pt x="4315" y="808"/>
                    <a:pt x="4538" y="11"/>
                  </a:cubicBezTo>
                  <a:cubicBezTo>
                    <a:pt x="4539" y="4"/>
                    <a:pt x="4535" y="1"/>
                    <a:pt x="4526" y="1"/>
                  </a:cubicBezTo>
                  <a:close/>
                </a:path>
              </a:pathLst>
            </a:custGeom>
            <a:solidFill>
              <a:srgbClr val="A0E5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2"/>
            <p:cNvSpPr/>
            <p:nvPr/>
          </p:nvSpPr>
          <p:spPr>
            <a:xfrm>
              <a:off x="8500649" y="3184595"/>
              <a:ext cx="14724" cy="13749"/>
            </a:xfrm>
            <a:custGeom>
              <a:avLst/>
              <a:gdLst/>
              <a:ahLst/>
              <a:cxnLst/>
              <a:rect l="l" t="t" r="r" b="b"/>
              <a:pathLst>
                <a:path w="483" h="451" extrusionOk="0">
                  <a:moveTo>
                    <a:pt x="243" y="0"/>
                  </a:moveTo>
                  <a:cubicBezTo>
                    <a:pt x="191" y="0"/>
                    <a:pt x="139" y="18"/>
                    <a:pt x="98" y="53"/>
                  </a:cubicBezTo>
                  <a:cubicBezTo>
                    <a:pt x="26" y="113"/>
                    <a:pt x="1" y="212"/>
                    <a:pt x="31" y="299"/>
                  </a:cubicBezTo>
                  <a:cubicBezTo>
                    <a:pt x="62" y="389"/>
                    <a:pt x="150" y="450"/>
                    <a:pt x="244" y="450"/>
                  </a:cubicBezTo>
                  <a:cubicBezTo>
                    <a:pt x="349" y="450"/>
                    <a:pt x="444" y="374"/>
                    <a:pt x="465" y="269"/>
                  </a:cubicBezTo>
                  <a:cubicBezTo>
                    <a:pt x="483" y="174"/>
                    <a:pt x="438" y="75"/>
                    <a:pt x="354" y="29"/>
                  </a:cubicBezTo>
                  <a:cubicBezTo>
                    <a:pt x="319" y="10"/>
                    <a:pt x="281" y="0"/>
                    <a:pt x="24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2"/>
            <p:cNvSpPr/>
            <p:nvPr/>
          </p:nvSpPr>
          <p:spPr>
            <a:xfrm>
              <a:off x="8406024" y="3095213"/>
              <a:ext cx="203914" cy="352437"/>
            </a:xfrm>
            <a:custGeom>
              <a:avLst/>
              <a:gdLst/>
              <a:ahLst/>
              <a:cxnLst/>
              <a:rect l="l" t="t" r="r" b="b"/>
              <a:pathLst>
                <a:path w="6689" h="11561" extrusionOk="0">
                  <a:moveTo>
                    <a:pt x="3348" y="451"/>
                  </a:moveTo>
                  <a:cubicBezTo>
                    <a:pt x="3803" y="451"/>
                    <a:pt x="4234" y="620"/>
                    <a:pt x="4564" y="932"/>
                  </a:cubicBezTo>
                  <a:cubicBezTo>
                    <a:pt x="4722" y="1080"/>
                    <a:pt x="4849" y="1255"/>
                    <a:pt x="4944" y="1450"/>
                  </a:cubicBezTo>
                  <a:cubicBezTo>
                    <a:pt x="5044" y="1660"/>
                    <a:pt x="5103" y="1884"/>
                    <a:pt x="5116" y="2118"/>
                  </a:cubicBezTo>
                  <a:lnTo>
                    <a:pt x="5190" y="3355"/>
                  </a:lnTo>
                  <a:lnTo>
                    <a:pt x="5208" y="4558"/>
                  </a:lnTo>
                  <a:cubicBezTo>
                    <a:pt x="5064" y="4676"/>
                    <a:pt x="4905" y="4814"/>
                    <a:pt x="4735" y="4974"/>
                  </a:cubicBezTo>
                  <a:lnTo>
                    <a:pt x="4585" y="3088"/>
                  </a:lnTo>
                  <a:cubicBezTo>
                    <a:pt x="4577" y="2971"/>
                    <a:pt x="4476" y="2882"/>
                    <a:pt x="4361" y="2882"/>
                  </a:cubicBezTo>
                  <a:cubicBezTo>
                    <a:pt x="4355" y="2882"/>
                    <a:pt x="4348" y="2882"/>
                    <a:pt x="4342" y="2882"/>
                  </a:cubicBezTo>
                  <a:cubicBezTo>
                    <a:pt x="4217" y="2891"/>
                    <a:pt x="4123" y="3000"/>
                    <a:pt x="4135" y="3126"/>
                  </a:cubicBezTo>
                  <a:lnTo>
                    <a:pt x="4316" y="5406"/>
                  </a:lnTo>
                  <a:cubicBezTo>
                    <a:pt x="4064" y="5690"/>
                    <a:pt x="3806" y="6015"/>
                    <a:pt x="3573" y="6385"/>
                  </a:cubicBezTo>
                  <a:lnTo>
                    <a:pt x="3573" y="4173"/>
                  </a:lnTo>
                  <a:cubicBezTo>
                    <a:pt x="3573" y="4049"/>
                    <a:pt x="3473" y="3948"/>
                    <a:pt x="3348" y="3948"/>
                  </a:cubicBezTo>
                  <a:cubicBezTo>
                    <a:pt x="3225" y="3948"/>
                    <a:pt x="3123" y="4049"/>
                    <a:pt x="3123" y="4173"/>
                  </a:cubicBezTo>
                  <a:lnTo>
                    <a:pt x="3123" y="6283"/>
                  </a:lnTo>
                  <a:cubicBezTo>
                    <a:pt x="2905" y="5978"/>
                    <a:pt x="2643" y="5684"/>
                    <a:pt x="2378" y="5416"/>
                  </a:cubicBezTo>
                  <a:lnTo>
                    <a:pt x="2561" y="3124"/>
                  </a:lnTo>
                  <a:cubicBezTo>
                    <a:pt x="2572" y="3000"/>
                    <a:pt x="2479" y="2891"/>
                    <a:pt x="2356" y="2879"/>
                  </a:cubicBezTo>
                  <a:cubicBezTo>
                    <a:pt x="2350" y="2879"/>
                    <a:pt x="2345" y="2879"/>
                    <a:pt x="2339" y="2879"/>
                  </a:cubicBezTo>
                  <a:cubicBezTo>
                    <a:pt x="2222" y="2879"/>
                    <a:pt x="2123" y="2968"/>
                    <a:pt x="2114" y="3087"/>
                  </a:cubicBezTo>
                  <a:lnTo>
                    <a:pt x="1959" y="5014"/>
                  </a:lnTo>
                  <a:cubicBezTo>
                    <a:pt x="1908" y="4966"/>
                    <a:pt x="1859" y="4921"/>
                    <a:pt x="1808" y="4879"/>
                  </a:cubicBezTo>
                  <a:cubicBezTo>
                    <a:pt x="1703" y="4786"/>
                    <a:pt x="1593" y="4694"/>
                    <a:pt x="1487" y="4606"/>
                  </a:cubicBezTo>
                  <a:lnTo>
                    <a:pt x="1487" y="4573"/>
                  </a:lnTo>
                  <a:lnTo>
                    <a:pt x="1506" y="3355"/>
                  </a:lnTo>
                  <a:lnTo>
                    <a:pt x="1580" y="2118"/>
                  </a:lnTo>
                  <a:cubicBezTo>
                    <a:pt x="1592" y="1884"/>
                    <a:pt x="1650" y="1659"/>
                    <a:pt x="1754" y="1450"/>
                  </a:cubicBezTo>
                  <a:cubicBezTo>
                    <a:pt x="2048" y="842"/>
                    <a:pt x="2676" y="451"/>
                    <a:pt x="3348" y="451"/>
                  </a:cubicBezTo>
                  <a:close/>
                  <a:moveTo>
                    <a:pt x="569" y="4478"/>
                  </a:moveTo>
                  <a:lnTo>
                    <a:pt x="569" y="4478"/>
                  </a:lnTo>
                  <a:cubicBezTo>
                    <a:pt x="1272" y="4971"/>
                    <a:pt x="2740" y="6182"/>
                    <a:pt x="3130" y="7213"/>
                  </a:cubicBezTo>
                  <a:cubicBezTo>
                    <a:pt x="3039" y="7419"/>
                    <a:pt x="2961" y="7629"/>
                    <a:pt x="2893" y="7841"/>
                  </a:cubicBezTo>
                  <a:cubicBezTo>
                    <a:pt x="2485" y="7246"/>
                    <a:pt x="1967" y="6587"/>
                    <a:pt x="1602" y="6287"/>
                  </a:cubicBezTo>
                  <a:cubicBezTo>
                    <a:pt x="1560" y="6253"/>
                    <a:pt x="1509" y="6236"/>
                    <a:pt x="1458" y="6236"/>
                  </a:cubicBezTo>
                  <a:cubicBezTo>
                    <a:pt x="1393" y="6236"/>
                    <a:pt x="1329" y="6264"/>
                    <a:pt x="1284" y="6319"/>
                  </a:cubicBezTo>
                  <a:cubicBezTo>
                    <a:pt x="1206" y="6415"/>
                    <a:pt x="1219" y="6557"/>
                    <a:pt x="1317" y="6637"/>
                  </a:cubicBezTo>
                  <a:cubicBezTo>
                    <a:pt x="1695" y="6948"/>
                    <a:pt x="2333" y="7790"/>
                    <a:pt x="2739" y="8425"/>
                  </a:cubicBezTo>
                  <a:cubicBezTo>
                    <a:pt x="2740" y="8426"/>
                    <a:pt x="2740" y="8428"/>
                    <a:pt x="2743" y="8431"/>
                  </a:cubicBezTo>
                  <a:cubicBezTo>
                    <a:pt x="2573" y="9274"/>
                    <a:pt x="2597" y="10150"/>
                    <a:pt x="2820" y="11050"/>
                  </a:cubicBezTo>
                  <a:cubicBezTo>
                    <a:pt x="2327" y="10951"/>
                    <a:pt x="1913" y="10729"/>
                    <a:pt x="1587" y="10390"/>
                  </a:cubicBezTo>
                  <a:cubicBezTo>
                    <a:pt x="964" y="9744"/>
                    <a:pt x="649" y="8671"/>
                    <a:pt x="649" y="7200"/>
                  </a:cubicBezTo>
                  <a:cubicBezTo>
                    <a:pt x="649" y="7014"/>
                    <a:pt x="650" y="6825"/>
                    <a:pt x="650" y="6640"/>
                  </a:cubicBezTo>
                  <a:cubicBezTo>
                    <a:pt x="656" y="5855"/>
                    <a:pt x="661" y="5104"/>
                    <a:pt x="569" y="4478"/>
                  </a:cubicBezTo>
                  <a:close/>
                  <a:moveTo>
                    <a:pt x="6133" y="4444"/>
                  </a:moveTo>
                  <a:lnTo>
                    <a:pt x="6133" y="4444"/>
                  </a:lnTo>
                  <a:cubicBezTo>
                    <a:pt x="6034" y="5077"/>
                    <a:pt x="6040" y="5841"/>
                    <a:pt x="6046" y="6640"/>
                  </a:cubicBezTo>
                  <a:cubicBezTo>
                    <a:pt x="6047" y="6825"/>
                    <a:pt x="6047" y="7014"/>
                    <a:pt x="6047" y="7200"/>
                  </a:cubicBezTo>
                  <a:cubicBezTo>
                    <a:pt x="6047" y="10127"/>
                    <a:pt x="4690" y="10945"/>
                    <a:pt x="3468" y="11088"/>
                  </a:cubicBezTo>
                  <a:cubicBezTo>
                    <a:pt x="3392" y="9052"/>
                    <a:pt x="4683" y="7674"/>
                    <a:pt x="5477" y="7023"/>
                  </a:cubicBezTo>
                  <a:cubicBezTo>
                    <a:pt x="5573" y="6945"/>
                    <a:pt x="5588" y="6802"/>
                    <a:pt x="5508" y="6706"/>
                  </a:cubicBezTo>
                  <a:cubicBezTo>
                    <a:pt x="5464" y="6652"/>
                    <a:pt x="5399" y="6623"/>
                    <a:pt x="5334" y="6623"/>
                  </a:cubicBezTo>
                  <a:cubicBezTo>
                    <a:pt x="5284" y="6623"/>
                    <a:pt x="5233" y="6640"/>
                    <a:pt x="5192" y="6674"/>
                  </a:cubicBezTo>
                  <a:cubicBezTo>
                    <a:pt x="4758" y="7029"/>
                    <a:pt x="4144" y="7626"/>
                    <a:pt x="3678" y="8447"/>
                  </a:cubicBezTo>
                  <a:cubicBezTo>
                    <a:pt x="3399" y="8943"/>
                    <a:pt x="3205" y="9459"/>
                    <a:pt x="3105" y="9987"/>
                  </a:cubicBezTo>
                  <a:cubicBezTo>
                    <a:pt x="2973" y="8276"/>
                    <a:pt x="3662" y="6954"/>
                    <a:pt x="4328" y="6095"/>
                  </a:cubicBezTo>
                  <a:cubicBezTo>
                    <a:pt x="4974" y="5262"/>
                    <a:pt x="5708" y="4708"/>
                    <a:pt x="6133" y="4444"/>
                  </a:cubicBezTo>
                  <a:close/>
                  <a:moveTo>
                    <a:pt x="3348" y="0"/>
                  </a:moveTo>
                  <a:cubicBezTo>
                    <a:pt x="2925" y="0"/>
                    <a:pt x="2510" y="119"/>
                    <a:pt x="2153" y="347"/>
                  </a:cubicBezTo>
                  <a:cubicBezTo>
                    <a:pt x="1805" y="569"/>
                    <a:pt x="1524" y="883"/>
                    <a:pt x="1347" y="1254"/>
                  </a:cubicBezTo>
                  <a:cubicBezTo>
                    <a:pt x="1219" y="1516"/>
                    <a:pt x="1146" y="1799"/>
                    <a:pt x="1129" y="2091"/>
                  </a:cubicBezTo>
                  <a:lnTo>
                    <a:pt x="1056" y="3334"/>
                  </a:lnTo>
                  <a:lnTo>
                    <a:pt x="1056" y="3343"/>
                  </a:lnTo>
                  <a:lnTo>
                    <a:pt x="1042" y="4264"/>
                  </a:lnTo>
                  <a:cubicBezTo>
                    <a:pt x="979" y="4215"/>
                    <a:pt x="915" y="4169"/>
                    <a:pt x="855" y="4125"/>
                  </a:cubicBezTo>
                  <a:cubicBezTo>
                    <a:pt x="499" y="3876"/>
                    <a:pt x="358" y="3814"/>
                    <a:pt x="266" y="3814"/>
                  </a:cubicBezTo>
                  <a:cubicBezTo>
                    <a:pt x="237" y="3814"/>
                    <a:pt x="213" y="3820"/>
                    <a:pt x="188" y="3828"/>
                  </a:cubicBezTo>
                  <a:cubicBezTo>
                    <a:pt x="68" y="3867"/>
                    <a:pt x="0" y="3993"/>
                    <a:pt x="36" y="4116"/>
                  </a:cubicBezTo>
                  <a:cubicBezTo>
                    <a:pt x="215" y="4753"/>
                    <a:pt x="208" y="5669"/>
                    <a:pt x="202" y="6638"/>
                  </a:cubicBezTo>
                  <a:cubicBezTo>
                    <a:pt x="200" y="6822"/>
                    <a:pt x="197" y="7014"/>
                    <a:pt x="197" y="7201"/>
                  </a:cubicBezTo>
                  <a:cubicBezTo>
                    <a:pt x="197" y="8793"/>
                    <a:pt x="556" y="9971"/>
                    <a:pt x="1261" y="10705"/>
                  </a:cubicBezTo>
                  <a:cubicBezTo>
                    <a:pt x="1758" y="11220"/>
                    <a:pt x="2411" y="11505"/>
                    <a:pt x="3208" y="11558"/>
                  </a:cubicBezTo>
                  <a:cubicBezTo>
                    <a:pt x="3216" y="11558"/>
                    <a:pt x="3246" y="11561"/>
                    <a:pt x="3246" y="11561"/>
                  </a:cubicBezTo>
                  <a:lnTo>
                    <a:pt x="3288" y="11561"/>
                  </a:lnTo>
                  <a:cubicBezTo>
                    <a:pt x="3857" y="11526"/>
                    <a:pt x="4675" y="11354"/>
                    <a:pt x="5342" y="10713"/>
                  </a:cubicBezTo>
                  <a:cubicBezTo>
                    <a:pt x="6110" y="9971"/>
                    <a:pt x="6501" y="8791"/>
                    <a:pt x="6501" y="7203"/>
                  </a:cubicBezTo>
                  <a:cubicBezTo>
                    <a:pt x="6501" y="7015"/>
                    <a:pt x="6499" y="6826"/>
                    <a:pt x="6499" y="6640"/>
                  </a:cubicBezTo>
                  <a:cubicBezTo>
                    <a:pt x="6492" y="5672"/>
                    <a:pt x="6486" y="4756"/>
                    <a:pt x="6664" y="4118"/>
                  </a:cubicBezTo>
                  <a:cubicBezTo>
                    <a:pt x="6688" y="4023"/>
                    <a:pt x="6654" y="3921"/>
                    <a:pt x="6574" y="3866"/>
                  </a:cubicBezTo>
                  <a:cubicBezTo>
                    <a:pt x="6530" y="3834"/>
                    <a:pt x="6484" y="3821"/>
                    <a:pt x="6436" y="3821"/>
                  </a:cubicBezTo>
                  <a:cubicBezTo>
                    <a:pt x="6348" y="3821"/>
                    <a:pt x="6252" y="3866"/>
                    <a:pt x="6148" y="3918"/>
                  </a:cubicBezTo>
                  <a:cubicBezTo>
                    <a:pt x="6056" y="3965"/>
                    <a:pt x="5900" y="4053"/>
                    <a:pt x="5688" y="4197"/>
                  </a:cubicBezTo>
                  <a:cubicBezTo>
                    <a:pt x="5678" y="4205"/>
                    <a:pt x="5666" y="4212"/>
                    <a:pt x="5655" y="4221"/>
                  </a:cubicBezTo>
                  <a:lnTo>
                    <a:pt x="5642" y="3345"/>
                  </a:lnTo>
                  <a:lnTo>
                    <a:pt x="5642" y="3336"/>
                  </a:lnTo>
                  <a:lnTo>
                    <a:pt x="5568" y="2094"/>
                  </a:lnTo>
                  <a:cubicBezTo>
                    <a:pt x="5552" y="1799"/>
                    <a:pt x="5478" y="1518"/>
                    <a:pt x="5351" y="1255"/>
                  </a:cubicBezTo>
                  <a:cubicBezTo>
                    <a:pt x="5232" y="1010"/>
                    <a:pt x="5073" y="793"/>
                    <a:pt x="4875" y="605"/>
                  </a:cubicBezTo>
                  <a:cubicBezTo>
                    <a:pt x="4459" y="215"/>
                    <a:pt x="3917" y="0"/>
                    <a:pt x="3348"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6" name="Google Shape;1036;p42"/>
          <p:cNvGrpSpPr/>
          <p:nvPr/>
        </p:nvGrpSpPr>
        <p:grpSpPr>
          <a:xfrm>
            <a:off x="5750191" y="3368262"/>
            <a:ext cx="671376" cy="439217"/>
            <a:chOff x="8339749" y="2384546"/>
            <a:chExt cx="336524" cy="352315"/>
          </a:xfrm>
        </p:grpSpPr>
        <p:sp>
          <p:nvSpPr>
            <p:cNvPr id="1037" name="Google Shape;1037;p42"/>
            <p:cNvSpPr/>
            <p:nvPr/>
          </p:nvSpPr>
          <p:spPr>
            <a:xfrm>
              <a:off x="8503820" y="2557183"/>
              <a:ext cx="50239" cy="40880"/>
            </a:xfrm>
            <a:custGeom>
              <a:avLst/>
              <a:gdLst/>
              <a:ahLst/>
              <a:cxnLst/>
              <a:rect l="l" t="t" r="r" b="b"/>
              <a:pathLst>
                <a:path w="1648" h="1341" extrusionOk="0">
                  <a:moveTo>
                    <a:pt x="1205" y="1"/>
                  </a:moveTo>
                  <a:cubicBezTo>
                    <a:pt x="953" y="1"/>
                    <a:pt x="603" y="47"/>
                    <a:pt x="380" y="270"/>
                  </a:cubicBezTo>
                  <a:cubicBezTo>
                    <a:pt x="0" y="651"/>
                    <a:pt x="200" y="1211"/>
                    <a:pt x="200" y="1211"/>
                  </a:cubicBezTo>
                  <a:cubicBezTo>
                    <a:pt x="200" y="1211"/>
                    <a:pt x="473" y="1341"/>
                    <a:pt x="770" y="1341"/>
                  </a:cubicBezTo>
                  <a:cubicBezTo>
                    <a:pt x="944" y="1341"/>
                    <a:pt x="1126" y="1297"/>
                    <a:pt x="1266" y="1156"/>
                  </a:cubicBezTo>
                  <a:cubicBezTo>
                    <a:pt x="1647" y="778"/>
                    <a:pt x="1512" y="24"/>
                    <a:pt x="1512" y="24"/>
                  </a:cubicBezTo>
                  <a:cubicBezTo>
                    <a:pt x="1512" y="24"/>
                    <a:pt x="1383" y="1"/>
                    <a:pt x="1205" y="1"/>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2"/>
            <p:cNvSpPr/>
            <p:nvPr/>
          </p:nvSpPr>
          <p:spPr>
            <a:xfrm>
              <a:off x="8462086" y="2557183"/>
              <a:ext cx="50270" cy="40880"/>
            </a:xfrm>
            <a:custGeom>
              <a:avLst/>
              <a:gdLst/>
              <a:ahLst/>
              <a:cxnLst/>
              <a:rect l="l" t="t" r="r" b="b"/>
              <a:pathLst>
                <a:path w="1649" h="1341" extrusionOk="0">
                  <a:moveTo>
                    <a:pt x="443" y="1"/>
                  </a:moveTo>
                  <a:cubicBezTo>
                    <a:pt x="265" y="1"/>
                    <a:pt x="136" y="24"/>
                    <a:pt x="136" y="24"/>
                  </a:cubicBezTo>
                  <a:cubicBezTo>
                    <a:pt x="136" y="24"/>
                    <a:pt x="0" y="778"/>
                    <a:pt x="382" y="1156"/>
                  </a:cubicBezTo>
                  <a:cubicBezTo>
                    <a:pt x="522" y="1297"/>
                    <a:pt x="705" y="1341"/>
                    <a:pt x="878" y="1341"/>
                  </a:cubicBezTo>
                  <a:cubicBezTo>
                    <a:pt x="1175" y="1341"/>
                    <a:pt x="1448" y="1211"/>
                    <a:pt x="1448" y="1211"/>
                  </a:cubicBezTo>
                  <a:cubicBezTo>
                    <a:pt x="1448" y="1211"/>
                    <a:pt x="1649" y="651"/>
                    <a:pt x="1267" y="270"/>
                  </a:cubicBezTo>
                  <a:cubicBezTo>
                    <a:pt x="1044" y="47"/>
                    <a:pt x="695" y="1"/>
                    <a:pt x="443" y="1"/>
                  </a:cubicBez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2"/>
            <p:cNvSpPr/>
            <p:nvPr/>
          </p:nvSpPr>
          <p:spPr>
            <a:xfrm>
              <a:off x="8502936" y="2596265"/>
              <a:ext cx="60848" cy="49508"/>
            </a:xfrm>
            <a:custGeom>
              <a:avLst/>
              <a:gdLst/>
              <a:ahLst/>
              <a:cxnLst/>
              <a:rect l="l" t="t" r="r" b="b"/>
              <a:pathLst>
                <a:path w="1996" h="1624" extrusionOk="0">
                  <a:moveTo>
                    <a:pt x="1460" y="0"/>
                  </a:moveTo>
                  <a:cubicBezTo>
                    <a:pt x="1155" y="0"/>
                    <a:pt x="731" y="56"/>
                    <a:pt x="460" y="327"/>
                  </a:cubicBezTo>
                  <a:cubicBezTo>
                    <a:pt x="1" y="788"/>
                    <a:pt x="243" y="1465"/>
                    <a:pt x="243" y="1465"/>
                  </a:cubicBezTo>
                  <a:cubicBezTo>
                    <a:pt x="243" y="1465"/>
                    <a:pt x="575" y="1624"/>
                    <a:pt x="935" y="1624"/>
                  </a:cubicBezTo>
                  <a:cubicBezTo>
                    <a:pt x="1145" y="1624"/>
                    <a:pt x="1364" y="1570"/>
                    <a:pt x="1534" y="1401"/>
                  </a:cubicBezTo>
                  <a:cubicBezTo>
                    <a:pt x="1996" y="938"/>
                    <a:pt x="1832" y="28"/>
                    <a:pt x="1832" y="28"/>
                  </a:cubicBezTo>
                  <a:cubicBezTo>
                    <a:pt x="1832" y="28"/>
                    <a:pt x="1676" y="0"/>
                    <a:pt x="1460" y="0"/>
                  </a:cubicBez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2"/>
            <p:cNvSpPr/>
            <p:nvPr/>
          </p:nvSpPr>
          <p:spPr>
            <a:xfrm>
              <a:off x="8452422" y="2596265"/>
              <a:ext cx="60818" cy="49508"/>
            </a:xfrm>
            <a:custGeom>
              <a:avLst/>
              <a:gdLst/>
              <a:ahLst/>
              <a:cxnLst/>
              <a:rect l="l" t="t" r="r" b="b"/>
              <a:pathLst>
                <a:path w="1995" h="1624" extrusionOk="0">
                  <a:moveTo>
                    <a:pt x="534" y="0"/>
                  </a:moveTo>
                  <a:cubicBezTo>
                    <a:pt x="318" y="0"/>
                    <a:pt x="161" y="28"/>
                    <a:pt x="161" y="28"/>
                  </a:cubicBezTo>
                  <a:cubicBezTo>
                    <a:pt x="161" y="28"/>
                    <a:pt x="1" y="938"/>
                    <a:pt x="460" y="1401"/>
                  </a:cubicBezTo>
                  <a:cubicBezTo>
                    <a:pt x="630" y="1570"/>
                    <a:pt x="850" y="1624"/>
                    <a:pt x="1059" y="1624"/>
                  </a:cubicBezTo>
                  <a:cubicBezTo>
                    <a:pt x="1420" y="1624"/>
                    <a:pt x="1751" y="1465"/>
                    <a:pt x="1751" y="1465"/>
                  </a:cubicBezTo>
                  <a:cubicBezTo>
                    <a:pt x="1751" y="1465"/>
                    <a:pt x="1994" y="788"/>
                    <a:pt x="1533" y="327"/>
                  </a:cubicBezTo>
                  <a:cubicBezTo>
                    <a:pt x="1263" y="56"/>
                    <a:pt x="839" y="0"/>
                    <a:pt x="534" y="0"/>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2"/>
            <p:cNvSpPr/>
            <p:nvPr/>
          </p:nvSpPr>
          <p:spPr>
            <a:xfrm>
              <a:off x="8502539" y="2645193"/>
              <a:ext cx="65299" cy="53074"/>
            </a:xfrm>
            <a:custGeom>
              <a:avLst/>
              <a:gdLst/>
              <a:ahLst/>
              <a:cxnLst/>
              <a:rect l="l" t="t" r="r" b="b"/>
              <a:pathLst>
                <a:path w="2142" h="1741" extrusionOk="0">
                  <a:moveTo>
                    <a:pt x="1571" y="0"/>
                  </a:moveTo>
                  <a:cubicBezTo>
                    <a:pt x="1243" y="0"/>
                    <a:pt x="787" y="60"/>
                    <a:pt x="496" y="351"/>
                  </a:cubicBezTo>
                  <a:cubicBezTo>
                    <a:pt x="0" y="843"/>
                    <a:pt x="262" y="1571"/>
                    <a:pt x="262" y="1571"/>
                  </a:cubicBezTo>
                  <a:cubicBezTo>
                    <a:pt x="262" y="1571"/>
                    <a:pt x="616" y="1741"/>
                    <a:pt x="1002" y="1741"/>
                  </a:cubicBezTo>
                  <a:cubicBezTo>
                    <a:pt x="1227" y="1741"/>
                    <a:pt x="1463" y="1683"/>
                    <a:pt x="1646" y="1501"/>
                  </a:cubicBezTo>
                  <a:cubicBezTo>
                    <a:pt x="2141" y="1005"/>
                    <a:pt x="1967" y="30"/>
                    <a:pt x="1967" y="30"/>
                  </a:cubicBezTo>
                  <a:cubicBezTo>
                    <a:pt x="1967" y="30"/>
                    <a:pt x="1801" y="0"/>
                    <a:pt x="1571" y="0"/>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2"/>
            <p:cNvSpPr/>
            <p:nvPr/>
          </p:nvSpPr>
          <p:spPr>
            <a:xfrm>
              <a:off x="8448306" y="2645193"/>
              <a:ext cx="65299" cy="53074"/>
            </a:xfrm>
            <a:custGeom>
              <a:avLst/>
              <a:gdLst/>
              <a:ahLst/>
              <a:cxnLst/>
              <a:rect l="l" t="t" r="r" b="b"/>
              <a:pathLst>
                <a:path w="2142" h="1741" extrusionOk="0">
                  <a:moveTo>
                    <a:pt x="571" y="0"/>
                  </a:moveTo>
                  <a:cubicBezTo>
                    <a:pt x="341" y="0"/>
                    <a:pt x="175" y="30"/>
                    <a:pt x="175" y="30"/>
                  </a:cubicBezTo>
                  <a:cubicBezTo>
                    <a:pt x="175" y="30"/>
                    <a:pt x="1" y="1005"/>
                    <a:pt x="496" y="1501"/>
                  </a:cubicBezTo>
                  <a:cubicBezTo>
                    <a:pt x="678" y="1683"/>
                    <a:pt x="914" y="1741"/>
                    <a:pt x="1140" y="1741"/>
                  </a:cubicBezTo>
                  <a:cubicBezTo>
                    <a:pt x="1526" y="1741"/>
                    <a:pt x="1882" y="1571"/>
                    <a:pt x="1882" y="1571"/>
                  </a:cubicBezTo>
                  <a:cubicBezTo>
                    <a:pt x="1882" y="1571"/>
                    <a:pt x="2141" y="843"/>
                    <a:pt x="1646" y="351"/>
                  </a:cubicBezTo>
                  <a:cubicBezTo>
                    <a:pt x="1355" y="60"/>
                    <a:pt x="898" y="0"/>
                    <a:pt x="571" y="0"/>
                  </a:cubicBez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2"/>
            <p:cNvSpPr/>
            <p:nvPr/>
          </p:nvSpPr>
          <p:spPr>
            <a:xfrm>
              <a:off x="8367247" y="2442864"/>
              <a:ext cx="281712" cy="287230"/>
            </a:xfrm>
            <a:custGeom>
              <a:avLst/>
              <a:gdLst/>
              <a:ahLst/>
              <a:cxnLst/>
              <a:rect l="l" t="t" r="r" b="b"/>
              <a:pathLst>
                <a:path w="9241" h="9422" extrusionOk="0">
                  <a:moveTo>
                    <a:pt x="4620" y="0"/>
                  </a:moveTo>
                  <a:lnTo>
                    <a:pt x="1" y="3328"/>
                  </a:lnTo>
                  <a:lnTo>
                    <a:pt x="1" y="9421"/>
                  </a:lnTo>
                  <a:lnTo>
                    <a:pt x="1513" y="9421"/>
                  </a:lnTo>
                  <a:lnTo>
                    <a:pt x="1513" y="3735"/>
                  </a:lnTo>
                  <a:lnTo>
                    <a:pt x="4620" y="1512"/>
                  </a:lnTo>
                  <a:lnTo>
                    <a:pt x="7728" y="3735"/>
                  </a:lnTo>
                  <a:lnTo>
                    <a:pt x="7728" y="9421"/>
                  </a:lnTo>
                  <a:lnTo>
                    <a:pt x="9241" y="9421"/>
                  </a:lnTo>
                  <a:lnTo>
                    <a:pt x="9241" y="3328"/>
                  </a:lnTo>
                  <a:lnTo>
                    <a:pt x="4620" y="0"/>
                  </a:lnTo>
                  <a:close/>
                </a:path>
              </a:pathLst>
            </a:custGeom>
            <a:solidFill>
              <a:srgbClr val="D1A1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2"/>
            <p:cNvSpPr/>
            <p:nvPr/>
          </p:nvSpPr>
          <p:spPr>
            <a:xfrm>
              <a:off x="8346700" y="2391466"/>
              <a:ext cx="322714" cy="167637"/>
            </a:xfrm>
            <a:custGeom>
              <a:avLst/>
              <a:gdLst/>
              <a:ahLst/>
              <a:cxnLst/>
              <a:rect l="l" t="t" r="r" b="b"/>
              <a:pathLst>
                <a:path w="10586" h="5499" extrusionOk="0">
                  <a:moveTo>
                    <a:pt x="5294" y="0"/>
                  </a:moveTo>
                  <a:lnTo>
                    <a:pt x="1" y="3927"/>
                  </a:lnTo>
                  <a:lnTo>
                    <a:pt x="1" y="5499"/>
                  </a:lnTo>
                  <a:lnTo>
                    <a:pt x="5294" y="1686"/>
                  </a:lnTo>
                  <a:lnTo>
                    <a:pt x="10586" y="5499"/>
                  </a:lnTo>
                  <a:lnTo>
                    <a:pt x="10586" y="3971"/>
                  </a:lnTo>
                  <a:lnTo>
                    <a:pt x="8835" y="2672"/>
                  </a:lnTo>
                  <a:lnTo>
                    <a:pt x="7207" y="1443"/>
                  </a:lnTo>
                  <a:lnTo>
                    <a:pt x="5294" y="0"/>
                  </a:ln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2"/>
            <p:cNvSpPr/>
            <p:nvPr/>
          </p:nvSpPr>
          <p:spPr>
            <a:xfrm>
              <a:off x="8583690" y="2447223"/>
              <a:ext cx="14694" cy="13779"/>
            </a:xfrm>
            <a:custGeom>
              <a:avLst/>
              <a:gdLst/>
              <a:ahLst/>
              <a:cxnLst/>
              <a:rect l="l" t="t" r="r" b="b"/>
              <a:pathLst>
                <a:path w="482" h="452" extrusionOk="0">
                  <a:moveTo>
                    <a:pt x="244" y="0"/>
                  </a:moveTo>
                  <a:cubicBezTo>
                    <a:pt x="191" y="0"/>
                    <a:pt x="138" y="19"/>
                    <a:pt x="98" y="54"/>
                  </a:cubicBezTo>
                  <a:cubicBezTo>
                    <a:pt x="27" y="114"/>
                    <a:pt x="0" y="213"/>
                    <a:pt x="32" y="301"/>
                  </a:cubicBezTo>
                  <a:cubicBezTo>
                    <a:pt x="63" y="391"/>
                    <a:pt x="150" y="451"/>
                    <a:pt x="243" y="451"/>
                  </a:cubicBezTo>
                  <a:cubicBezTo>
                    <a:pt x="350" y="451"/>
                    <a:pt x="444" y="375"/>
                    <a:pt x="462" y="271"/>
                  </a:cubicBezTo>
                  <a:cubicBezTo>
                    <a:pt x="482" y="180"/>
                    <a:pt x="440" y="84"/>
                    <a:pt x="362" y="34"/>
                  </a:cubicBezTo>
                  <a:cubicBezTo>
                    <a:pt x="326" y="11"/>
                    <a:pt x="285" y="0"/>
                    <a:pt x="24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2"/>
            <p:cNvSpPr/>
            <p:nvPr/>
          </p:nvSpPr>
          <p:spPr>
            <a:xfrm>
              <a:off x="8339749" y="2384546"/>
              <a:ext cx="336524" cy="352315"/>
            </a:xfrm>
            <a:custGeom>
              <a:avLst/>
              <a:gdLst/>
              <a:ahLst/>
              <a:cxnLst/>
              <a:rect l="l" t="t" r="r" b="b"/>
              <a:pathLst>
                <a:path w="11039" h="11557" extrusionOk="0">
                  <a:moveTo>
                    <a:pt x="6588" y="5890"/>
                  </a:moveTo>
                  <a:cubicBezTo>
                    <a:pt x="6623" y="5890"/>
                    <a:pt x="6658" y="5891"/>
                    <a:pt x="6690" y="5893"/>
                  </a:cubicBezTo>
                  <a:cubicBezTo>
                    <a:pt x="6701" y="6103"/>
                    <a:pt x="6688" y="6463"/>
                    <a:pt x="6489" y="6660"/>
                  </a:cubicBezTo>
                  <a:cubicBezTo>
                    <a:pt x="6400" y="6748"/>
                    <a:pt x="6278" y="6778"/>
                    <a:pt x="6155" y="6778"/>
                  </a:cubicBezTo>
                  <a:cubicBezTo>
                    <a:pt x="6009" y="6778"/>
                    <a:pt x="5862" y="6737"/>
                    <a:pt x="5771" y="6705"/>
                  </a:cubicBezTo>
                  <a:cubicBezTo>
                    <a:pt x="5744" y="6564"/>
                    <a:pt x="5725" y="6292"/>
                    <a:pt x="5923" y="6094"/>
                  </a:cubicBezTo>
                  <a:cubicBezTo>
                    <a:pt x="6085" y="5932"/>
                    <a:pt x="6364" y="5890"/>
                    <a:pt x="6588" y="5890"/>
                  </a:cubicBezTo>
                  <a:close/>
                  <a:moveTo>
                    <a:pt x="4463" y="5891"/>
                  </a:moveTo>
                  <a:cubicBezTo>
                    <a:pt x="4674" y="5891"/>
                    <a:pt x="4956" y="5927"/>
                    <a:pt x="5121" y="6095"/>
                  </a:cubicBezTo>
                  <a:cubicBezTo>
                    <a:pt x="5318" y="6292"/>
                    <a:pt x="5300" y="6567"/>
                    <a:pt x="5271" y="6706"/>
                  </a:cubicBezTo>
                  <a:cubicBezTo>
                    <a:pt x="5179" y="6738"/>
                    <a:pt x="5033" y="6779"/>
                    <a:pt x="4887" y="6779"/>
                  </a:cubicBezTo>
                  <a:cubicBezTo>
                    <a:pt x="4765" y="6779"/>
                    <a:pt x="4642" y="6750"/>
                    <a:pt x="4554" y="6661"/>
                  </a:cubicBezTo>
                  <a:cubicBezTo>
                    <a:pt x="4369" y="6474"/>
                    <a:pt x="4342" y="6125"/>
                    <a:pt x="4354" y="5894"/>
                  </a:cubicBezTo>
                  <a:cubicBezTo>
                    <a:pt x="4387" y="5892"/>
                    <a:pt x="4424" y="5891"/>
                    <a:pt x="4463" y="5891"/>
                  </a:cubicBezTo>
                  <a:close/>
                  <a:moveTo>
                    <a:pt x="5522" y="7095"/>
                  </a:moveTo>
                  <a:cubicBezTo>
                    <a:pt x="5548" y="7104"/>
                    <a:pt x="5585" y="7119"/>
                    <a:pt x="5632" y="7137"/>
                  </a:cubicBezTo>
                  <a:cubicBezTo>
                    <a:pt x="5590" y="7179"/>
                    <a:pt x="5555" y="7224"/>
                    <a:pt x="5522" y="7269"/>
                  </a:cubicBezTo>
                  <a:cubicBezTo>
                    <a:pt x="5491" y="7224"/>
                    <a:pt x="5455" y="7179"/>
                    <a:pt x="5414" y="7137"/>
                  </a:cubicBezTo>
                  <a:cubicBezTo>
                    <a:pt x="5461" y="7119"/>
                    <a:pt x="5498" y="7106"/>
                    <a:pt x="5522" y="7095"/>
                  </a:cubicBezTo>
                  <a:close/>
                  <a:moveTo>
                    <a:pt x="4229" y="7172"/>
                  </a:moveTo>
                  <a:cubicBezTo>
                    <a:pt x="4494" y="7172"/>
                    <a:pt x="4856" y="7216"/>
                    <a:pt x="5070" y="7431"/>
                  </a:cubicBezTo>
                  <a:cubicBezTo>
                    <a:pt x="5339" y="7700"/>
                    <a:pt x="5297" y="8072"/>
                    <a:pt x="5259" y="8243"/>
                  </a:cubicBezTo>
                  <a:cubicBezTo>
                    <a:pt x="5150" y="8284"/>
                    <a:pt x="4955" y="8343"/>
                    <a:pt x="4757" y="8343"/>
                  </a:cubicBezTo>
                  <a:cubicBezTo>
                    <a:pt x="4597" y="8343"/>
                    <a:pt x="4435" y="8304"/>
                    <a:pt x="4317" y="8185"/>
                  </a:cubicBezTo>
                  <a:cubicBezTo>
                    <a:pt x="4066" y="7936"/>
                    <a:pt x="4042" y="7464"/>
                    <a:pt x="4063" y="7178"/>
                  </a:cubicBezTo>
                  <a:cubicBezTo>
                    <a:pt x="4111" y="7174"/>
                    <a:pt x="4168" y="7172"/>
                    <a:pt x="4229" y="7172"/>
                  </a:cubicBezTo>
                  <a:close/>
                  <a:moveTo>
                    <a:pt x="6823" y="7170"/>
                  </a:moveTo>
                  <a:cubicBezTo>
                    <a:pt x="6879" y="7170"/>
                    <a:pt x="6933" y="7173"/>
                    <a:pt x="6981" y="7176"/>
                  </a:cubicBezTo>
                  <a:cubicBezTo>
                    <a:pt x="6998" y="7431"/>
                    <a:pt x="6992" y="7921"/>
                    <a:pt x="6728" y="8185"/>
                  </a:cubicBezTo>
                  <a:cubicBezTo>
                    <a:pt x="6608" y="8304"/>
                    <a:pt x="6446" y="8343"/>
                    <a:pt x="6286" y="8343"/>
                  </a:cubicBezTo>
                  <a:cubicBezTo>
                    <a:pt x="6089" y="8343"/>
                    <a:pt x="5894" y="8284"/>
                    <a:pt x="5783" y="8243"/>
                  </a:cubicBezTo>
                  <a:cubicBezTo>
                    <a:pt x="5746" y="8072"/>
                    <a:pt x="5705" y="7700"/>
                    <a:pt x="5972" y="7431"/>
                  </a:cubicBezTo>
                  <a:cubicBezTo>
                    <a:pt x="6181" y="7224"/>
                    <a:pt x="6542" y="7170"/>
                    <a:pt x="6823" y="7170"/>
                  </a:cubicBezTo>
                  <a:close/>
                  <a:moveTo>
                    <a:pt x="5522" y="8626"/>
                  </a:moveTo>
                  <a:cubicBezTo>
                    <a:pt x="5557" y="8641"/>
                    <a:pt x="5626" y="8670"/>
                    <a:pt x="5720" y="8700"/>
                  </a:cubicBezTo>
                  <a:cubicBezTo>
                    <a:pt x="5705" y="8713"/>
                    <a:pt x="5692" y="8725"/>
                    <a:pt x="5677" y="8739"/>
                  </a:cubicBezTo>
                  <a:cubicBezTo>
                    <a:pt x="5617" y="8799"/>
                    <a:pt x="5566" y="8860"/>
                    <a:pt x="5522" y="8925"/>
                  </a:cubicBezTo>
                  <a:cubicBezTo>
                    <a:pt x="5480" y="8860"/>
                    <a:pt x="5429" y="8799"/>
                    <a:pt x="5369" y="8739"/>
                  </a:cubicBezTo>
                  <a:cubicBezTo>
                    <a:pt x="5355" y="8725"/>
                    <a:pt x="5340" y="8710"/>
                    <a:pt x="5325" y="8700"/>
                  </a:cubicBezTo>
                  <a:cubicBezTo>
                    <a:pt x="5417" y="8670"/>
                    <a:pt x="5488" y="8641"/>
                    <a:pt x="5522" y="8626"/>
                  </a:cubicBezTo>
                  <a:close/>
                  <a:moveTo>
                    <a:pt x="4130" y="8773"/>
                  </a:moveTo>
                  <a:cubicBezTo>
                    <a:pt x="4433" y="8773"/>
                    <a:pt x="4821" y="8832"/>
                    <a:pt x="5049" y="9059"/>
                  </a:cubicBezTo>
                  <a:cubicBezTo>
                    <a:pt x="5348" y="9356"/>
                    <a:pt x="5297" y="9772"/>
                    <a:pt x="5256" y="9953"/>
                  </a:cubicBezTo>
                  <a:cubicBezTo>
                    <a:pt x="5139" y="9997"/>
                    <a:pt x="4923" y="10063"/>
                    <a:pt x="4704" y="10063"/>
                  </a:cubicBezTo>
                  <a:cubicBezTo>
                    <a:pt x="4528" y="10063"/>
                    <a:pt x="4350" y="10020"/>
                    <a:pt x="4219" y="9889"/>
                  </a:cubicBezTo>
                  <a:cubicBezTo>
                    <a:pt x="3920" y="9594"/>
                    <a:pt x="3920" y="9053"/>
                    <a:pt x="3941" y="8781"/>
                  </a:cubicBezTo>
                  <a:cubicBezTo>
                    <a:pt x="3998" y="8776"/>
                    <a:pt x="4062" y="8773"/>
                    <a:pt x="4130" y="8773"/>
                  </a:cubicBezTo>
                  <a:close/>
                  <a:moveTo>
                    <a:pt x="6903" y="8774"/>
                  </a:moveTo>
                  <a:cubicBezTo>
                    <a:pt x="6979" y="8774"/>
                    <a:pt x="7048" y="8778"/>
                    <a:pt x="7104" y="8782"/>
                  </a:cubicBezTo>
                  <a:cubicBezTo>
                    <a:pt x="7128" y="9090"/>
                    <a:pt x="7104" y="9611"/>
                    <a:pt x="6827" y="9892"/>
                  </a:cubicBezTo>
                  <a:cubicBezTo>
                    <a:pt x="6695" y="10023"/>
                    <a:pt x="6517" y="10066"/>
                    <a:pt x="6342" y="10066"/>
                  </a:cubicBezTo>
                  <a:cubicBezTo>
                    <a:pt x="6122" y="10066"/>
                    <a:pt x="5906" y="9999"/>
                    <a:pt x="5789" y="9955"/>
                  </a:cubicBezTo>
                  <a:cubicBezTo>
                    <a:pt x="5747" y="9772"/>
                    <a:pt x="5698" y="9356"/>
                    <a:pt x="5995" y="9059"/>
                  </a:cubicBezTo>
                  <a:cubicBezTo>
                    <a:pt x="6230" y="8824"/>
                    <a:pt x="6617" y="8774"/>
                    <a:pt x="6903" y="8774"/>
                  </a:cubicBezTo>
                  <a:close/>
                  <a:moveTo>
                    <a:pt x="5525" y="2191"/>
                  </a:moveTo>
                  <a:lnTo>
                    <a:pt x="9916" y="5355"/>
                  </a:lnTo>
                  <a:lnTo>
                    <a:pt x="9916" y="11108"/>
                  </a:lnTo>
                  <a:lnTo>
                    <a:pt x="8855" y="11108"/>
                  </a:lnTo>
                  <a:lnTo>
                    <a:pt x="8855" y="5646"/>
                  </a:lnTo>
                  <a:cubicBezTo>
                    <a:pt x="8855" y="5573"/>
                    <a:pt x="8820" y="5505"/>
                    <a:pt x="8762" y="5463"/>
                  </a:cubicBezTo>
                  <a:lnTo>
                    <a:pt x="5654" y="3239"/>
                  </a:lnTo>
                  <a:cubicBezTo>
                    <a:pt x="5614" y="3211"/>
                    <a:pt x="5568" y="3197"/>
                    <a:pt x="5522" y="3197"/>
                  </a:cubicBezTo>
                  <a:cubicBezTo>
                    <a:pt x="5476" y="3197"/>
                    <a:pt x="5431" y="3211"/>
                    <a:pt x="5391" y="3239"/>
                  </a:cubicBezTo>
                  <a:lnTo>
                    <a:pt x="2284" y="5463"/>
                  </a:lnTo>
                  <a:cubicBezTo>
                    <a:pt x="2224" y="5505"/>
                    <a:pt x="2189" y="5573"/>
                    <a:pt x="2189" y="5646"/>
                  </a:cubicBezTo>
                  <a:lnTo>
                    <a:pt x="2189" y="11108"/>
                  </a:lnTo>
                  <a:lnTo>
                    <a:pt x="1130" y="11108"/>
                  </a:lnTo>
                  <a:lnTo>
                    <a:pt x="1130" y="5355"/>
                  </a:lnTo>
                  <a:lnTo>
                    <a:pt x="5525" y="2191"/>
                  </a:lnTo>
                  <a:close/>
                  <a:moveTo>
                    <a:pt x="5530" y="3702"/>
                  </a:moveTo>
                  <a:lnTo>
                    <a:pt x="8412" y="5765"/>
                  </a:lnTo>
                  <a:lnTo>
                    <a:pt x="8412" y="11109"/>
                  </a:lnTo>
                  <a:lnTo>
                    <a:pt x="5747" y="11109"/>
                  </a:lnTo>
                  <a:lnTo>
                    <a:pt x="5747" y="10419"/>
                  </a:lnTo>
                  <a:cubicBezTo>
                    <a:pt x="5903" y="10467"/>
                    <a:pt x="6118" y="10516"/>
                    <a:pt x="6345" y="10516"/>
                  </a:cubicBezTo>
                  <a:cubicBezTo>
                    <a:pt x="6618" y="10516"/>
                    <a:pt x="6912" y="10443"/>
                    <a:pt x="7146" y="10210"/>
                  </a:cubicBezTo>
                  <a:cubicBezTo>
                    <a:pt x="7718" y="9638"/>
                    <a:pt x="7535" y="8583"/>
                    <a:pt x="7529" y="8539"/>
                  </a:cubicBezTo>
                  <a:cubicBezTo>
                    <a:pt x="7511" y="8446"/>
                    <a:pt x="7439" y="8374"/>
                    <a:pt x="7346" y="8358"/>
                  </a:cubicBezTo>
                  <a:cubicBezTo>
                    <a:pt x="7337" y="8356"/>
                    <a:pt x="7277" y="8347"/>
                    <a:pt x="7185" y="8337"/>
                  </a:cubicBezTo>
                  <a:cubicBezTo>
                    <a:pt x="7553" y="7784"/>
                    <a:pt x="7414" y="6973"/>
                    <a:pt x="7408" y="6936"/>
                  </a:cubicBezTo>
                  <a:cubicBezTo>
                    <a:pt x="7391" y="6841"/>
                    <a:pt x="7317" y="6771"/>
                    <a:pt x="7226" y="6753"/>
                  </a:cubicBezTo>
                  <a:cubicBezTo>
                    <a:pt x="7215" y="6751"/>
                    <a:pt x="7125" y="6736"/>
                    <a:pt x="6992" y="6727"/>
                  </a:cubicBezTo>
                  <a:cubicBezTo>
                    <a:pt x="7224" y="6268"/>
                    <a:pt x="7125" y="5678"/>
                    <a:pt x="7119" y="5651"/>
                  </a:cubicBezTo>
                  <a:cubicBezTo>
                    <a:pt x="7103" y="5556"/>
                    <a:pt x="7029" y="5486"/>
                    <a:pt x="6938" y="5468"/>
                  </a:cubicBezTo>
                  <a:cubicBezTo>
                    <a:pt x="6924" y="5466"/>
                    <a:pt x="6786" y="5442"/>
                    <a:pt x="6596" y="5442"/>
                  </a:cubicBezTo>
                  <a:cubicBezTo>
                    <a:pt x="6302" y="5442"/>
                    <a:pt x="5884" y="5499"/>
                    <a:pt x="5606" y="5779"/>
                  </a:cubicBezTo>
                  <a:cubicBezTo>
                    <a:pt x="5576" y="5809"/>
                    <a:pt x="5551" y="5839"/>
                    <a:pt x="5527" y="5870"/>
                  </a:cubicBezTo>
                  <a:cubicBezTo>
                    <a:pt x="5501" y="5839"/>
                    <a:pt x="5474" y="5807"/>
                    <a:pt x="5446" y="5779"/>
                  </a:cubicBezTo>
                  <a:cubicBezTo>
                    <a:pt x="5166" y="5499"/>
                    <a:pt x="4745" y="5443"/>
                    <a:pt x="4450" y="5443"/>
                  </a:cubicBezTo>
                  <a:cubicBezTo>
                    <a:pt x="4262" y="5443"/>
                    <a:pt x="4127" y="5466"/>
                    <a:pt x="4112" y="5468"/>
                  </a:cubicBezTo>
                  <a:cubicBezTo>
                    <a:pt x="4019" y="5486"/>
                    <a:pt x="3947" y="5558"/>
                    <a:pt x="3931" y="5651"/>
                  </a:cubicBezTo>
                  <a:cubicBezTo>
                    <a:pt x="3925" y="5681"/>
                    <a:pt x="3824" y="6268"/>
                    <a:pt x="4058" y="6727"/>
                  </a:cubicBezTo>
                  <a:cubicBezTo>
                    <a:pt x="3925" y="6735"/>
                    <a:pt x="3835" y="6751"/>
                    <a:pt x="3824" y="6753"/>
                  </a:cubicBezTo>
                  <a:cubicBezTo>
                    <a:pt x="3730" y="6771"/>
                    <a:pt x="3659" y="6843"/>
                    <a:pt x="3643" y="6936"/>
                  </a:cubicBezTo>
                  <a:cubicBezTo>
                    <a:pt x="3635" y="6973"/>
                    <a:pt x="3495" y="7784"/>
                    <a:pt x="3865" y="8337"/>
                  </a:cubicBezTo>
                  <a:cubicBezTo>
                    <a:pt x="3773" y="8347"/>
                    <a:pt x="3713" y="8356"/>
                    <a:pt x="3704" y="8358"/>
                  </a:cubicBezTo>
                  <a:cubicBezTo>
                    <a:pt x="3610" y="8374"/>
                    <a:pt x="3539" y="8448"/>
                    <a:pt x="3523" y="8539"/>
                  </a:cubicBezTo>
                  <a:cubicBezTo>
                    <a:pt x="3515" y="8584"/>
                    <a:pt x="3332" y="9640"/>
                    <a:pt x="3905" y="10210"/>
                  </a:cubicBezTo>
                  <a:cubicBezTo>
                    <a:pt x="4140" y="10444"/>
                    <a:pt x="4432" y="10516"/>
                    <a:pt x="4705" y="10516"/>
                  </a:cubicBezTo>
                  <a:cubicBezTo>
                    <a:pt x="4934" y="10516"/>
                    <a:pt x="5147" y="10467"/>
                    <a:pt x="5303" y="10419"/>
                  </a:cubicBezTo>
                  <a:lnTo>
                    <a:pt x="5303" y="11109"/>
                  </a:lnTo>
                  <a:lnTo>
                    <a:pt x="2647" y="11109"/>
                  </a:lnTo>
                  <a:lnTo>
                    <a:pt x="2647" y="5765"/>
                  </a:lnTo>
                  <a:lnTo>
                    <a:pt x="5530" y="3702"/>
                  </a:lnTo>
                  <a:close/>
                  <a:moveTo>
                    <a:pt x="5520" y="0"/>
                  </a:moveTo>
                  <a:cubicBezTo>
                    <a:pt x="5473" y="0"/>
                    <a:pt x="5426" y="15"/>
                    <a:pt x="5385" y="44"/>
                  </a:cubicBezTo>
                  <a:lnTo>
                    <a:pt x="92" y="3973"/>
                  </a:lnTo>
                  <a:cubicBezTo>
                    <a:pt x="34" y="4016"/>
                    <a:pt x="1" y="4084"/>
                    <a:pt x="1" y="4154"/>
                  </a:cubicBezTo>
                  <a:lnTo>
                    <a:pt x="1" y="5726"/>
                  </a:lnTo>
                  <a:cubicBezTo>
                    <a:pt x="1" y="5810"/>
                    <a:pt x="47" y="5887"/>
                    <a:pt x="122" y="5926"/>
                  </a:cubicBezTo>
                  <a:cubicBezTo>
                    <a:pt x="154" y="5942"/>
                    <a:pt x="190" y="5951"/>
                    <a:pt x="226" y="5951"/>
                  </a:cubicBezTo>
                  <a:cubicBezTo>
                    <a:pt x="272" y="5951"/>
                    <a:pt x="318" y="5936"/>
                    <a:pt x="357" y="5908"/>
                  </a:cubicBezTo>
                  <a:lnTo>
                    <a:pt x="672" y="5679"/>
                  </a:lnTo>
                  <a:lnTo>
                    <a:pt x="672" y="11331"/>
                  </a:lnTo>
                  <a:cubicBezTo>
                    <a:pt x="672" y="11456"/>
                    <a:pt x="774" y="11557"/>
                    <a:pt x="897" y="11557"/>
                  </a:cubicBezTo>
                  <a:lnTo>
                    <a:pt x="10137" y="11557"/>
                  </a:lnTo>
                  <a:cubicBezTo>
                    <a:pt x="10261" y="11557"/>
                    <a:pt x="10362" y="11456"/>
                    <a:pt x="10362" y="11331"/>
                  </a:cubicBezTo>
                  <a:lnTo>
                    <a:pt x="10362" y="5679"/>
                  </a:lnTo>
                  <a:lnTo>
                    <a:pt x="10677" y="5908"/>
                  </a:lnTo>
                  <a:cubicBezTo>
                    <a:pt x="10716" y="5935"/>
                    <a:pt x="10762" y="5949"/>
                    <a:pt x="10809" y="5949"/>
                  </a:cubicBezTo>
                  <a:cubicBezTo>
                    <a:pt x="10844" y="5949"/>
                    <a:pt x="10879" y="5941"/>
                    <a:pt x="10911" y="5924"/>
                  </a:cubicBezTo>
                  <a:cubicBezTo>
                    <a:pt x="10986" y="5885"/>
                    <a:pt x="11034" y="5807"/>
                    <a:pt x="11034" y="5723"/>
                  </a:cubicBezTo>
                  <a:lnTo>
                    <a:pt x="11039" y="4198"/>
                  </a:lnTo>
                  <a:cubicBezTo>
                    <a:pt x="11039" y="4127"/>
                    <a:pt x="11006" y="4060"/>
                    <a:pt x="10947" y="4016"/>
                  </a:cubicBezTo>
                  <a:lnTo>
                    <a:pt x="9197" y="2718"/>
                  </a:lnTo>
                  <a:cubicBezTo>
                    <a:pt x="9157" y="2687"/>
                    <a:pt x="9110" y="2673"/>
                    <a:pt x="9064" y="2673"/>
                  </a:cubicBezTo>
                  <a:cubicBezTo>
                    <a:pt x="8994" y="2673"/>
                    <a:pt x="8926" y="2705"/>
                    <a:pt x="8882" y="2764"/>
                  </a:cubicBezTo>
                  <a:cubicBezTo>
                    <a:pt x="8807" y="2863"/>
                    <a:pt x="8829" y="3006"/>
                    <a:pt x="8928" y="3079"/>
                  </a:cubicBezTo>
                  <a:lnTo>
                    <a:pt x="10587" y="4310"/>
                  </a:lnTo>
                  <a:lnTo>
                    <a:pt x="10587" y="5285"/>
                  </a:lnTo>
                  <a:lnTo>
                    <a:pt x="5653" y="1728"/>
                  </a:lnTo>
                  <a:cubicBezTo>
                    <a:pt x="5613" y="1701"/>
                    <a:pt x="5566" y="1687"/>
                    <a:pt x="5520" y="1687"/>
                  </a:cubicBezTo>
                  <a:cubicBezTo>
                    <a:pt x="5473" y="1687"/>
                    <a:pt x="5427" y="1701"/>
                    <a:pt x="5387" y="1728"/>
                  </a:cubicBezTo>
                  <a:lnTo>
                    <a:pt x="453" y="5285"/>
                  </a:lnTo>
                  <a:lnTo>
                    <a:pt x="453" y="4270"/>
                  </a:lnTo>
                  <a:lnTo>
                    <a:pt x="5519" y="509"/>
                  </a:lnTo>
                  <a:lnTo>
                    <a:pt x="7296" y="1850"/>
                  </a:lnTo>
                  <a:cubicBezTo>
                    <a:pt x="7337" y="1881"/>
                    <a:pt x="7385" y="1896"/>
                    <a:pt x="7432" y="1896"/>
                  </a:cubicBezTo>
                  <a:cubicBezTo>
                    <a:pt x="7501" y="1896"/>
                    <a:pt x="7569" y="1864"/>
                    <a:pt x="7613" y="1805"/>
                  </a:cubicBezTo>
                  <a:cubicBezTo>
                    <a:pt x="7688" y="1706"/>
                    <a:pt x="7667" y="1563"/>
                    <a:pt x="7568" y="1488"/>
                  </a:cubicBezTo>
                  <a:lnTo>
                    <a:pt x="5656" y="46"/>
                  </a:lnTo>
                  <a:cubicBezTo>
                    <a:pt x="5615" y="15"/>
                    <a:pt x="5567" y="0"/>
                    <a:pt x="552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47" name="Google Shape;1047;p42"/>
          <p:cNvGrpSpPr/>
          <p:nvPr/>
        </p:nvGrpSpPr>
        <p:grpSpPr>
          <a:xfrm>
            <a:off x="3471328" y="3368199"/>
            <a:ext cx="654415" cy="439394"/>
            <a:chOff x="4767426" y="3095243"/>
            <a:chExt cx="300826" cy="352376"/>
          </a:xfrm>
        </p:grpSpPr>
        <p:sp>
          <p:nvSpPr>
            <p:cNvPr id="1048" name="Google Shape;1048;p42"/>
            <p:cNvSpPr/>
            <p:nvPr/>
          </p:nvSpPr>
          <p:spPr>
            <a:xfrm>
              <a:off x="4834797" y="3102041"/>
              <a:ext cx="54568" cy="44447"/>
            </a:xfrm>
            <a:custGeom>
              <a:avLst/>
              <a:gdLst/>
              <a:ahLst/>
              <a:cxnLst/>
              <a:rect l="l" t="t" r="r" b="b"/>
              <a:pathLst>
                <a:path w="1790" h="1458" extrusionOk="0">
                  <a:moveTo>
                    <a:pt x="1310" y="0"/>
                  </a:moveTo>
                  <a:cubicBezTo>
                    <a:pt x="1036" y="0"/>
                    <a:pt x="655" y="51"/>
                    <a:pt x="413" y="294"/>
                  </a:cubicBezTo>
                  <a:cubicBezTo>
                    <a:pt x="0" y="708"/>
                    <a:pt x="218" y="1316"/>
                    <a:pt x="218" y="1316"/>
                  </a:cubicBezTo>
                  <a:cubicBezTo>
                    <a:pt x="218" y="1316"/>
                    <a:pt x="514" y="1457"/>
                    <a:pt x="837" y="1457"/>
                  </a:cubicBezTo>
                  <a:cubicBezTo>
                    <a:pt x="1026" y="1457"/>
                    <a:pt x="1224" y="1409"/>
                    <a:pt x="1377" y="1256"/>
                  </a:cubicBezTo>
                  <a:cubicBezTo>
                    <a:pt x="1790" y="842"/>
                    <a:pt x="1644" y="25"/>
                    <a:pt x="1644" y="25"/>
                  </a:cubicBezTo>
                  <a:cubicBezTo>
                    <a:pt x="1644" y="25"/>
                    <a:pt x="1504" y="0"/>
                    <a:pt x="1310" y="0"/>
                  </a:cubicBezTo>
                  <a:close/>
                </a:path>
              </a:pathLst>
            </a:custGeom>
            <a:solidFill>
              <a:srgbClr val="FFCD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42"/>
            <p:cNvSpPr/>
            <p:nvPr/>
          </p:nvSpPr>
          <p:spPr>
            <a:xfrm>
              <a:off x="4789497" y="3102041"/>
              <a:ext cx="54568" cy="44447"/>
            </a:xfrm>
            <a:custGeom>
              <a:avLst/>
              <a:gdLst/>
              <a:ahLst/>
              <a:cxnLst/>
              <a:rect l="l" t="t" r="r" b="b"/>
              <a:pathLst>
                <a:path w="1790" h="1458" extrusionOk="0">
                  <a:moveTo>
                    <a:pt x="480" y="0"/>
                  </a:moveTo>
                  <a:cubicBezTo>
                    <a:pt x="286" y="0"/>
                    <a:pt x="146" y="25"/>
                    <a:pt x="146" y="25"/>
                  </a:cubicBezTo>
                  <a:cubicBezTo>
                    <a:pt x="146" y="25"/>
                    <a:pt x="0" y="842"/>
                    <a:pt x="413" y="1256"/>
                  </a:cubicBezTo>
                  <a:cubicBezTo>
                    <a:pt x="566" y="1409"/>
                    <a:pt x="764" y="1457"/>
                    <a:pt x="953" y="1457"/>
                  </a:cubicBezTo>
                  <a:cubicBezTo>
                    <a:pt x="1275" y="1457"/>
                    <a:pt x="1572" y="1316"/>
                    <a:pt x="1572" y="1316"/>
                  </a:cubicBezTo>
                  <a:cubicBezTo>
                    <a:pt x="1572" y="1316"/>
                    <a:pt x="1790" y="708"/>
                    <a:pt x="1377" y="294"/>
                  </a:cubicBezTo>
                  <a:cubicBezTo>
                    <a:pt x="1135" y="51"/>
                    <a:pt x="754" y="0"/>
                    <a:pt x="480" y="0"/>
                  </a:cubicBezTo>
                  <a:close/>
                </a:path>
              </a:pathLst>
            </a:custGeom>
            <a:solidFill>
              <a:srgbClr val="FFCD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42"/>
            <p:cNvSpPr/>
            <p:nvPr/>
          </p:nvSpPr>
          <p:spPr>
            <a:xfrm>
              <a:off x="4833822" y="3144446"/>
              <a:ext cx="66122" cy="53806"/>
            </a:xfrm>
            <a:custGeom>
              <a:avLst/>
              <a:gdLst/>
              <a:ahLst/>
              <a:cxnLst/>
              <a:rect l="l" t="t" r="r" b="b"/>
              <a:pathLst>
                <a:path w="2169" h="1765" extrusionOk="0">
                  <a:moveTo>
                    <a:pt x="1589" y="0"/>
                  </a:moveTo>
                  <a:cubicBezTo>
                    <a:pt x="1258" y="0"/>
                    <a:pt x="797" y="61"/>
                    <a:pt x="504" y="355"/>
                  </a:cubicBezTo>
                  <a:cubicBezTo>
                    <a:pt x="1" y="856"/>
                    <a:pt x="265" y="1593"/>
                    <a:pt x="265" y="1593"/>
                  </a:cubicBezTo>
                  <a:cubicBezTo>
                    <a:pt x="265" y="1593"/>
                    <a:pt x="625" y="1765"/>
                    <a:pt x="1017" y="1765"/>
                  </a:cubicBezTo>
                  <a:cubicBezTo>
                    <a:pt x="1245" y="1765"/>
                    <a:pt x="1484" y="1707"/>
                    <a:pt x="1669" y="1523"/>
                  </a:cubicBezTo>
                  <a:cubicBezTo>
                    <a:pt x="2169" y="1021"/>
                    <a:pt x="1993" y="30"/>
                    <a:pt x="1993" y="30"/>
                  </a:cubicBezTo>
                  <a:cubicBezTo>
                    <a:pt x="1993" y="30"/>
                    <a:pt x="1823" y="0"/>
                    <a:pt x="1589" y="0"/>
                  </a:cubicBez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1" name="Google Shape;1051;p42"/>
            <p:cNvSpPr/>
            <p:nvPr/>
          </p:nvSpPr>
          <p:spPr>
            <a:xfrm>
              <a:off x="4778918" y="3144446"/>
              <a:ext cx="66152" cy="53806"/>
            </a:xfrm>
            <a:custGeom>
              <a:avLst/>
              <a:gdLst/>
              <a:ahLst/>
              <a:cxnLst/>
              <a:rect l="l" t="t" r="r" b="b"/>
              <a:pathLst>
                <a:path w="2170" h="1765" extrusionOk="0">
                  <a:moveTo>
                    <a:pt x="580" y="0"/>
                  </a:moveTo>
                  <a:cubicBezTo>
                    <a:pt x="346" y="0"/>
                    <a:pt x="176" y="30"/>
                    <a:pt x="176" y="30"/>
                  </a:cubicBezTo>
                  <a:cubicBezTo>
                    <a:pt x="176" y="30"/>
                    <a:pt x="0" y="1021"/>
                    <a:pt x="500" y="1523"/>
                  </a:cubicBezTo>
                  <a:cubicBezTo>
                    <a:pt x="685" y="1707"/>
                    <a:pt x="924" y="1765"/>
                    <a:pt x="1152" y="1765"/>
                  </a:cubicBezTo>
                  <a:cubicBezTo>
                    <a:pt x="1543" y="1765"/>
                    <a:pt x="1904" y="1593"/>
                    <a:pt x="1904" y="1593"/>
                  </a:cubicBezTo>
                  <a:cubicBezTo>
                    <a:pt x="1904" y="1593"/>
                    <a:pt x="2170" y="856"/>
                    <a:pt x="1667" y="355"/>
                  </a:cubicBezTo>
                  <a:cubicBezTo>
                    <a:pt x="1373" y="61"/>
                    <a:pt x="912" y="0"/>
                    <a:pt x="580" y="0"/>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2" name="Google Shape;1052;p42"/>
            <p:cNvSpPr/>
            <p:nvPr/>
          </p:nvSpPr>
          <p:spPr>
            <a:xfrm>
              <a:off x="4833426" y="3197612"/>
              <a:ext cx="70969" cy="57739"/>
            </a:xfrm>
            <a:custGeom>
              <a:avLst/>
              <a:gdLst/>
              <a:ahLst/>
              <a:cxnLst/>
              <a:rect l="l" t="t" r="r" b="b"/>
              <a:pathLst>
                <a:path w="2328" h="1894" extrusionOk="0">
                  <a:moveTo>
                    <a:pt x="1702" y="1"/>
                  </a:moveTo>
                  <a:cubicBezTo>
                    <a:pt x="1346" y="1"/>
                    <a:pt x="853" y="66"/>
                    <a:pt x="539" y="381"/>
                  </a:cubicBezTo>
                  <a:cubicBezTo>
                    <a:pt x="0" y="920"/>
                    <a:pt x="284" y="1709"/>
                    <a:pt x="284" y="1709"/>
                  </a:cubicBezTo>
                  <a:cubicBezTo>
                    <a:pt x="284" y="1709"/>
                    <a:pt x="670" y="1893"/>
                    <a:pt x="1090" y="1893"/>
                  </a:cubicBezTo>
                  <a:cubicBezTo>
                    <a:pt x="1335" y="1893"/>
                    <a:pt x="1592" y="1831"/>
                    <a:pt x="1790" y="1633"/>
                  </a:cubicBezTo>
                  <a:cubicBezTo>
                    <a:pt x="2327" y="1095"/>
                    <a:pt x="2139" y="34"/>
                    <a:pt x="2139" y="34"/>
                  </a:cubicBezTo>
                  <a:cubicBezTo>
                    <a:pt x="2139" y="34"/>
                    <a:pt x="1955" y="1"/>
                    <a:pt x="1702" y="1"/>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42"/>
            <p:cNvSpPr/>
            <p:nvPr/>
          </p:nvSpPr>
          <p:spPr>
            <a:xfrm>
              <a:off x="4774468" y="3197612"/>
              <a:ext cx="70969" cy="57739"/>
            </a:xfrm>
            <a:custGeom>
              <a:avLst/>
              <a:gdLst/>
              <a:ahLst/>
              <a:cxnLst/>
              <a:rect l="l" t="t" r="r" b="b"/>
              <a:pathLst>
                <a:path w="2328" h="1894" extrusionOk="0">
                  <a:moveTo>
                    <a:pt x="628" y="1"/>
                  </a:moveTo>
                  <a:cubicBezTo>
                    <a:pt x="375" y="1"/>
                    <a:pt x="191" y="34"/>
                    <a:pt x="191" y="34"/>
                  </a:cubicBezTo>
                  <a:cubicBezTo>
                    <a:pt x="191" y="34"/>
                    <a:pt x="1" y="1095"/>
                    <a:pt x="538" y="1633"/>
                  </a:cubicBezTo>
                  <a:cubicBezTo>
                    <a:pt x="737" y="1831"/>
                    <a:pt x="993" y="1893"/>
                    <a:pt x="1239" y="1893"/>
                  </a:cubicBezTo>
                  <a:cubicBezTo>
                    <a:pt x="1659" y="1893"/>
                    <a:pt x="2045" y="1709"/>
                    <a:pt x="2045" y="1709"/>
                  </a:cubicBezTo>
                  <a:cubicBezTo>
                    <a:pt x="2045" y="1709"/>
                    <a:pt x="2328" y="920"/>
                    <a:pt x="1790" y="381"/>
                  </a:cubicBezTo>
                  <a:cubicBezTo>
                    <a:pt x="1476" y="66"/>
                    <a:pt x="984" y="1"/>
                    <a:pt x="628" y="1"/>
                  </a:cubicBez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42"/>
            <p:cNvSpPr/>
            <p:nvPr/>
          </p:nvSpPr>
          <p:spPr>
            <a:xfrm>
              <a:off x="4833426" y="3254405"/>
              <a:ext cx="70969" cy="57739"/>
            </a:xfrm>
            <a:custGeom>
              <a:avLst/>
              <a:gdLst/>
              <a:ahLst/>
              <a:cxnLst/>
              <a:rect l="l" t="t" r="r" b="b"/>
              <a:pathLst>
                <a:path w="2328" h="1894" extrusionOk="0">
                  <a:moveTo>
                    <a:pt x="1702" y="1"/>
                  </a:moveTo>
                  <a:cubicBezTo>
                    <a:pt x="1346" y="1"/>
                    <a:pt x="853" y="66"/>
                    <a:pt x="539" y="381"/>
                  </a:cubicBezTo>
                  <a:cubicBezTo>
                    <a:pt x="0" y="919"/>
                    <a:pt x="284" y="1709"/>
                    <a:pt x="284" y="1709"/>
                  </a:cubicBezTo>
                  <a:cubicBezTo>
                    <a:pt x="284" y="1709"/>
                    <a:pt x="671" y="1894"/>
                    <a:pt x="1091" y="1894"/>
                  </a:cubicBezTo>
                  <a:cubicBezTo>
                    <a:pt x="1336" y="1894"/>
                    <a:pt x="1592" y="1831"/>
                    <a:pt x="1790" y="1633"/>
                  </a:cubicBezTo>
                  <a:cubicBezTo>
                    <a:pt x="2327" y="1094"/>
                    <a:pt x="2139" y="34"/>
                    <a:pt x="2139" y="34"/>
                  </a:cubicBezTo>
                  <a:cubicBezTo>
                    <a:pt x="2139" y="34"/>
                    <a:pt x="1955" y="1"/>
                    <a:pt x="1702" y="1"/>
                  </a:cubicBez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5" name="Google Shape;1055;p42"/>
            <p:cNvSpPr/>
            <p:nvPr/>
          </p:nvSpPr>
          <p:spPr>
            <a:xfrm>
              <a:off x="4774468" y="3254405"/>
              <a:ext cx="70969" cy="57739"/>
            </a:xfrm>
            <a:custGeom>
              <a:avLst/>
              <a:gdLst/>
              <a:ahLst/>
              <a:cxnLst/>
              <a:rect l="l" t="t" r="r" b="b"/>
              <a:pathLst>
                <a:path w="2328" h="1894" extrusionOk="0">
                  <a:moveTo>
                    <a:pt x="628" y="1"/>
                  </a:moveTo>
                  <a:cubicBezTo>
                    <a:pt x="375" y="1"/>
                    <a:pt x="191" y="34"/>
                    <a:pt x="191" y="34"/>
                  </a:cubicBezTo>
                  <a:cubicBezTo>
                    <a:pt x="191" y="34"/>
                    <a:pt x="1" y="1094"/>
                    <a:pt x="538" y="1633"/>
                  </a:cubicBezTo>
                  <a:cubicBezTo>
                    <a:pt x="737" y="1831"/>
                    <a:pt x="993" y="1894"/>
                    <a:pt x="1238" y="1894"/>
                  </a:cubicBezTo>
                  <a:cubicBezTo>
                    <a:pt x="1659" y="1894"/>
                    <a:pt x="2045" y="1709"/>
                    <a:pt x="2045" y="1709"/>
                  </a:cubicBezTo>
                  <a:cubicBezTo>
                    <a:pt x="2045" y="1709"/>
                    <a:pt x="2328" y="919"/>
                    <a:pt x="1790" y="381"/>
                  </a:cubicBezTo>
                  <a:cubicBezTo>
                    <a:pt x="1476" y="66"/>
                    <a:pt x="984" y="1"/>
                    <a:pt x="628" y="1"/>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6" name="Google Shape;1056;p42"/>
            <p:cNvSpPr/>
            <p:nvPr/>
          </p:nvSpPr>
          <p:spPr>
            <a:xfrm>
              <a:off x="4833426" y="3315345"/>
              <a:ext cx="70969" cy="57708"/>
            </a:xfrm>
            <a:custGeom>
              <a:avLst/>
              <a:gdLst/>
              <a:ahLst/>
              <a:cxnLst/>
              <a:rect l="l" t="t" r="r" b="b"/>
              <a:pathLst>
                <a:path w="2328" h="1893" extrusionOk="0">
                  <a:moveTo>
                    <a:pt x="1704" y="0"/>
                  </a:moveTo>
                  <a:cubicBezTo>
                    <a:pt x="1348" y="0"/>
                    <a:pt x="854" y="65"/>
                    <a:pt x="539" y="380"/>
                  </a:cubicBezTo>
                  <a:cubicBezTo>
                    <a:pt x="0" y="919"/>
                    <a:pt x="284" y="1708"/>
                    <a:pt x="284" y="1708"/>
                  </a:cubicBezTo>
                  <a:cubicBezTo>
                    <a:pt x="284" y="1708"/>
                    <a:pt x="671" y="1893"/>
                    <a:pt x="1091" y="1893"/>
                  </a:cubicBezTo>
                  <a:cubicBezTo>
                    <a:pt x="1336" y="1893"/>
                    <a:pt x="1592" y="1830"/>
                    <a:pt x="1790" y="1632"/>
                  </a:cubicBezTo>
                  <a:cubicBezTo>
                    <a:pt x="2327" y="1093"/>
                    <a:pt x="2139" y="33"/>
                    <a:pt x="2139" y="33"/>
                  </a:cubicBezTo>
                  <a:cubicBezTo>
                    <a:pt x="2139" y="33"/>
                    <a:pt x="1956" y="0"/>
                    <a:pt x="1704" y="0"/>
                  </a:cubicBezTo>
                  <a:close/>
                </a:path>
              </a:pathLst>
            </a:custGeom>
            <a:solidFill>
              <a:srgbClr val="FFCD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7" name="Google Shape;1057;p42"/>
            <p:cNvSpPr/>
            <p:nvPr/>
          </p:nvSpPr>
          <p:spPr>
            <a:xfrm>
              <a:off x="4774468" y="3315345"/>
              <a:ext cx="70969" cy="57708"/>
            </a:xfrm>
            <a:custGeom>
              <a:avLst/>
              <a:gdLst/>
              <a:ahLst/>
              <a:cxnLst/>
              <a:rect l="l" t="t" r="r" b="b"/>
              <a:pathLst>
                <a:path w="2328" h="1893" extrusionOk="0">
                  <a:moveTo>
                    <a:pt x="626" y="0"/>
                  </a:moveTo>
                  <a:cubicBezTo>
                    <a:pt x="374" y="0"/>
                    <a:pt x="191" y="33"/>
                    <a:pt x="191" y="33"/>
                  </a:cubicBezTo>
                  <a:cubicBezTo>
                    <a:pt x="191" y="33"/>
                    <a:pt x="1" y="1093"/>
                    <a:pt x="538" y="1632"/>
                  </a:cubicBezTo>
                  <a:cubicBezTo>
                    <a:pt x="737" y="1830"/>
                    <a:pt x="993" y="1893"/>
                    <a:pt x="1238" y="1893"/>
                  </a:cubicBezTo>
                  <a:cubicBezTo>
                    <a:pt x="1659" y="1893"/>
                    <a:pt x="2045" y="1708"/>
                    <a:pt x="2045" y="1708"/>
                  </a:cubicBezTo>
                  <a:cubicBezTo>
                    <a:pt x="2045" y="1708"/>
                    <a:pt x="2328" y="919"/>
                    <a:pt x="1790" y="380"/>
                  </a:cubicBezTo>
                  <a:cubicBezTo>
                    <a:pt x="1475" y="65"/>
                    <a:pt x="981" y="0"/>
                    <a:pt x="626" y="0"/>
                  </a:cubicBezTo>
                  <a:close/>
                </a:path>
              </a:pathLst>
            </a:custGeom>
            <a:solidFill>
              <a:srgbClr val="FFCD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2"/>
            <p:cNvSpPr/>
            <p:nvPr/>
          </p:nvSpPr>
          <p:spPr>
            <a:xfrm>
              <a:off x="4990210" y="3198831"/>
              <a:ext cx="54629" cy="44447"/>
            </a:xfrm>
            <a:custGeom>
              <a:avLst/>
              <a:gdLst/>
              <a:ahLst/>
              <a:cxnLst/>
              <a:rect l="l" t="t" r="r" b="b"/>
              <a:pathLst>
                <a:path w="1792" h="1458" extrusionOk="0">
                  <a:moveTo>
                    <a:pt x="1310" y="0"/>
                  </a:moveTo>
                  <a:cubicBezTo>
                    <a:pt x="1036" y="0"/>
                    <a:pt x="656" y="51"/>
                    <a:pt x="413" y="294"/>
                  </a:cubicBezTo>
                  <a:cubicBezTo>
                    <a:pt x="0" y="708"/>
                    <a:pt x="218" y="1316"/>
                    <a:pt x="218" y="1316"/>
                  </a:cubicBezTo>
                  <a:cubicBezTo>
                    <a:pt x="218" y="1316"/>
                    <a:pt x="514" y="1457"/>
                    <a:pt x="838" y="1457"/>
                  </a:cubicBezTo>
                  <a:cubicBezTo>
                    <a:pt x="1027" y="1457"/>
                    <a:pt x="1225" y="1409"/>
                    <a:pt x="1378" y="1256"/>
                  </a:cubicBezTo>
                  <a:cubicBezTo>
                    <a:pt x="1791" y="842"/>
                    <a:pt x="1644" y="25"/>
                    <a:pt x="1644" y="25"/>
                  </a:cubicBezTo>
                  <a:cubicBezTo>
                    <a:pt x="1644" y="25"/>
                    <a:pt x="1504" y="0"/>
                    <a:pt x="1310" y="0"/>
                  </a:cubicBezTo>
                  <a:close/>
                </a:path>
              </a:pathLst>
            </a:custGeom>
            <a:solidFill>
              <a:srgbClr val="FFCD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2"/>
            <p:cNvSpPr/>
            <p:nvPr/>
          </p:nvSpPr>
          <p:spPr>
            <a:xfrm>
              <a:off x="4944848" y="3198831"/>
              <a:ext cx="54629" cy="44447"/>
            </a:xfrm>
            <a:custGeom>
              <a:avLst/>
              <a:gdLst/>
              <a:ahLst/>
              <a:cxnLst/>
              <a:rect l="l" t="t" r="r" b="b"/>
              <a:pathLst>
                <a:path w="1792" h="1458" extrusionOk="0">
                  <a:moveTo>
                    <a:pt x="482" y="0"/>
                  </a:moveTo>
                  <a:cubicBezTo>
                    <a:pt x="288" y="0"/>
                    <a:pt x="148" y="25"/>
                    <a:pt x="148" y="25"/>
                  </a:cubicBezTo>
                  <a:cubicBezTo>
                    <a:pt x="148" y="25"/>
                    <a:pt x="1" y="842"/>
                    <a:pt x="415" y="1256"/>
                  </a:cubicBezTo>
                  <a:cubicBezTo>
                    <a:pt x="568" y="1409"/>
                    <a:pt x="766" y="1457"/>
                    <a:pt x="955" y="1457"/>
                  </a:cubicBezTo>
                  <a:cubicBezTo>
                    <a:pt x="1277" y="1457"/>
                    <a:pt x="1574" y="1316"/>
                    <a:pt x="1574" y="1316"/>
                  </a:cubicBezTo>
                  <a:cubicBezTo>
                    <a:pt x="1574" y="1316"/>
                    <a:pt x="1792" y="708"/>
                    <a:pt x="1379" y="294"/>
                  </a:cubicBezTo>
                  <a:cubicBezTo>
                    <a:pt x="1136" y="51"/>
                    <a:pt x="755" y="0"/>
                    <a:pt x="482" y="0"/>
                  </a:cubicBezTo>
                  <a:close/>
                </a:path>
              </a:pathLst>
            </a:custGeom>
            <a:solidFill>
              <a:srgbClr val="FFCD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2"/>
            <p:cNvSpPr/>
            <p:nvPr/>
          </p:nvSpPr>
          <p:spPr>
            <a:xfrm>
              <a:off x="4989204" y="3241236"/>
              <a:ext cx="66152" cy="53806"/>
            </a:xfrm>
            <a:custGeom>
              <a:avLst/>
              <a:gdLst/>
              <a:ahLst/>
              <a:cxnLst/>
              <a:rect l="l" t="t" r="r" b="b"/>
              <a:pathLst>
                <a:path w="2170" h="1765" extrusionOk="0">
                  <a:moveTo>
                    <a:pt x="1589" y="0"/>
                  </a:moveTo>
                  <a:cubicBezTo>
                    <a:pt x="1257" y="0"/>
                    <a:pt x="796" y="61"/>
                    <a:pt x="503" y="355"/>
                  </a:cubicBezTo>
                  <a:cubicBezTo>
                    <a:pt x="0" y="856"/>
                    <a:pt x="264" y="1593"/>
                    <a:pt x="264" y="1593"/>
                  </a:cubicBezTo>
                  <a:cubicBezTo>
                    <a:pt x="264" y="1593"/>
                    <a:pt x="625" y="1765"/>
                    <a:pt x="1017" y="1765"/>
                  </a:cubicBezTo>
                  <a:cubicBezTo>
                    <a:pt x="1245" y="1765"/>
                    <a:pt x="1484" y="1707"/>
                    <a:pt x="1668" y="1523"/>
                  </a:cubicBezTo>
                  <a:cubicBezTo>
                    <a:pt x="2169" y="1021"/>
                    <a:pt x="1992" y="30"/>
                    <a:pt x="1992" y="30"/>
                  </a:cubicBezTo>
                  <a:cubicBezTo>
                    <a:pt x="1992" y="30"/>
                    <a:pt x="1823" y="0"/>
                    <a:pt x="1589" y="0"/>
                  </a:cubicBez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42"/>
            <p:cNvSpPr/>
            <p:nvPr/>
          </p:nvSpPr>
          <p:spPr>
            <a:xfrm>
              <a:off x="4934331" y="3241236"/>
              <a:ext cx="66152" cy="53806"/>
            </a:xfrm>
            <a:custGeom>
              <a:avLst/>
              <a:gdLst/>
              <a:ahLst/>
              <a:cxnLst/>
              <a:rect l="l" t="t" r="r" b="b"/>
              <a:pathLst>
                <a:path w="2170" h="1765" extrusionOk="0">
                  <a:moveTo>
                    <a:pt x="582" y="0"/>
                  </a:moveTo>
                  <a:cubicBezTo>
                    <a:pt x="348" y="0"/>
                    <a:pt x="179" y="30"/>
                    <a:pt x="179" y="30"/>
                  </a:cubicBezTo>
                  <a:cubicBezTo>
                    <a:pt x="179" y="30"/>
                    <a:pt x="0" y="1021"/>
                    <a:pt x="502" y="1523"/>
                  </a:cubicBezTo>
                  <a:cubicBezTo>
                    <a:pt x="686" y="1707"/>
                    <a:pt x="924" y="1765"/>
                    <a:pt x="1152" y="1765"/>
                  </a:cubicBezTo>
                  <a:cubicBezTo>
                    <a:pt x="1544" y="1765"/>
                    <a:pt x="1905" y="1593"/>
                    <a:pt x="1905" y="1593"/>
                  </a:cubicBezTo>
                  <a:cubicBezTo>
                    <a:pt x="1905" y="1593"/>
                    <a:pt x="2170" y="856"/>
                    <a:pt x="1668" y="355"/>
                  </a:cubicBezTo>
                  <a:cubicBezTo>
                    <a:pt x="1374" y="61"/>
                    <a:pt x="914" y="0"/>
                    <a:pt x="582" y="0"/>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42"/>
            <p:cNvSpPr/>
            <p:nvPr/>
          </p:nvSpPr>
          <p:spPr>
            <a:xfrm>
              <a:off x="4988777" y="3294402"/>
              <a:ext cx="71030" cy="57739"/>
            </a:xfrm>
            <a:custGeom>
              <a:avLst/>
              <a:gdLst/>
              <a:ahLst/>
              <a:cxnLst/>
              <a:rect l="l" t="t" r="r" b="b"/>
              <a:pathLst>
                <a:path w="2330" h="1894" extrusionOk="0">
                  <a:moveTo>
                    <a:pt x="1702" y="1"/>
                  </a:moveTo>
                  <a:cubicBezTo>
                    <a:pt x="1346" y="1"/>
                    <a:pt x="853" y="66"/>
                    <a:pt x="540" y="381"/>
                  </a:cubicBezTo>
                  <a:cubicBezTo>
                    <a:pt x="1" y="920"/>
                    <a:pt x="285" y="1709"/>
                    <a:pt x="285" y="1709"/>
                  </a:cubicBezTo>
                  <a:cubicBezTo>
                    <a:pt x="285" y="1709"/>
                    <a:pt x="670" y="1893"/>
                    <a:pt x="1090" y="1893"/>
                  </a:cubicBezTo>
                  <a:cubicBezTo>
                    <a:pt x="1335" y="1893"/>
                    <a:pt x="1592" y="1831"/>
                    <a:pt x="1790" y="1633"/>
                  </a:cubicBezTo>
                  <a:cubicBezTo>
                    <a:pt x="2329" y="1094"/>
                    <a:pt x="2140" y="34"/>
                    <a:pt x="2140" y="34"/>
                  </a:cubicBezTo>
                  <a:cubicBezTo>
                    <a:pt x="2140" y="34"/>
                    <a:pt x="1956" y="1"/>
                    <a:pt x="1702" y="1"/>
                  </a:cubicBezTo>
                  <a:close/>
                </a:path>
              </a:pathLst>
            </a:custGeom>
            <a:solidFill>
              <a:srgbClr val="FFDA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3" name="Google Shape;1063;p42"/>
            <p:cNvSpPr/>
            <p:nvPr/>
          </p:nvSpPr>
          <p:spPr>
            <a:xfrm>
              <a:off x="4929850" y="3294402"/>
              <a:ext cx="71000" cy="57739"/>
            </a:xfrm>
            <a:custGeom>
              <a:avLst/>
              <a:gdLst/>
              <a:ahLst/>
              <a:cxnLst/>
              <a:rect l="l" t="t" r="r" b="b"/>
              <a:pathLst>
                <a:path w="2329" h="1894" extrusionOk="0">
                  <a:moveTo>
                    <a:pt x="627" y="1"/>
                  </a:moveTo>
                  <a:cubicBezTo>
                    <a:pt x="374" y="1"/>
                    <a:pt x="189" y="34"/>
                    <a:pt x="189" y="34"/>
                  </a:cubicBezTo>
                  <a:cubicBezTo>
                    <a:pt x="189" y="34"/>
                    <a:pt x="0" y="1094"/>
                    <a:pt x="539" y="1633"/>
                  </a:cubicBezTo>
                  <a:cubicBezTo>
                    <a:pt x="738" y="1831"/>
                    <a:pt x="994" y="1893"/>
                    <a:pt x="1240" y="1893"/>
                  </a:cubicBezTo>
                  <a:cubicBezTo>
                    <a:pt x="1660" y="1893"/>
                    <a:pt x="2046" y="1709"/>
                    <a:pt x="2046" y="1709"/>
                  </a:cubicBezTo>
                  <a:cubicBezTo>
                    <a:pt x="2046" y="1709"/>
                    <a:pt x="2329" y="920"/>
                    <a:pt x="1791" y="381"/>
                  </a:cubicBezTo>
                  <a:cubicBezTo>
                    <a:pt x="1477" y="66"/>
                    <a:pt x="983" y="1"/>
                    <a:pt x="627" y="1"/>
                  </a:cubicBezTo>
                  <a:close/>
                </a:path>
              </a:pathLst>
            </a:custGeom>
            <a:solidFill>
              <a:srgbClr val="FFE6B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4" name="Google Shape;1064;p42"/>
            <p:cNvSpPr/>
            <p:nvPr/>
          </p:nvSpPr>
          <p:spPr>
            <a:xfrm>
              <a:off x="4993533" y="3376010"/>
              <a:ext cx="67921" cy="64689"/>
            </a:xfrm>
            <a:custGeom>
              <a:avLst/>
              <a:gdLst/>
              <a:ahLst/>
              <a:cxnLst/>
              <a:rect l="l" t="t" r="r" b="b"/>
              <a:pathLst>
                <a:path w="2228" h="2122" extrusionOk="0">
                  <a:moveTo>
                    <a:pt x="2105" y="1"/>
                  </a:moveTo>
                  <a:cubicBezTo>
                    <a:pt x="1871" y="1"/>
                    <a:pt x="1079" y="39"/>
                    <a:pt x="585" y="533"/>
                  </a:cubicBezTo>
                  <a:cubicBezTo>
                    <a:pt x="1" y="1119"/>
                    <a:pt x="55" y="2120"/>
                    <a:pt x="55" y="2120"/>
                  </a:cubicBezTo>
                  <a:cubicBezTo>
                    <a:pt x="55" y="2120"/>
                    <a:pt x="80" y="2121"/>
                    <a:pt x="126" y="2121"/>
                  </a:cubicBezTo>
                  <a:cubicBezTo>
                    <a:pt x="364" y="2121"/>
                    <a:pt x="1150" y="2082"/>
                    <a:pt x="1642" y="1590"/>
                  </a:cubicBezTo>
                  <a:cubicBezTo>
                    <a:pt x="2227" y="1005"/>
                    <a:pt x="2173" y="2"/>
                    <a:pt x="2173" y="2"/>
                  </a:cubicBezTo>
                  <a:cubicBezTo>
                    <a:pt x="2173" y="2"/>
                    <a:pt x="2149" y="1"/>
                    <a:pt x="2105" y="1"/>
                  </a:cubicBezTo>
                  <a:close/>
                </a:path>
              </a:pathLst>
            </a:custGeom>
            <a:solidFill>
              <a:srgbClr val="B8ECB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5" name="Google Shape;1065;p42"/>
            <p:cNvSpPr/>
            <p:nvPr/>
          </p:nvSpPr>
          <p:spPr>
            <a:xfrm>
              <a:off x="4831993" y="3433810"/>
              <a:ext cx="14785" cy="13810"/>
            </a:xfrm>
            <a:custGeom>
              <a:avLst/>
              <a:gdLst/>
              <a:ahLst/>
              <a:cxnLst/>
              <a:rect l="l" t="t" r="r" b="b"/>
              <a:pathLst>
                <a:path w="485" h="453" extrusionOk="0">
                  <a:moveTo>
                    <a:pt x="244" y="0"/>
                  </a:moveTo>
                  <a:cubicBezTo>
                    <a:pt x="190" y="0"/>
                    <a:pt x="137" y="19"/>
                    <a:pt x="95" y="56"/>
                  </a:cubicBezTo>
                  <a:cubicBezTo>
                    <a:pt x="26" y="114"/>
                    <a:pt x="1" y="214"/>
                    <a:pt x="31" y="298"/>
                  </a:cubicBezTo>
                  <a:cubicBezTo>
                    <a:pt x="62" y="388"/>
                    <a:pt x="148" y="452"/>
                    <a:pt x="244" y="452"/>
                  </a:cubicBezTo>
                  <a:cubicBezTo>
                    <a:pt x="351" y="452"/>
                    <a:pt x="447" y="371"/>
                    <a:pt x="468" y="266"/>
                  </a:cubicBezTo>
                  <a:cubicBezTo>
                    <a:pt x="484" y="176"/>
                    <a:pt x="444" y="81"/>
                    <a:pt x="364" y="33"/>
                  </a:cubicBezTo>
                  <a:cubicBezTo>
                    <a:pt x="327" y="11"/>
                    <a:pt x="286" y="0"/>
                    <a:pt x="24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6" name="Google Shape;1066;p42"/>
            <p:cNvSpPr/>
            <p:nvPr/>
          </p:nvSpPr>
          <p:spPr>
            <a:xfrm>
              <a:off x="4767426" y="3095243"/>
              <a:ext cx="144194" cy="321281"/>
            </a:xfrm>
            <a:custGeom>
              <a:avLst/>
              <a:gdLst/>
              <a:ahLst/>
              <a:cxnLst/>
              <a:rect l="l" t="t" r="r" b="b"/>
              <a:pathLst>
                <a:path w="4730" h="10539" extrusionOk="0">
                  <a:moveTo>
                    <a:pt x="1202" y="449"/>
                  </a:moveTo>
                  <a:cubicBezTo>
                    <a:pt x="1436" y="449"/>
                    <a:pt x="1753" y="488"/>
                    <a:pt x="1940" y="675"/>
                  </a:cubicBezTo>
                  <a:cubicBezTo>
                    <a:pt x="2167" y="901"/>
                    <a:pt x="2138" y="1215"/>
                    <a:pt x="2107" y="1368"/>
                  </a:cubicBezTo>
                  <a:cubicBezTo>
                    <a:pt x="2007" y="1404"/>
                    <a:pt x="1841" y="1452"/>
                    <a:pt x="1675" y="1452"/>
                  </a:cubicBezTo>
                  <a:cubicBezTo>
                    <a:pt x="1536" y="1452"/>
                    <a:pt x="1398" y="1419"/>
                    <a:pt x="1296" y="1317"/>
                  </a:cubicBezTo>
                  <a:cubicBezTo>
                    <a:pt x="1084" y="1106"/>
                    <a:pt x="1057" y="708"/>
                    <a:pt x="1072" y="453"/>
                  </a:cubicBezTo>
                  <a:cubicBezTo>
                    <a:pt x="1111" y="450"/>
                    <a:pt x="1155" y="449"/>
                    <a:pt x="1202" y="449"/>
                  </a:cubicBezTo>
                  <a:close/>
                  <a:moveTo>
                    <a:pt x="3533" y="449"/>
                  </a:moveTo>
                  <a:cubicBezTo>
                    <a:pt x="3574" y="449"/>
                    <a:pt x="3614" y="450"/>
                    <a:pt x="3650" y="453"/>
                  </a:cubicBezTo>
                  <a:cubicBezTo>
                    <a:pt x="3665" y="682"/>
                    <a:pt x="3653" y="1095"/>
                    <a:pt x="3428" y="1320"/>
                  </a:cubicBezTo>
                  <a:cubicBezTo>
                    <a:pt x="3328" y="1420"/>
                    <a:pt x="3189" y="1453"/>
                    <a:pt x="3051" y="1453"/>
                  </a:cubicBezTo>
                  <a:cubicBezTo>
                    <a:pt x="2884" y="1453"/>
                    <a:pt x="2717" y="1405"/>
                    <a:pt x="2617" y="1370"/>
                  </a:cubicBezTo>
                  <a:cubicBezTo>
                    <a:pt x="2586" y="1215"/>
                    <a:pt x="2557" y="901"/>
                    <a:pt x="2784" y="676"/>
                  </a:cubicBezTo>
                  <a:cubicBezTo>
                    <a:pt x="2966" y="495"/>
                    <a:pt x="3285" y="449"/>
                    <a:pt x="3533" y="449"/>
                  </a:cubicBezTo>
                  <a:close/>
                  <a:moveTo>
                    <a:pt x="2362" y="1756"/>
                  </a:moveTo>
                  <a:cubicBezTo>
                    <a:pt x="2393" y="1768"/>
                    <a:pt x="2446" y="1790"/>
                    <a:pt x="2518" y="1813"/>
                  </a:cubicBezTo>
                  <a:cubicBezTo>
                    <a:pt x="2458" y="1873"/>
                    <a:pt x="2405" y="1937"/>
                    <a:pt x="2362" y="2003"/>
                  </a:cubicBezTo>
                  <a:cubicBezTo>
                    <a:pt x="2318" y="1937"/>
                    <a:pt x="2269" y="1876"/>
                    <a:pt x="2206" y="1813"/>
                  </a:cubicBezTo>
                  <a:cubicBezTo>
                    <a:pt x="2276" y="1790"/>
                    <a:pt x="2330" y="1771"/>
                    <a:pt x="2362" y="1756"/>
                  </a:cubicBezTo>
                  <a:close/>
                  <a:moveTo>
                    <a:pt x="3760" y="1840"/>
                  </a:moveTo>
                  <a:cubicBezTo>
                    <a:pt x="3840" y="1840"/>
                    <a:pt x="3911" y="1844"/>
                    <a:pt x="3970" y="1849"/>
                  </a:cubicBezTo>
                  <a:cubicBezTo>
                    <a:pt x="3992" y="2162"/>
                    <a:pt x="3970" y="2694"/>
                    <a:pt x="3687" y="2976"/>
                  </a:cubicBezTo>
                  <a:cubicBezTo>
                    <a:pt x="3553" y="3111"/>
                    <a:pt x="3372" y="3154"/>
                    <a:pt x="3193" y="3154"/>
                  </a:cubicBezTo>
                  <a:cubicBezTo>
                    <a:pt x="2969" y="3154"/>
                    <a:pt x="2749" y="3086"/>
                    <a:pt x="2631" y="3041"/>
                  </a:cubicBezTo>
                  <a:cubicBezTo>
                    <a:pt x="2587" y="2856"/>
                    <a:pt x="2536" y="2433"/>
                    <a:pt x="2841" y="2128"/>
                  </a:cubicBezTo>
                  <a:cubicBezTo>
                    <a:pt x="3078" y="1891"/>
                    <a:pt x="3470" y="1840"/>
                    <a:pt x="3760" y="1840"/>
                  </a:cubicBezTo>
                  <a:close/>
                  <a:moveTo>
                    <a:pt x="947" y="1841"/>
                  </a:moveTo>
                  <a:cubicBezTo>
                    <a:pt x="1256" y="1841"/>
                    <a:pt x="1654" y="1899"/>
                    <a:pt x="1886" y="2131"/>
                  </a:cubicBezTo>
                  <a:cubicBezTo>
                    <a:pt x="2189" y="2434"/>
                    <a:pt x="2137" y="2856"/>
                    <a:pt x="2096" y="3042"/>
                  </a:cubicBezTo>
                  <a:cubicBezTo>
                    <a:pt x="1977" y="3086"/>
                    <a:pt x="1755" y="3155"/>
                    <a:pt x="1531" y="3155"/>
                  </a:cubicBezTo>
                  <a:cubicBezTo>
                    <a:pt x="1352" y="3155"/>
                    <a:pt x="1172" y="3112"/>
                    <a:pt x="1039" y="2979"/>
                  </a:cubicBezTo>
                  <a:cubicBezTo>
                    <a:pt x="735" y="2674"/>
                    <a:pt x="735" y="2123"/>
                    <a:pt x="757" y="1849"/>
                  </a:cubicBezTo>
                  <a:cubicBezTo>
                    <a:pt x="814" y="1844"/>
                    <a:pt x="878" y="1841"/>
                    <a:pt x="947" y="1841"/>
                  </a:cubicBezTo>
                  <a:close/>
                  <a:moveTo>
                    <a:pt x="2362" y="3419"/>
                  </a:moveTo>
                  <a:cubicBezTo>
                    <a:pt x="2399" y="3437"/>
                    <a:pt x="2490" y="3474"/>
                    <a:pt x="2616" y="3513"/>
                  </a:cubicBezTo>
                  <a:cubicBezTo>
                    <a:pt x="2592" y="3534"/>
                    <a:pt x="2566" y="3557"/>
                    <a:pt x="2544" y="3579"/>
                  </a:cubicBezTo>
                  <a:cubicBezTo>
                    <a:pt x="2473" y="3650"/>
                    <a:pt x="2413" y="3727"/>
                    <a:pt x="2363" y="3805"/>
                  </a:cubicBezTo>
                  <a:cubicBezTo>
                    <a:pt x="2315" y="3727"/>
                    <a:pt x="2255" y="3652"/>
                    <a:pt x="2182" y="3579"/>
                  </a:cubicBezTo>
                  <a:cubicBezTo>
                    <a:pt x="2159" y="3557"/>
                    <a:pt x="2135" y="3534"/>
                    <a:pt x="2111" y="3513"/>
                  </a:cubicBezTo>
                  <a:cubicBezTo>
                    <a:pt x="2234" y="3476"/>
                    <a:pt x="2324" y="3437"/>
                    <a:pt x="2362" y="3419"/>
                  </a:cubicBezTo>
                  <a:close/>
                  <a:moveTo>
                    <a:pt x="838" y="3583"/>
                  </a:moveTo>
                  <a:cubicBezTo>
                    <a:pt x="1174" y="3583"/>
                    <a:pt x="1608" y="3645"/>
                    <a:pt x="1861" y="3898"/>
                  </a:cubicBezTo>
                  <a:cubicBezTo>
                    <a:pt x="2198" y="4236"/>
                    <a:pt x="2135" y="4702"/>
                    <a:pt x="2089" y="4901"/>
                  </a:cubicBezTo>
                  <a:cubicBezTo>
                    <a:pt x="1961" y="4948"/>
                    <a:pt x="1717" y="5024"/>
                    <a:pt x="1468" y="5024"/>
                  </a:cubicBezTo>
                  <a:cubicBezTo>
                    <a:pt x="1273" y="5024"/>
                    <a:pt x="1074" y="4977"/>
                    <a:pt x="928" y="4830"/>
                  </a:cubicBezTo>
                  <a:cubicBezTo>
                    <a:pt x="595" y="4497"/>
                    <a:pt x="600" y="3883"/>
                    <a:pt x="625" y="3592"/>
                  </a:cubicBezTo>
                  <a:cubicBezTo>
                    <a:pt x="689" y="3586"/>
                    <a:pt x="761" y="3583"/>
                    <a:pt x="838" y="3583"/>
                  </a:cubicBezTo>
                  <a:close/>
                  <a:moveTo>
                    <a:pt x="3862" y="3584"/>
                  </a:moveTo>
                  <a:cubicBezTo>
                    <a:pt x="3953" y="3584"/>
                    <a:pt x="4035" y="3589"/>
                    <a:pt x="4100" y="3595"/>
                  </a:cubicBezTo>
                  <a:cubicBezTo>
                    <a:pt x="4124" y="3887"/>
                    <a:pt x="4127" y="4497"/>
                    <a:pt x="3796" y="4830"/>
                  </a:cubicBezTo>
                  <a:cubicBezTo>
                    <a:pt x="3648" y="4978"/>
                    <a:pt x="3449" y="5026"/>
                    <a:pt x="3254" y="5026"/>
                  </a:cubicBezTo>
                  <a:cubicBezTo>
                    <a:pt x="3006" y="5026"/>
                    <a:pt x="2764" y="4948"/>
                    <a:pt x="2637" y="4901"/>
                  </a:cubicBezTo>
                  <a:cubicBezTo>
                    <a:pt x="2592" y="4705"/>
                    <a:pt x="2527" y="4234"/>
                    <a:pt x="2863" y="3898"/>
                  </a:cubicBezTo>
                  <a:cubicBezTo>
                    <a:pt x="3122" y="3640"/>
                    <a:pt x="3547" y="3584"/>
                    <a:pt x="3862" y="3584"/>
                  </a:cubicBezTo>
                  <a:close/>
                  <a:moveTo>
                    <a:pt x="2362" y="5277"/>
                  </a:moveTo>
                  <a:cubicBezTo>
                    <a:pt x="2393" y="5292"/>
                    <a:pt x="2488" y="5331"/>
                    <a:pt x="2619" y="5373"/>
                  </a:cubicBezTo>
                  <a:cubicBezTo>
                    <a:pt x="2593" y="5396"/>
                    <a:pt x="2569" y="5418"/>
                    <a:pt x="2544" y="5442"/>
                  </a:cubicBezTo>
                  <a:cubicBezTo>
                    <a:pt x="2473" y="5513"/>
                    <a:pt x="2413" y="5591"/>
                    <a:pt x="2363" y="5668"/>
                  </a:cubicBezTo>
                  <a:cubicBezTo>
                    <a:pt x="2315" y="5591"/>
                    <a:pt x="2255" y="5516"/>
                    <a:pt x="2182" y="5442"/>
                  </a:cubicBezTo>
                  <a:cubicBezTo>
                    <a:pt x="2158" y="5418"/>
                    <a:pt x="2132" y="5396"/>
                    <a:pt x="2107" y="5373"/>
                  </a:cubicBezTo>
                  <a:cubicBezTo>
                    <a:pt x="2236" y="5331"/>
                    <a:pt x="2330" y="5292"/>
                    <a:pt x="2362" y="5277"/>
                  </a:cubicBezTo>
                  <a:close/>
                  <a:moveTo>
                    <a:pt x="845" y="5447"/>
                  </a:moveTo>
                  <a:cubicBezTo>
                    <a:pt x="1179" y="5447"/>
                    <a:pt x="1610" y="5510"/>
                    <a:pt x="1861" y="5761"/>
                  </a:cubicBezTo>
                  <a:cubicBezTo>
                    <a:pt x="2198" y="6098"/>
                    <a:pt x="2135" y="6568"/>
                    <a:pt x="2089" y="6763"/>
                  </a:cubicBezTo>
                  <a:cubicBezTo>
                    <a:pt x="1961" y="6811"/>
                    <a:pt x="1718" y="6889"/>
                    <a:pt x="1469" y="6889"/>
                  </a:cubicBezTo>
                  <a:cubicBezTo>
                    <a:pt x="1274" y="6889"/>
                    <a:pt x="1076" y="6841"/>
                    <a:pt x="928" y="6694"/>
                  </a:cubicBezTo>
                  <a:cubicBezTo>
                    <a:pt x="595" y="6360"/>
                    <a:pt x="600" y="5746"/>
                    <a:pt x="625" y="5456"/>
                  </a:cubicBezTo>
                  <a:cubicBezTo>
                    <a:pt x="690" y="5450"/>
                    <a:pt x="765" y="5447"/>
                    <a:pt x="845" y="5447"/>
                  </a:cubicBezTo>
                  <a:close/>
                  <a:moveTo>
                    <a:pt x="3865" y="5448"/>
                  </a:moveTo>
                  <a:cubicBezTo>
                    <a:pt x="3956" y="5448"/>
                    <a:pt x="4037" y="5452"/>
                    <a:pt x="4102" y="5457"/>
                  </a:cubicBezTo>
                  <a:cubicBezTo>
                    <a:pt x="4130" y="5794"/>
                    <a:pt x="4108" y="6381"/>
                    <a:pt x="3796" y="6694"/>
                  </a:cubicBezTo>
                  <a:cubicBezTo>
                    <a:pt x="3648" y="6841"/>
                    <a:pt x="3450" y="6889"/>
                    <a:pt x="3255" y="6889"/>
                  </a:cubicBezTo>
                  <a:cubicBezTo>
                    <a:pt x="3007" y="6889"/>
                    <a:pt x="2764" y="6811"/>
                    <a:pt x="2637" y="6763"/>
                  </a:cubicBezTo>
                  <a:cubicBezTo>
                    <a:pt x="2592" y="6568"/>
                    <a:pt x="2527" y="6097"/>
                    <a:pt x="2863" y="5761"/>
                  </a:cubicBezTo>
                  <a:cubicBezTo>
                    <a:pt x="3122" y="5502"/>
                    <a:pt x="3551" y="5448"/>
                    <a:pt x="3865" y="5448"/>
                  </a:cubicBezTo>
                  <a:close/>
                  <a:moveTo>
                    <a:pt x="2360" y="7139"/>
                  </a:moveTo>
                  <a:cubicBezTo>
                    <a:pt x="2404" y="7157"/>
                    <a:pt x="2550" y="7221"/>
                    <a:pt x="2749" y="7272"/>
                  </a:cubicBezTo>
                  <a:cubicBezTo>
                    <a:pt x="2676" y="7319"/>
                    <a:pt x="2604" y="7374"/>
                    <a:pt x="2541" y="7439"/>
                  </a:cubicBezTo>
                  <a:cubicBezTo>
                    <a:pt x="2472" y="7513"/>
                    <a:pt x="2411" y="7588"/>
                    <a:pt x="2362" y="7664"/>
                  </a:cubicBezTo>
                  <a:cubicBezTo>
                    <a:pt x="2314" y="7588"/>
                    <a:pt x="2254" y="7513"/>
                    <a:pt x="2180" y="7439"/>
                  </a:cubicBezTo>
                  <a:cubicBezTo>
                    <a:pt x="2116" y="7374"/>
                    <a:pt x="2047" y="7319"/>
                    <a:pt x="1972" y="7272"/>
                  </a:cubicBezTo>
                  <a:cubicBezTo>
                    <a:pt x="2171" y="7221"/>
                    <a:pt x="2318" y="7157"/>
                    <a:pt x="2360" y="7139"/>
                  </a:cubicBezTo>
                  <a:close/>
                  <a:moveTo>
                    <a:pt x="844" y="7445"/>
                  </a:moveTo>
                  <a:cubicBezTo>
                    <a:pt x="1179" y="7445"/>
                    <a:pt x="1610" y="7508"/>
                    <a:pt x="1861" y="7760"/>
                  </a:cubicBezTo>
                  <a:cubicBezTo>
                    <a:pt x="2198" y="8098"/>
                    <a:pt x="2135" y="8566"/>
                    <a:pt x="2089" y="8762"/>
                  </a:cubicBezTo>
                  <a:cubicBezTo>
                    <a:pt x="1961" y="8810"/>
                    <a:pt x="1718" y="8887"/>
                    <a:pt x="1471" y="8887"/>
                  </a:cubicBezTo>
                  <a:cubicBezTo>
                    <a:pt x="1275" y="8887"/>
                    <a:pt x="1077" y="8839"/>
                    <a:pt x="928" y="8692"/>
                  </a:cubicBezTo>
                  <a:cubicBezTo>
                    <a:pt x="594" y="8358"/>
                    <a:pt x="600" y="7745"/>
                    <a:pt x="625" y="7454"/>
                  </a:cubicBezTo>
                  <a:cubicBezTo>
                    <a:pt x="690" y="7449"/>
                    <a:pt x="764" y="7445"/>
                    <a:pt x="844" y="7445"/>
                  </a:cubicBezTo>
                  <a:close/>
                  <a:moveTo>
                    <a:pt x="3866" y="7446"/>
                  </a:moveTo>
                  <a:cubicBezTo>
                    <a:pt x="3956" y="7446"/>
                    <a:pt x="4037" y="7450"/>
                    <a:pt x="4102" y="7456"/>
                  </a:cubicBezTo>
                  <a:cubicBezTo>
                    <a:pt x="4130" y="7792"/>
                    <a:pt x="4108" y="8379"/>
                    <a:pt x="3796" y="8692"/>
                  </a:cubicBezTo>
                  <a:cubicBezTo>
                    <a:pt x="3648" y="8840"/>
                    <a:pt x="3450" y="8888"/>
                    <a:pt x="3255" y="8888"/>
                  </a:cubicBezTo>
                  <a:cubicBezTo>
                    <a:pt x="3007" y="8888"/>
                    <a:pt x="2764" y="8810"/>
                    <a:pt x="2637" y="8762"/>
                  </a:cubicBezTo>
                  <a:cubicBezTo>
                    <a:pt x="2592" y="8566"/>
                    <a:pt x="2527" y="8095"/>
                    <a:pt x="2863" y="7760"/>
                  </a:cubicBezTo>
                  <a:cubicBezTo>
                    <a:pt x="3122" y="7500"/>
                    <a:pt x="3551" y="7446"/>
                    <a:pt x="3866" y="7446"/>
                  </a:cubicBezTo>
                  <a:close/>
                  <a:moveTo>
                    <a:pt x="1200" y="0"/>
                  </a:moveTo>
                  <a:cubicBezTo>
                    <a:pt x="995" y="0"/>
                    <a:pt x="846" y="26"/>
                    <a:pt x="831" y="29"/>
                  </a:cubicBezTo>
                  <a:cubicBezTo>
                    <a:pt x="736" y="46"/>
                    <a:pt x="666" y="119"/>
                    <a:pt x="649" y="211"/>
                  </a:cubicBezTo>
                  <a:cubicBezTo>
                    <a:pt x="643" y="242"/>
                    <a:pt x="531" y="900"/>
                    <a:pt x="799" y="1397"/>
                  </a:cubicBezTo>
                  <a:cubicBezTo>
                    <a:pt x="637" y="1406"/>
                    <a:pt x="529" y="1422"/>
                    <a:pt x="516" y="1427"/>
                  </a:cubicBezTo>
                  <a:cubicBezTo>
                    <a:pt x="421" y="1443"/>
                    <a:pt x="350" y="1517"/>
                    <a:pt x="334" y="1608"/>
                  </a:cubicBezTo>
                  <a:cubicBezTo>
                    <a:pt x="326" y="1650"/>
                    <a:pt x="172" y="2551"/>
                    <a:pt x="592" y="3146"/>
                  </a:cubicBezTo>
                  <a:cubicBezTo>
                    <a:pt x="473" y="3155"/>
                    <a:pt x="395" y="3168"/>
                    <a:pt x="383" y="3170"/>
                  </a:cubicBezTo>
                  <a:cubicBezTo>
                    <a:pt x="290" y="3186"/>
                    <a:pt x="218" y="3260"/>
                    <a:pt x="202" y="3351"/>
                  </a:cubicBezTo>
                  <a:cubicBezTo>
                    <a:pt x="194" y="3396"/>
                    <a:pt x="23" y="4384"/>
                    <a:pt x="496" y="5016"/>
                  </a:cubicBezTo>
                  <a:cubicBezTo>
                    <a:pt x="433" y="5024"/>
                    <a:pt x="394" y="5031"/>
                    <a:pt x="383" y="5031"/>
                  </a:cubicBezTo>
                  <a:cubicBezTo>
                    <a:pt x="290" y="5048"/>
                    <a:pt x="218" y="5121"/>
                    <a:pt x="202" y="5213"/>
                  </a:cubicBezTo>
                  <a:cubicBezTo>
                    <a:pt x="193" y="5261"/>
                    <a:pt x="1" y="6387"/>
                    <a:pt x="604" y="7004"/>
                  </a:cubicBezTo>
                  <a:cubicBezTo>
                    <a:pt x="478" y="7013"/>
                    <a:pt x="397" y="7028"/>
                    <a:pt x="386" y="7029"/>
                  </a:cubicBezTo>
                  <a:cubicBezTo>
                    <a:pt x="292" y="7046"/>
                    <a:pt x="221" y="7119"/>
                    <a:pt x="203" y="7212"/>
                  </a:cubicBezTo>
                  <a:cubicBezTo>
                    <a:pt x="194" y="7260"/>
                    <a:pt x="1" y="8395"/>
                    <a:pt x="615" y="9011"/>
                  </a:cubicBezTo>
                  <a:cubicBezTo>
                    <a:pt x="864" y="9260"/>
                    <a:pt x="1179" y="9338"/>
                    <a:pt x="1472" y="9338"/>
                  </a:cubicBezTo>
                  <a:cubicBezTo>
                    <a:pt x="1730" y="9338"/>
                    <a:pt x="1972" y="9278"/>
                    <a:pt x="2140" y="9222"/>
                  </a:cubicBezTo>
                  <a:lnTo>
                    <a:pt x="2140" y="10314"/>
                  </a:lnTo>
                  <a:cubicBezTo>
                    <a:pt x="2140" y="10437"/>
                    <a:pt x="2242" y="10539"/>
                    <a:pt x="2365" y="10539"/>
                  </a:cubicBezTo>
                  <a:cubicBezTo>
                    <a:pt x="2490" y="10539"/>
                    <a:pt x="2590" y="10437"/>
                    <a:pt x="2590" y="10314"/>
                  </a:cubicBezTo>
                  <a:lnTo>
                    <a:pt x="2590" y="9222"/>
                  </a:lnTo>
                  <a:cubicBezTo>
                    <a:pt x="2760" y="9278"/>
                    <a:pt x="3001" y="9338"/>
                    <a:pt x="3258" y="9338"/>
                  </a:cubicBezTo>
                  <a:cubicBezTo>
                    <a:pt x="3554" y="9338"/>
                    <a:pt x="3866" y="9260"/>
                    <a:pt x="4117" y="9011"/>
                  </a:cubicBezTo>
                  <a:cubicBezTo>
                    <a:pt x="4729" y="8397"/>
                    <a:pt x="4534" y="7260"/>
                    <a:pt x="4527" y="7212"/>
                  </a:cubicBezTo>
                  <a:cubicBezTo>
                    <a:pt x="4510" y="7118"/>
                    <a:pt x="4437" y="7046"/>
                    <a:pt x="4345" y="7029"/>
                  </a:cubicBezTo>
                  <a:cubicBezTo>
                    <a:pt x="4334" y="7028"/>
                    <a:pt x="4252" y="7013"/>
                    <a:pt x="4127" y="7004"/>
                  </a:cubicBezTo>
                  <a:cubicBezTo>
                    <a:pt x="4726" y="6387"/>
                    <a:pt x="4533" y="5262"/>
                    <a:pt x="4525" y="5213"/>
                  </a:cubicBezTo>
                  <a:cubicBezTo>
                    <a:pt x="4509" y="5120"/>
                    <a:pt x="4435" y="5048"/>
                    <a:pt x="4343" y="5031"/>
                  </a:cubicBezTo>
                  <a:cubicBezTo>
                    <a:pt x="4336" y="5030"/>
                    <a:pt x="4294" y="5024"/>
                    <a:pt x="4231" y="5016"/>
                  </a:cubicBezTo>
                  <a:cubicBezTo>
                    <a:pt x="4702" y="4384"/>
                    <a:pt x="4533" y="3396"/>
                    <a:pt x="4525" y="3351"/>
                  </a:cubicBezTo>
                  <a:cubicBezTo>
                    <a:pt x="4509" y="3258"/>
                    <a:pt x="4435" y="3186"/>
                    <a:pt x="4343" y="3170"/>
                  </a:cubicBezTo>
                  <a:cubicBezTo>
                    <a:pt x="4331" y="3168"/>
                    <a:pt x="4253" y="3155"/>
                    <a:pt x="4135" y="3146"/>
                  </a:cubicBezTo>
                  <a:cubicBezTo>
                    <a:pt x="4555" y="2551"/>
                    <a:pt x="4402" y="1650"/>
                    <a:pt x="4395" y="1608"/>
                  </a:cubicBezTo>
                  <a:cubicBezTo>
                    <a:pt x="4377" y="1515"/>
                    <a:pt x="4304" y="1443"/>
                    <a:pt x="4211" y="1427"/>
                  </a:cubicBezTo>
                  <a:cubicBezTo>
                    <a:pt x="4199" y="1425"/>
                    <a:pt x="4090" y="1406"/>
                    <a:pt x="3929" y="1397"/>
                  </a:cubicBezTo>
                  <a:cubicBezTo>
                    <a:pt x="4196" y="900"/>
                    <a:pt x="4084" y="242"/>
                    <a:pt x="4079" y="211"/>
                  </a:cubicBezTo>
                  <a:cubicBezTo>
                    <a:pt x="4061" y="116"/>
                    <a:pt x="3989" y="46"/>
                    <a:pt x="3896" y="29"/>
                  </a:cubicBezTo>
                  <a:cubicBezTo>
                    <a:pt x="3881" y="26"/>
                    <a:pt x="3732" y="0"/>
                    <a:pt x="3527" y="0"/>
                  </a:cubicBezTo>
                  <a:cubicBezTo>
                    <a:pt x="3212" y="0"/>
                    <a:pt x="2764" y="61"/>
                    <a:pt x="2467" y="359"/>
                  </a:cubicBezTo>
                  <a:cubicBezTo>
                    <a:pt x="2430" y="397"/>
                    <a:pt x="2393" y="436"/>
                    <a:pt x="2363" y="477"/>
                  </a:cubicBezTo>
                  <a:cubicBezTo>
                    <a:pt x="2333" y="438"/>
                    <a:pt x="2300" y="397"/>
                    <a:pt x="2260" y="359"/>
                  </a:cubicBezTo>
                  <a:cubicBezTo>
                    <a:pt x="1963" y="61"/>
                    <a:pt x="1515" y="0"/>
                    <a:pt x="120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7" name="Google Shape;1067;p42"/>
            <p:cNvSpPr/>
            <p:nvPr/>
          </p:nvSpPr>
          <p:spPr>
            <a:xfrm>
              <a:off x="4922747" y="3191942"/>
              <a:ext cx="145505" cy="255586"/>
            </a:xfrm>
            <a:custGeom>
              <a:avLst/>
              <a:gdLst/>
              <a:ahLst/>
              <a:cxnLst/>
              <a:rect l="l" t="t" r="r" b="b"/>
              <a:pathLst>
                <a:path w="4773" h="8384" extrusionOk="0">
                  <a:moveTo>
                    <a:pt x="1206" y="452"/>
                  </a:moveTo>
                  <a:cubicBezTo>
                    <a:pt x="1439" y="452"/>
                    <a:pt x="1756" y="490"/>
                    <a:pt x="1943" y="678"/>
                  </a:cubicBezTo>
                  <a:cubicBezTo>
                    <a:pt x="2170" y="904"/>
                    <a:pt x="2143" y="1218"/>
                    <a:pt x="2110" y="1371"/>
                  </a:cubicBezTo>
                  <a:cubicBezTo>
                    <a:pt x="2011" y="1407"/>
                    <a:pt x="1845" y="1455"/>
                    <a:pt x="1678" y="1455"/>
                  </a:cubicBezTo>
                  <a:cubicBezTo>
                    <a:pt x="1540" y="1455"/>
                    <a:pt x="1401" y="1422"/>
                    <a:pt x="1299" y="1320"/>
                  </a:cubicBezTo>
                  <a:cubicBezTo>
                    <a:pt x="1087" y="1109"/>
                    <a:pt x="1062" y="711"/>
                    <a:pt x="1077" y="456"/>
                  </a:cubicBezTo>
                  <a:cubicBezTo>
                    <a:pt x="1115" y="453"/>
                    <a:pt x="1159" y="452"/>
                    <a:pt x="1206" y="452"/>
                  </a:cubicBezTo>
                  <a:close/>
                  <a:moveTo>
                    <a:pt x="3534" y="452"/>
                  </a:moveTo>
                  <a:cubicBezTo>
                    <a:pt x="3576" y="452"/>
                    <a:pt x="3615" y="453"/>
                    <a:pt x="3651" y="456"/>
                  </a:cubicBezTo>
                  <a:cubicBezTo>
                    <a:pt x="3666" y="685"/>
                    <a:pt x="3654" y="1098"/>
                    <a:pt x="3429" y="1323"/>
                  </a:cubicBezTo>
                  <a:cubicBezTo>
                    <a:pt x="3329" y="1423"/>
                    <a:pt x="3191" y="1456"/>
                    <a:pt x="3052" y="1456"/>
                  </a:cubicBezTo>
                  <a:cubicBezTo>
                    <a:pt x="2885" y="1456"/>
                    <a:pt x="2718" y="1408"/>
                    <a:pt x="2619" y="1373"/>
                  </a:cubicBezTo>
                  <a:cubicBezTo>
                    <a:pt x="2587" y="1218"/>
                    <a:pt x="2560" y="904"/>
                    <a:pt x="2785" y="679"/>
                  </a:cubicBezTo>
                  <a:cubicBezTo>
                    <a:pt x="2968" y="498"/>
                    <a:pt x="3287" y="452"/>
                    <a:pt x="3534" y="452"/>
                  </a:cubicBezTo>
                  <a:close/>
                  <a:moveTo>
                    <a:pt x="2365" y="1759"/>
                  </a:moveTo>
                  <a:cubicBezTo>
                    <a:pt x="2398" y="1771"/>
                    <a:pt x="2451" y="1793"/>
                    <a:pt x="2521" y="1816"/>
                  </a:cubicBezTo>
                  <a:cubicBezTo>
                    <a:pt x="2461" y="1876"/>
                    <a:pt x="2408" y="1940"/>
                    <a:pt x="2365" y="2006"/>
                  </a:cubicBezTo>
                  <a:cubicBezTo>
                    <a:pt x="2323" y="1940"/>
                    <a:pt x="2272" y="1879"/>
                    <a:pt x="2210" y="1816"/>
                  </a:cubicBezTo>
                  <a:cubicBezTo>
                    <a:pt x="2279" y="1793"/>
                    <a:pt x="2333" y="1774"/>
                    <a:pt x="2365" y="1759"/>
                  </a:cubicBezTo>
                  <a:close/>
                  <a:moveTo>
                    <a:pt x="3762" y="1843"/>
                  </a:moveTo>
                  <a:cubicBezTo>
                    <a:pt x="3841" y="1843"/>
                    <a:pt x="3913" y="1847"/>
                    <a:pt x="3971" y="1852"/>
                  </a:cubicBezTo>
                  <a:cubicBezTo>
                    <a:pt x="3997" y="2165"/>
                    <a:pt x="3971" y="2697"/>
                    <a:pt x="3689" y="2979"/>
                  </a:cubicBezTo>
                  <a:cubicBezTo>
                    <a:pt x="3554" y="3114"/>
                    <a:pt x="3373" y="3157"/>
                    <a:pt x="3194" y="3157"/>
                  </a:cubicBezTo>
                  <a:cubicBezTo>
                    <a:pt x="2970" y="3157"/>
                    <a:pt x="2751" y="3089"/>
                    <a:pt x="2632" y="3044"/>
                  </a:cubicBezTo>
                  <a:cubicBezTo>
                    <a:pt x="2589" y="2859"/>
                    <a:pt x="2538" y="2436"/>
                    <a:pt x="2842" y="2131"/>
                  </a:cubicBezTo>
                  <a:cubicBezTo>
                    <a:pt x="3079" y="1894"/>
                    <a:pt x="3472" y="1843"/>
                    <a:pt x="3762" y="1843"/>
                  </a:cubicBezTo>
                  <a:close/>
                  <a:moveTo>
                    <a:pt x="951" y="1844"/>
                  </a:moveTo>
                  <a:cubicBezTo>
                    <a:pt x="1259" y="1844"/>
                    <a:pt x="1657" y="1902"/>
                    <a:pt x="1889" y="2134"/>
                  </a:cubicBezTo>
                  <a:cubicBezTo>
                    <a:pt x="2192" y="2437"/>
                    <a:pt x="2140" y="2862"/>
                    <a:pt x="2099" y="3045"/>
                  </a:cubicBezTo>
                  <a:cubicBezTo>
                    <a:pt x="1980" y="3090"/>
                    <a:pt x="1759" y="3159"/>
                    <a:pt x="1535" y="3159"/>
                  </a:cubicBezTo>
                  <a:cubicBezTo>
                    <a:pt x="1356" y="3159"/>
                    <a:pt x="1176" y="3116"/>
                    <a:pt x="1042" y="2982"/>
                  </a:cubicBezTo>
                  <a:cubicBezTo>
                    <a:pt x="739" y="2677"/>
                    <a:pt x="739" y="2123"/>
                    <a:pt x="762" y="1852"/>
                  </a:cubicBezTo>
                  <a:cubicBezTo>
                    <a:pt x="818" y="1847"/>
                    <a:pt x="882" y="1844"/>
                    <a:pt x="951" y="1844"/>
                  </a:cubicBezTo>
                  <a:close/>
                  <a:moveTo>
                    <a:pt x="2365" y="3422"/>
                  </a:moveTo>
                  <a:cubicBezTo>
                    <a:pt x="2402" y="3440"/>
                    <a:pt x="2493" y="3477"/>
                    <a:pt x="2619" y="3516"/>
                  </a:cubicBezTo>
                  <a:cubicBezTo>
                    <a:pt x="2595" y="3537"/>
                    <a:pt x="2571" y="3560"/>
                    <a:pt x="2548" y="3582"/>
                  </a:cubicBezTo>
                  <a:cubicBezTo>
                    <a:pt x="2476" y="3653"/>
                    <a:pt x="2416" y="3730"/>
                    <a:pt x="2365" y="3808"/>
                  </a:cubicBezTo>
                  <a:cubicBezTo>
                    <a:pt x="2317" y="3730"/>
                    <a:pt x="2257" y="3655"/>
                    <a:pt x="2185" y="3582"/>
                  </a:cubicBezTo>
                  <a:cubicBezTo>
                    <a:pt x="2162" y="3560"/>
                    <a:pt x="2138" y="3537"/>
                    <a:pt x="2114" y="3516"/>
                  </a:cubicBezTo>
                  <a:cubicBezTo>
                    <a:pt x="2236" y="3479"/>
                    <a:pt x="2327" y="3440"/>
                    <a:pt x="2365" y="3422"/>
                  </a:cubicBezTo>
                  <a:close/>
                  <a:moveTo>
                    <a:pt x="867" y="3587"/>
                  </a:moveTo>
                  <a:cubicBezTo>
                    <a:pt x="1181" y="3587"/>
                    <a:pt x="1606" y="3642"/>
                    <a:pt x="1865" y="3901"/>
                  </a:cubicBezTo>
                  <a:cubicBezTo>
                    <a:pt x="2203" y="4238"/>
                    <a:pt x="2138" y="4705"/>
                    <a:pt x="2092" y="4903"/>
                  </a:cubicBezTo>
                  <a:cubicBezTo>
                    <a:pt x="1965" y="4951"/>
                    <a:pt x="1721" y="5027"/>
                    <a:pt x="1472" y="5027"/>
                  </a:cubicBezTo>
                  <a:cubicBezTo>
                    <a:pt x="1277" y="5027"/>
                    <a:pt x="1078" y="4980"/>
                    <a:pt x="931" y="4833"/>
                  </a:cubicBezTo>
                  <a:cubicBezTo>
                    <a:pt x="598" y="4500"/>
                    <a:pt x="604" y="3887"/>
                    <a:pt x="628" y="3597"/>
                  </a:cubicBezTo>
                  <a:cubicBezTo>
                    <a:pt x="694" y="3592"/>
                    <a:pt x="776" y="3587"/>
                    <a:pt x="867" y="3587"/>
                  </a:cubicBezTo>
                  <a:close/>
                  <a:moveTo>
                    <a:pt x="3863" y="3587"/>
                  </a:moveTo>
                  <a:cubicBezTo>
                    <a:pt x="3954" y="3587"/>
                    <a:pt x="4036" y="3592"/>
                    <a:pt x="4102" y="3597"/>
                  </a:cubicBezTo>
                  <a:cubicBezTo>
                    <a:pt x="4127" y="3887"/>
                    <a:pt x="4130" y="4500"/>
                    <a:pt x="3797" y="4833"/>
                  </a:cubicBezTo>
                  <a:cubicBezTo>
                    <a:pt x="3649" y="4981"/>
                    <a:pt x="3451" y="5029"/>
                    <a:pt x="3256" y="5029"/>
                  </a:cubicBezTo>
                  <a:cubicBezTo>
                    <a:pt x="3008" y="5029"/>
                    <a:pt x="2765" y="4951"/>
                    <a:pt x="2638" y="4903"/>
                  </a:cubicBezTo>
                  <a:cubicBezTo>
                    <a:pt x="2593" y="4708"/>
                    <a:pt x="2529" y="4237"/>
                    <a:pt x="2865" y="3901"/>
                  </a:cubicBezTo>
                  <a:cubicBezTo>
                    <a:pt x="3123" y="3642"/>
                    <a:pt x="3549" y="3587"/>
                    <a:pt x="3863" y="3587"/>
                  </a:cubicBezTo>
                  <a:close/>
                  <a:moveTo>
                    <a:pt x="4264" y="6271"/>
                  </a:moveTo>
                  <a:lnTo>
                    <a:pt x="4264" y="6271"/>
                  </a:lnTo>
                  <a:cubicBezTo>
                    <a:pt x="4246" y="6571"/>
                    <a:pt x="4159" y="7113"/>
                    <a:pt x="3805" y="7467"/>
                  </a:cubicBezTo>
                  <a:cubicBezTo>
                    <a:pt x="3452" y="7819"/>
                    <a:pt x="2908" y="7907"/>
                    <a:pt x="2608" y="7928"/>
                  </a:cubicBezTo>
                  <a:cubicBezTo>
                    <a:pt x="2628" y="7628"/>
                    <a:pt x="2715" y="7085"/>
                    <a:pt x="3067" y="6730"/>
                  </a:cubicBezTo>
                  <a:cubicBezTo>
                    <a:pt x="3419" y="6379"/>
                    <a:pt x="3964" y="6292"/>
                    <a:pt x="4264" y="6271"/>
                  </a:cubicBezTo>
                  <a:close/>
                  <a:moveTo>
                    <a:pt x="1199" y="1"/>
                  </a:moveTo>
                  <a:cubicBezTo>
                    <a:pt x="995" y="1"/>
                    <a:pt x="847" y="26"/>
                    <a:pt x="832" y="29"/>
                  </a:cubicBezTo>
                  <a:cubicBezTo>
                    <a:pt x="738" y="47"/>
                    <a:pt x="667" y="119"/>
                    <a:pt x="651" y="212"/>
                  </a:cubicBezTo>
                  <a:cubicBezTo>
                    <a:pt x="645" y="244"/>
                    <a:pt x="532" y="900"/>
                    <a:pt x="801" y="1398"/>
                  </a:cubicBezTo>
                  <a:cubicBezTo>
                    <a:pt x="639" y="1407"/>
                    <a:pt x="531" y="1424"/>
                    <a:pt x="517" y="1428"/>
                  </a:cubicBezTo>
                  <a:cubicBezTo>
                    <a:pt x="422" y="1445"/>
                    <a:pt x="352" y="1518"/>
                    <a:pt x="335" y="1610"/>
                  </a:cubicBezTo>
                  <a:cubicBezTo>
                    <a:pt x="328" y="1650"/>
                    <a:pt x="173" y="2551"/>
                    <a:pt x="594" y="3147"/>
                  </a:cubicBezTo>
                  <a:cubicBezTo>
                    <a:pt x="475" y="3156"/>
                    <a:pt x="397" y="3170"/>
                    <a:pt x="385" y="3171"/>
                  </a:cubicBezTo>
                  <a:cubicBezTo>
                    <a:pt x="292" y="3188"/>
                    <a:pt x="220" y="3261"/>
                    <a:pt x="203" y="3353"/>
                  </a:cubicBezTo>
                  <a:cubicBezTo>
                    <a:pt x="194" y="3402"/>
                    <a:pt x="1" y="4537"/>
                    <a:pt x="615" y="5153"/>
                  </a:cubicBezTo>
                  <a:cubicBezTo>
                    <a:pt x="864" y="5402"/>
                    <a:pt x="1179" y="5478"/>
                    <a:pt x="1472" y="5478"/>
                  </a:cubicBezTo>
                  <a:cubicBezTo>
                    <a:pt x="1728" y="5478"/>
                    <a:pt x="1972" y="5418"/>
                    <a:pt x="2140" y="5364"/>
                  </a:cubicBezTo>
                  <a:lnTo>
                    <a:pt x="2140" y="8158"/>
                  </a:lnTo>
                  <a:cubicBezTo>
                    <a:pt x="2140" y="8283"/>
                    <a:pt x="2242" y="8383"/>
                    <a:pt x="2365" y="8383"/>
                  </a:cubicBezTo>
                  <a:lnTo>
                    <a:pt x="2449" y="8383"/>
                  </a:lnTo>
                  <a:cubicBezTo>
                    <a:pt x="2719" y="8383"/>
                    <a:pt x="3573" y="8337"/>
                    <a:pt x="4126" y="7786"/>
                  </a:cubicBezTo>
                  <a:cubicBezTo>
                    <a:pt x="4773" y="7137"/>
                    <a:pt x="4725" y="6071"/>
                    <a:pt x="4720" y="6026"/>
                  </a:cubicBezTo>
                  <a:cubicBezTo>
                    <a:pt x="4714" y="5912"/>
                    <a:pt x="4623" y="5821"/>
                    <a:pt x="4507" y="5813"/>
                  </a:cubicBezTo>
                  <a:cubicBezTo>
                    <a:pt x="4501" y="5813"/>
                    <a:pt x="4472" y="5812"/>
                    <a:pt x="4427" y="5812"/>
                  </a:cubicBezTo>
                  <a:cubicBezTo>
                    <a:pt x="4160" y="5812"/>
                    <a:pt x="3302" y="5855"/>
                    <a:pt x="2748" y="6409"/>
                  </a:cubicBezTo>
                  <a:cubicBezTo>
                    <a:pt x="2691" y="6468"/>
                    <a:pt x="2638" y="6529"/>
                    <a:pt x="2590" y="6594"/>
                  </a:cubicBezTo>
                  <a:lnTo>
                    <a:pt x="2590" y="5364"/>
                  </a:lnTo>
                  <a:cubicBezTo>
                    <a:pt x="2760" y="5418"/>
                    <a:pt x="3001" y="5478"/>
                    <a:pt x="3258" y="5478"/>
                  </a:cubicBezTo>
                  <a:cubicBezTo>
                    <a:pt x="3554" y="5478"/>
                    <a:pt x="3866" y="5402"/>
                    <a:pt x="4117" y="5153"/>
                  </a:cubicBezTo>
                  <a:cubicBezTo>
                    <a:pt x="4729" y="4539"/>
                    <a:pt x="4534" y="3402"/>
                    <a:pt x="4527" y="3353"/>
                  </a:cubicBezTo>
                  <a:cubicBezTo>
                    <a:pt x="4510" y="3260"/>
                    <a:pt x="4437" y="3188"/>
                    <a:pt x="4345" y="3171"/>
                  </a:cubicBezTo>
                  <a:cubicBezTo>
                    <a:pt x="4334" y="3170"/>
                    <a:pt x="4256" y="3156"/>
                    <a:pt x="4136" y="3147"/>
                  </a:cubicBezTo>
                  <a:cubicBezTo>
                    <a:pt x="4557" y="2551"/>
                    <a:pt x="4404" y="1650"/>
                    <a:pt x="4396" y="1610"/>
                  </a:cubicBezTo>
                  <a:cubicBezTo>
                    <a:pt x="4380" y="1515"/>
                    <a:pt x="4306" y="1445"/>
                    <a:pt x="4213" y="1428"/>
                  </a:cubicBezTo>
                  <a:cubicBezTo>
                    <a:pt x="4201" y="1425"/>
                    <a:pt x="4091" y="1407"/>
                    <a:pt x="3931" y="1398"/>
                  </a:cubicBezTo>
                  <a:cubicBezTo>
                    <a:pt x="4198" y="900"/>
                    <a:pt x="4085" y="244"/>
                    <a:pt x="4081" y="212"/>
                  </a:cubicBezTo>
                  <a:cubicBezTo>
                    <a:pt x="4063" y="118"/>
                    <a:pt x="3991" y="47"/>
                    <a:pt x="3898" y="29"/>
                  </a:cubicBezTo>
                  <a:cubicBezTo>
                    <a:pt x="3883" y="26"/>
                    <a:pt x="3735" y="1"/>
                    <a:pt x="3531" y="1"/>
                  </a:cubicBezTo>
                  <a:cubicBezTo>
                    <a:pt x="3215" y="1"/>
                    <a:pt x="2766" y="61"/>
                    <a:pt x="2469" y="359"/>
                  </a:cubicBezTo>
                  <a:cubicBezTo>
                    <a:pt x="2431" y="397"/>
                    <a:pt x="2395" y="438"/>
                    <a:pt x="2365" y="478"/>
                  </a:cubicBezTo>
                  <a:cubicBezTo>
                    <a:pt x="2335" y="439"/>
                    <a:pt x="2302" y="400"/>
                    <a:pt x="2261" y="359"/>
                  </a:cubicBezTo>
                  <a:cubicBezTo>
                    <a:pt x="1963" y="61"/>
                    <a:pt x="1514" y="1"/>
                    <a:pt x="1199"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1068" name="Google Shape;1068;p42"/>
          <p:cNvCxnSpPr>
            <a:cxnSpLocks/>
            <a:stCxn id="992" idx="2"/>
            <a:endCxn id="993" idx="0"/>
          </p:cNvCxnSpPr>
          <p:nvPr/>
        </p:nvCxnSpPr>
        <p:spPr>
          <a:xfrm flipH="1">
            <a:off x="6197148" y="1904850"/>
            <a:ext cx="41092" cy="640033"/>
          </a:xfrm>
          <a:prstGeom prst="straightConnector1">
            <a:avLst/>
          </a:prstGeom>
          <a:noFill/>
          <a:ln w="9525" cap="flat" cmpd="sng">
            <a:solidFill>
              <a:srgbClr val="191919"/>
            </a:solidFill>
            <a:prstDash val="dot"/>
            <a:round/>
            <a:headEnd type="none" w="med" len="med"/>
            <a:tailEnd type="none" w="med" len="med"/>
          </a:ln>
        </p:spPr>
      </p:cxnSp>
      <p:cxnSp>
        <p:nvCxnSpPr>
          <p:cNvPr id="1069" name="Google Shape;1069;p42"/>
          <p:cNvCxnSpPr>
            <a:cxnSpLocks/>
            <a:stCxn id="992" idx="2"/>
            <a:endCxn id="994" idx="0"/>
          </p:cNvCxnSpPr>
          <p:nvPr/>
        </p:nvCxnSpPr>
        <p:spPr>
          <a:xfrm rot="5400000">
            <a:off x="3568198" y="-155442"/>
            <a:ext cx="609750" cy="4730334"/>
          </a:xfrm>
          <a:prstGeom prst="bentConnector3">
            <a:avLst>
              <a:gd name="adj1" fmla="val 50000"/>
            </a:avLst>
          </a:prstGeom>
          <a:noFill/>
          <a:ln w="9525" cap="flat" cmpd="sng">
            <a:solidFill>
              <a:srgbClr val="191919"/>
            </a:solidFill>
            <a:prstDash val="dot"/>
            <a:round/>
            <a:headEnd type="none" w="med" len="med"/>
            <a:tailEnd type="none" w="med" len="med"/>
          </a:ln>
        </p:spPr>
      </p:cxnSp>
      <p:cxnSp>
        <p:nvCxnSpPr>
          <p:cNvPr id="1070" name="Google Shape;1070;p42"/>
          <p:cNvCxnSpPr>
            <a:cxnSpLocks/>
            <a:stCxn id="992" idx="2"/>
            <a:endCxn id="995" idx="0"/>
          </p:cNvCxnSpPr>
          <p:nvPr/>
        </p:nvCxnSpPr>
        <p:spPr>
          <a:xfrm rot="5400000">
            <a:off x="4694217" y="970577"/>
            <a:ext cx="609750" cy="2478296"/>
          </a:xfrm>
          <a:prstGeom prst="bentConnector3">
            <a:avLst>
              <a:gd name="adj1" fmla="val 50000"/>
            </a:avLst>
          </a:prstGeom>
          <a:noFill/>
          <a:ln w="9525" cap="flat" cmpd="sng">
            <a:solidFill>
              <a:srgbClr val="191919"/>
            </a:solidFill>
            <a:prstDash val="dot"/>
            <a:round/>
            <a:headEnd type="none" w="med" len="med"/>
            <a:tailEnd type="none" w="med" len="med"/>
          </a:ln>
        </p:spPr>
      </p:cxnSp>
      <p:cxnSp>
        <p:nvCxnSpPr>
          <p:cNvPr id="1071" name="Google Shape;1071;p42"/>
          <p:cNvCxnSpPr>
            <a:cxnSpLocks/>
            <a:stCxn id="992" idx="2"/>
            <a:endCxn id="996" idx="0"/>
          </p:cNvCxnSpPr>
          <p:nvPr/>
        </p:nvCxnSpPr>
        <p:spPr>
          <a:xfrm rot="16200000" flipH="1">
            <a:off x="7034335" y="1108754"/>
            <a:ext cx="609750" cy="2201941"/>
          </a:xfrm>
          <a:prstGeom prst="bentConnector3">
            <a:avLst>
              <a:gd name="adj1" fmla="val 50000"/>
            </a:avLst>
          </a:prstGeom>
          <a:noFill/>
          <a:ln w="9525" cap="flat" cmpd="sng">
            <a:solidFill>
              <a:srgbClr val="191919"/>
            </a:solidFill>
            <a:prstDash val="dot"/>
            <a:round/>
            <a:headEnd type="none" w="med" len="med"/>
            <a:tailEnd type="none" w="med" len="med"/>
          </a:ln>
        </p:spPr>
      </p:cxnSp>
      <p:cxnSp>
        <p:nvCxnSpPr>
          <p:cNvPr id="1072" name="Google Shape;1072;p42"/>
          <p:cNvCxnSpPr>
            <a:cxnSpLocks/>
            <a:stCxn id="992" idx="2"/>
            <a:endCxn id="997" idx="0"/>
          </p:cNvCxnSpPr>
          <p:nvPr/>
        </p:nvCxnSpPr>
        <p:spPr>
          <a:xfrm rot="16200000" flipH="1">
            <a:off x="8249218" y="-106128"/>
            <a:ext cx="609750" cy="4631706"/>
          </a:xfrm>
          <a:prstGeom prst="bentConnector3">
            <a:avLst>
              <a:gd name="adj1" fmla="val 50000"/>
            </a:avLst>
          </a:prstGeom>
          <a:noFill/>
          <a:ln w="9525" cap="flat" cmpd="sng">
            <a:solidFill>
              <a:srgbClr val="191919"/>
            </a:solidFill>
            <a:prstDash val="dot"/>
            <a:round/>
            <a:headEnd type="none" w="med" len="med"/>
            <a:tailEnd type="none" w="med" len="med"/>
          </a:ln>
        </p:spPr>
      </p:cxnSp>
      <p:cxnSp>
        <p:nvCxnSpPr>
          <p:cNvPr id="1073" name="Google Shape;1073;p42"/>
          <p:cNvCxnSpPr>
            <a:cxnSpLocks/>
            <a:stCxn id="998" idx="3"/>
            <a:endCxn id="999" idx="1"/>
          </p:cNvCxnSpPr>
          <p:nvPr/>
        </p:nvCxnSpPr>
        <p:spPr>
          <a:xfrm>
            <a:off x="2450880" y="3453498"/>
            <a:ext cx="295648" cy="3732"/>
          </a:xfrm>
          <a:prstGeom prst="straightConnector1">
            <a:avLst/>
          </a:prstGeom>
          <a:noFill/>
          <a:ln w="9525" cap="flat" cmpd="sng">
            <a:solidFill>
              <a:srgbClr val="191919"/>
            </a:solidFill>
            <a:prstDash val="solid"/>
            <a:round/>
            <a:headEnd type="none" w="med" len="med"/>
            <a:tailEnd type="none" w="med" len="med"/>
          </a:ln>
        </p:spPr>
      </p:cxnSp>
      <p:cxnSp>
        <p:nvCxnSpPr>
          <p:cNvPr id="1074" name="Google Shape;1074;p42"/>
          <p:cNvCxnSpPr>
            <a:cxnSpLocks/>
            <a:stCxn id="999" idx="3"/>
            <a:endCxn id="1000" idx="1"/>
          </p:cNvCxnSpPr>
          <p:nvPr/>
        </p:nvCxnSpPr>
        <p:spPr>
          <a:xfrm>
            <a:off x="4762310" y="3457230"/>
            <a:ext cx="407948" cy="0"/>
          </a:xfrm>
          <a:prstGeom prst="straightConnector1">
            <a:avLst/>
          </a:prstGeom>
          <a:noFill/>
          <a:ln w="9525" cap="flat" cmpd="sng">
            <a:solidFill>
              <a:srgbClr val="191919"/>
            </a:solidFill>
            <a:prstDash val="solid"/>
            <a:round/>
            <a:headEnd type="none" w="med" len="med"/>
            <a:tailEnd type="none" w="med" len="med"/>
          </a:ln>
        </p:spPr>
      </p:cxnSp>
      <p:cxnSp>
        <p:nvCxnSpPr>
          <p:cNvPr id="1075" name="Google Shape;1075;p42"/>
          <p:cNvCxnSpPr>
            <a:cxnSpLocks/>
            <a:stCxn id="1000" idx="3"/>
            <a:endCxn id="1001" idx="1"/>
          </p:cNvCxnSpPr>
          <p:nvPr/>
        </p:nvCxnSpPr>
        <p:spPr>
          <a:xfrm>
            <a:off x="7224036" y="3457230"/>
            <a:ext cx="254806" cy="0"/>
          </a:xfrm>
          <a:prstGeom prst="straightConnector1">
            <a:avLst/>
          </a:prstGeom>
          <a:noFill/>
          <a:ln w="9525" cap="flat" cmpd="sng">
            <a:solidFill>
              <a:srgbClr val="191919"/>
            </a:solidFill>
            <a:prstDash val="solid"/>
            <a:round/>
            <a:headEnd type="none" w="med" len="med"/>
            <a:tailEnd type="none" w="med" len="med"/>
          </a:ln>
        </p:spPr>
      </p:cxnSp>
      <p:cxnSp>
        <p:nvCxnSpPr>
          <p:cNvPr id="1076" name="Google Shape;1076;p42"/>
          <p:cNvCxnSpPr>
            <a:cxnSpLocks/>
            <a:stCxn id="1001" idx="3"/>
            <a:endCxn id="1002" idx="1"/>
          </p:cNvCxnSpPr>
          <p:nvPr/>
        </p:nvCxnSpPr>
        <p:spPr>
          <a:xfrm>
            <a:off x="9399099" y="3457230"/>
            <a:ext cx="473267" cy="4259"/>
          </a:xfrm>
          <a:prstGeom prst="straightConnector1">
            <a:avLst/>
          </a:prstGeom>
          <a:noFill/>
          <a:ln w="9525" cap="flat" cmpd="sng">
            <a:solidFill>
              <a:srgbClr val="191919"/>
            </a:solidFill>
            <a:prstDash val="solid"/>
            <a:round/>
            <a:headEnd type="none" w="med" len="med"/>
            <a:tailEnd type="none" w="med" len="med"/>
          </a:ln>
        </p:spPr>
      </p:cxnSp>
      <p:cxnSp>
        <p:nvCxnSpPr>
          <p:cNvPr id="1083" name="Google Shape;1083;p42"/>
          <p:cNvCxnSpPr>
            <a:cxnSpLocks/>
            <a:endCxn id="1003" idx="0"/>
          </p:cNvCxnSpPr>
          <p:nvPr/>
        </p:nvCxnSpPr>
        <p:spPr>
          <a:xfrm>
            <a:off x="1461551" y="3759365"/>
            <a:ext cx="11694" cy="499522"/>
          </a:xfrm>
          <a:prstGeom prst="straightConnector1">
            <a:avLst/>
          </a:prstGeom>
          <a:noFill/>
          <a:ln w="9525" cap="flat" cmpd="sng">
            <a:solidFill>
              <a:srgbClr val="191919"/>
            </a:solidFill>
            <a:prstDash val="solid"/>
            <a:round/>
            <a:headEnd type="none" w="med" len="med"/>
            <a:tailEnd type="none" w="med" len="med"/>
          </a:ln>
        </p:spPr>
      </p:cxnSp>
      <p:cxnSp>
        <p:nvCxnSpPr>
          <p:cNvPr id="1085" name="Google Shape;1085;p42"/>
          <p:cNvCxnSpPr>
            <a:cxnSpLocks/>
            <a:stCxn id="999" idx="2"/>
          </p:cNvCxnSpPr>
          <p:nvPr/>
        </p:nvCxnSpPr>
        <p:spPr>
          <a:xfrm>
            <a:off x="3754419" y="3790259"/>
            <a:ext cx="13741" cy="475388"/>
          </a:xfrm>
          <a:prstGeom prst="straightConnector1">
            <a:avLst/>
          </a:prstGeom>
          <a:noFill/>
          <a:ln w="9525" cap="flat" cmpd="sng">
            <a:solidFill>
              <a:srgbClr val="191919"/>
            </a:solidFill>
            <a:prstDash val="solid"/>
            <a:round/>
            <a:headEnd type="none" w="med" len="med"/>
            <a:tailEnd type="none" w="med" len="med"/>
          </a:ln>
        </p:spPr>
      </p:cxnSp>
      <p:cxnSp>
        <p:nvCxnSpPr>
          <p:cNvPr id="1087" name="Google Shape;1087;p42"/>
          <p:cNvCxnSpPr>
            <a:cxnSpLocks/>
            <a:stCxn id="1000" idx="2"/>
            <a:endCxn id="1005" idx="0"/>
          </p:cNvCxnSpPr>
          <p:nvPr/>
        </p:nvCxnSpPr>
        <p:spPr>
          <a:xfrm>
            <a:off x="6197147" y="3790259"/>
            <a:ext cx="0" cy="475388"/>
          </a:xfrm>
          <a:prstGeom prst="straightConnector1">
            <a:avLst/>
          </a:prstGeom>
          <a:noFill/>
          <a:ln w="9525" cap="flat" cmpd="sng">
            <a:solidFill>
              <a:srgbClr val="191919"/>
            </a:solidFill>
            <a:prstDash val="solid"/>
            <a:round/>
            <a:headEnd type="none" w="med" len="med"/>
            <a:tailEnd type="none" w="med" len="med"/>
          </a:ln>
        </p:spPr>
      </p:cxnSp>
      <p:cxnSp>
        <p:nvCxnSpPr>
          <p:cNvPr id="1089" name="Google Shape;1089;p42"/>
          <p:cNvCxnSpPr>
            <a:cxnSpLocks/>
            <a:endCxn id="1006" idx="0"/>
          </p:cNvCxnSpPr>
          <p:nvPr/>
        </p:nvCxnSpPr>
        <p:spPr>
          <a:xfrm>
            <a:off x="8397973" y="3832523"/>
            <a:ext cx="0" cy="426364"/>
          </a:xfrm>
          <a:prstGeom prst="straightConnector1">
            <a:avLst/>
          </a:prstGeom>
          <a:noFill/>
          <a:ln w="9525" cap="flat" cmpd="sng">
            <a:solidFill>
              <a:srgbClr val="191919"/>
            </a:solidFill>
            <a:prstDash val="solid"/>
            <a:round/>
            <a:headEnd type="none" w="med" len="med"/>
            <a:tailEnd type="none" w="med" len="med"/>
          </a:ln>
        </p:spPr>
      </p:cxnSp>
      <p:cxnSp>
        <p:nvCxnSpPr>
          <p:cNvPr id="1090" name="Google Shape;1090;p42"/>
          <p:cNvCxnSpPr>
            <a:cxnSpLocks/>
          </p:cNvCxnSpPr>
          <p:nvPr/>
        </p:nvCxnSpPr>
        <p:spPr>
          <a:xfrm flipH="1">
            <a:off x="10888840" y="3814594"/>
            <a:ext cx="1" cy="225584"/>
          </a:xfrm>
          <a:prstGeom prst="straightConnector1">
            <a:avLst/>
          </a:prstGeom>
          <a:noFill/>
          <a:ln w="9525" cap="flat" cmpd="sng">
            <a:solidFill>
              <a:srgbClr val="191919"/>
            </a:solidFill>
            <a:prstDash val="solid"/>
            <a:round/>
            <a:headEnd type="none" w="med" len="med"/>
            <a:tailEnd type="none" w="med" len="med"/>
          </a:ln>
        </p:spPr>
      </p:cxnSp>
      <p:cxnSp>
        <p:nvCxnSpPr>
          <p:cNvPr id="1091" name="Google Shape;1091;p42"/>
          <p:cNvCxnSpPr>
            <a:cxnSpLocks/>
            <a:endCxn id="1007" idx="0"/>
          </p:cNvCxnSpPr>
          <p:nvPr/>
        </p:nvCxnSpPr>
        <p:spPr>
          <a:xfrm>
            <a:off x="10888840" y="4009698"/>
            <a:ext cx="0" cy="204426"/>
          </a:xfrm>
          <a:prstGeom prst="straightConnector1">
            <a:avLst/>
          </a:prstGeom>
          <a:noFill/>
          <a:ln w="9525" cap="flat" cmpd="sng">
            <a:solidFill>
              <a:srgbClr val="191919"/>
            </a:solidFill>
            <a:prstDash val="solid"/>
            <a:round/>
            <a:headEnd type="none" w="med" len="med"/>
            <a:tailEnd type="none" w="med" len="med"/>
          </a:ln>
        </p:spPr>
      </p:cxnSp>
      <p:grpSp>
        <p:nvGrpSpPr>
          <p:cNvPr id="234" name="Group 233">
            <a:extLst>
              <a:ext uri="{FF2B5EF4-FFF2-40B4-BE49-F238E27FC236}">
                <a16:creationId xmlns:a16="http://schemas.microsoft.com/office/drawing/2014/main" id="{F433DE63-C3C5-4ACA-8CCF-F66B16FFCFF7}"/>
              </a:ext>
            </a:extLst>
          </p:cNvPr>
          <p:cNvGrpSpPr/>
          <p:nvPr/>
        </p:nvGrpSpPr>
        <p:grpSpPr>
          <a:xfrm>
            <a:off x="10499600" y="3171088"/>
            <a:ext cx="739399" cy="619171"/>
            <a:chOff x="3975095" y="1427016"/>
            <a:chExt cx="4220954" cy="4204163"/>
          </a:xfrm>
        </p:grpSpPr>
        <p:grpSp>
          <p:nvGrpSpPr>
            <p:cNvPr id="235" name="Group 234">
              <a:extLst>
                <a:ext uri="{FF2B5EF4-FFF2-40B4-BE49-F238E27FC236}">
                  <a16:creationId xmlns:a16="http://schemas.microsoft.com/office/drawing/2014/main" id="{D148545B-73CC-428F-94AC-DD9881DD9A0B}"/>
                </a:ext>
              </a:extLst>
            </p:cNvPr>
            <p:cNvGrpSpPr/>
            <p:nvPr/>
          </p:nvGrpSpPr>
          <p:grpSpPr>
            <a:xfrm>
              <a:off x="3975095" y="1427016"/>
              <a:ext cx="4220954" cy="4204163"/>
              <a:chOff x="3198091" y="1903844"/>
              <a:chExt cx="2968753" cy="2956944"/>
            </a:xfrm>
          </p:grpSpPr>
          <p:sp>
            <p:nvSpPr>
              <p:cNvPr id="240" name="Shape">
                <a:extLst>
                  <a:ext uri="{FF2B5EF4-FFF2-40B4-BE49-F238E27FC236}">
                    <a16:creationId xmlns:a16="http://schemas.microsoft.com/office/drawing/2014/main" id="{383AE05A-006D-48EE-AE76-2E1C40ECC473}"/>
                  </a:ext>
                </a:extLst>
              </p:cNvPr>
              <p:cNvSpPr/>
              <p:nvPr/>
            </p:nvSpPr>
            <p:spPr>
              <a:xfrm>
                <a:off x="4696691" y="1903844"/>
                <a:ext cx="1400303" cy="2003553"/>
              </a:xfrm>
              <a:custGeom>
                <a:avLst/>
                <a:gdLst/>
                <a:ahLst/>
                <a:cxnLst>
                  <a:cxn ang="0">
                    <a:pos x="wd2" y="hd2"/>
                  </a:cxn>
                  <a:cxn ang="5400000">
                    <a:pos x="wd2" y="hd2"/>
                  </a:cxn>
                  <a:cxn ang="10800000">
                    <a:pos x="wd2" y="hd2"/>
                  </a:cxn>
                  <a:cxn ang="16200000">
                    <a:pos x="wd2" y="hd2"/>
                  </a:cxn>
                </a:cxnLst>
                <a:rect l="0" t="0" r="r" b="b"/>
                <a:pathLst>
                  <a:path w="21600" h="21600" extrusionOk="0">
                    <a:moveTo>
                      <a:pt x="8896" y="3606"/>
                    </a:moveTo>
                    <a:cubicBezTo>
                      <a:pt x="13057" y="3606"/>
                      <a:pt x="16440" y="5972"/>
                      <a:pt x="16440" y="8879"/>
                    </a:cubicBezTo>
                    <a:cubicBezTo>
                      <a:pt x="16440" y="10919"/>
                      <a:pt x="14773" y="12692"/>
                      <a:pt x="12340" y="13568"/>
                    </a:cubicBezTo>
                    <a:cubicBezTo>
                      <a:pt x="12032" y="13679"/>
                      <a:pt x="11713" y="13775"/>
                      <a:pt x="11384" y="13856"/>
                    </a:cubicBezTo>
                    <a:cubicBezTo>
                      <a:pt x="10704" y="14022"/>
                      <a:pt x="9981" y="14123"/>
                      <a:pt x="9231" y="14146"/>
                    </a:cubicBezTo>
                    <a:lnTo>
                      <a:pt x="9734" y="13794"/>
                    </a:lnTo>
                    <a:lnTo>
                      <a:pt x="10279" y="13414"/>
                    </a:lnTo>
                    <a:lnTo>
                      <a:pt x="10890" y="12987"/>
                    </a:lnTo>
                    <a:cubicBezTo>
                      <a:pt x="11766" y="12375"/>
                      <a:pt x="11766" y="11383"/>
                      <a:pt x="10890" y="10771"/>
                    </a:cubicBezTo>
                    <a:cubicBezTo>
                      <a:pt x="10453" y="10466"/>
                      <a:pt x="9879" y="10313"/>
                      <a:pt x="9305" y="10313"/>
                    </a:cubicBezTo>
                    <a:cubicBezTo>
                      <a:pt x="8731" y="10313"/>
                      <a:pt x="8157" y="10466"/>
                      <a:pt x="7720" y="10771"/>
                    </a:cubicBezTo>
                    <a:lnTo>
                      <a:pt x="1887" y="14849"/>
                    </a:lnTo>
                    <a:cubicBezTo>
                      <a:pt x="1011" y="15461"/>
                      <a:pt x="1011" y="16452"/>
                      <a:pt x="1887" y="17064"/>
                    </a:cubicBezTo>
                    <a:lnTo>
                      <a:pt x="7720" y="21141"/>
                    </a:lnTo>
                    <a:cubicBezTo>
                      <a:pt x="8157" y="21447"/>
                      <a:pt x="8731" y="21600"/>
                      <a:pt x="9305" y="21600"/>
                    </a:cubicBezTo>
                    <a:cubicBezTo>
                      <a:pt x="9879" y="21600"/>
                      <a:pt x="10453" y="21447"/>
                      <a:pt x="10890" y="21141"/>
                    </a:cubicBezTo>
                    <a:cubicBezTo>
                      <a:pt x="11766" y="20529"/>
                      <a:pt x="11766" y="19538"/>
                      <a:pt x="10890" y="18926"/>
                    </a:cubicBezTo>
                    <a:lnTo>
                      <a:pt x="10371" y="18563"/>
                    </a:lnTo>
                    <a:lnTo>
                      <a:pt x="9797" y="18162"/>
                    </a:lnTo>
                    <a:lnTo>
                      <a:pt x="9213" y="17754"/>
                    </a:lnTo>
                    <a:cubicBezTo>
                      <a:pt x="9260" y="17753"/>
                      <a:pt x="9307" y="17750"/>
                      <a:pt x="9356" y="17749"/>
                    </a:cubicBezTo>
                    <a:cubicBezTo>
                      <a:pt x="12248" y="17676"/>
                      <a:pt x="14896" y="16926"/>
                      <a:pt x="16985" y="15718"/>
                    </a:cubicBezTo>
                    <a:cubicBezTo>
                      <a:pt x="17130" y="15635"/>
                      <a:pt x="17271" y="15548"/>
                      <a:pt x="17410" y="15461"/>
                    </a:cubicBezTo>
                    <a:cubicBezTo>
                      <a:pt x="17549" y="15373"/>
                      <a:pt x="17684" y="15283"/>
                      <a:pt x="17817" y="15191"/>
                    </a:cubicBezTo>
                    <a:cubicBezTo>
                      <a:pt x="20150" y="13581"/>
                      <a:pt x="21600" y="11348"/>
                      <a:pt x="21600" y="8880"/>
                    </a:cubicBezTo>
                    <a:cubicBezTo>
                      <a:pt x="21600" y="3984"/>
                      <a:pt x="15901" y="0"/>
                      <a:pt x="8894" y="0"/>
                    </a:cubicBezTo>
                    <a:cubicBezTo>
                      <a:pt x="5434" y="0"/>
                      <a:pt x="2294" y="973"/>
                      <a:pt x="0" y="2547"/>
                    </a:cubicBezTo>
                    <a:cubicBezTo>
                      <a:pt x="1217" y="3534"/>
                      <a:pt x="2126" y="4669"/>
                      <a:pt x="2684" y="5890"/>
                    </a:cubicBezTo>
                    <a:cubicBezTo>
                      <a:pt x="4049" y="4511"/>
                      <a:pt x="6324" y="3606"/>
                      <a:pt x="8896" y="3606"/>
                    </a:cubicBezTo>
                    <a:close/>
                  </a:path>
                </a:pathLst>
              </a:custGeom>
              <a:solidFill>
                <a:schemeClr val="accent6">
                  <a:lumMod val="50000"/>
                </a:schemeClr>
              </a:solidFill>
              <a:ln w="12700">
                <a:miter lim="400000"/>
              </a:ln>
            </p:spPr>
            <p:txBody>
              <a:bodyPr lIns="38100" tIns="38100" rIns="38100" bIns="38100" anchor="ctr"/>
              <a:lstStyle/>
              <a:p>
                <a:pPr>
                  <a:defRPr sz="3000">
                    <a:solidFill>
                      <a:srgbClr val="FFFFFF"/>
                    </a:solidFill>
                  </a:defRPr>
                </a:pPr>
                <a:endParaRPr b="1">
                  <a:solidFill>
                    <a:srgbClr val="002060"/>
                  </a:solidFill>
                </a:endParaRPr>
              </a:p>
            </p:txBody>
          </p:sp>
          <p:sp>
            <p:nvSpPr>
              <p:cNvPr id="241" name="Shape">
                <a:extLst>
                  <a:ext uri="{FF2B5EF4-FFF2-40B4-BE49-F238E27FC236}">
                    <a16:creationId xmlns:a16="http://schemas.microsoft.com/office/drawing/2014/main" id="{D678FDB1-4AA4-46EC-AC48-9A86B8EBA404}"/>
                  </a:ext>
                </a:extLst>
              </p:cNvPr>
              <p:cNvSpPr/>
              <p:nvPr/>
            </p:nvSpPr>
            <p:spPr>
              <a:xfrm>
                <a:off x="3198091" y="1903845"/>
                <a:ext cx="2003712" cy="1460246"/>
              </a:xfrm>
              <a:custGeom>
                <a:avLst/>
                <a:gdLst/>
                <a:ahLst/>
                <a:cxnLst>
                  <a:cxn ang="0">
                    <a:pos x="wd2" y="hd2"/>
                  </a:cxn>
                  <a:cxn ang="5400000">
                    <a:pos x="wd2" y="hd2"/>
                  </a:cxn>
                  <a:cxn ang="10800000">
                    <a:pos x="wd2" y="hd2"/>
                  </a:cxn>
                  <a:cxn ang="16200000">
                    <a:pos x="wd2" y="hd2"/>
                  </a:cxn>
                </a:cxnLst>
                <a:rect l="0" t="0" r="r" b="b"/>
                <a:pathLst>
                  <a:path w="21448" h="21600" extrusionOk="0">
                    <a:moveTo>
                      <a:pt x="3231" y="21600"/>
                    </a:moveTo>
                    <a:cubicBezTo>
                      <a:pt x="4297" y="20332"/>
                      <a:pt x="5534" y="19413"/>
                      <a:pt x="6869" y="18895"/>
                    </a:cubicBezTo>
                    <a:cubicBezTo>
                      <a:pt x="4944" y="17824"/>
                      <a:pt x="3582" y="15220"/>
                      <a:pt x="3582" y="12181"/>
                    </a:cubicBezTo>
                    <a:cubicBezTo>
                      <a:pt x="3582" y="8191"/>
                      <a:pt x="5931" y="4946"/>
                      <a:pt x="8817" y="4946"/>
                    </a:cubicBezTo>
                    <a:cubicBezTo>
                      <a:pt x="10617" y="4946"/>
                      <a:pt x="12205" y="6209"/>
                      <a:pt x="13148" y="8125"/>
                    </a:cubicBezTo>
                    <a:cubicBezTo>
                      <a:pt x="13244" y="8318"/>
                      <a:pt x="13332" y="8519"/>
                      <a:pt x="13414" y="8726"/>
                    </a:cubicBezTo>
                    <a:cubicBezTo>
                      <a:pt x="13507" y="8963"/>
                      <a:pt x="13593" y="9207"/>
                      <a:pt x="13666" y="9459"/>
                    </a:cubicBezTo>
                    <a:cubicBezTo>
                      <a:pt x="13887" y="10206"/>
                      <a:pt x="14020" y="11014"/>
                      <a:pt x="14047" y="11860"/>
                    </a:cubicBezTo>
                    <a:lnTo>
                      <a:pt x="13472" y="11065"/>
                    </a:lnTo>
                    <a:lnTo>
                      <a:pt x="13131" y="10593"/>
                    </a:lnTo>
                    <a:lnTo>
                      <a:pt x="12896" y="10268"/>
                    </a:lnTo>
                    <a:cubicBezTo>
                      <a:pt x="12863" y="10223"/>
                      <a:pt x="12828" y="10180"/>
                      <a:pt x="12794" y="10141"/>
                    </a:cubicBezTo>
                    <a:cubicBezTo>
                      <a:pt x="12505" y="9806"/>
                      <a:pt x="12151" y="9639"/>
                      <a:pt x="11796" y="9639"/>
                    </a:cubicBezTo>
                    <a:cubicBezTo>
                      <a:pt x="11397" y="9639"/>
                      <a:pt x="10999" y="9849"/>
                      <a:pt x="10696" y="10268"/>
                    </a:cubicBezTo>
                    <a:cubicBezTo>
                      <a:pt x="10088" y="11108"/>
                      <a:pt x="10088" y="12468"/>
                      <a:pt x="10696" y="13308"/>
                    </a:cubicBezTo>
                    <a:lnTo>
                      <a:pt x="14744" y="18902"/>
                    </a:lnTo>
                    <a:cubicBezTo>
                      <a:pt x="15048" y="19321"/>
                      <a:pt x="15446" y="19532"/>
                      <a:pt x="15844" y="19532"/>
                    </a:cubicBezTo>
                    <a:cubicBezTo>
                      <a:pt x="16242" y="19532"/>
                      <a:pt x="16641" y="19321"/>
                      <a:pt x="16944" y="18902"/>
                    </a:cubicBezTo>
                    <a:lnTo>
                      <a:pt x="20992" y="13308"/>
                    </a:lnTo>
                    <a:cubicBezTo>
                      <a:pt x="21600" y="12468"/>
                      <a:pt x="21600" y="11108"/>
                      <a:pt x="20992" y="10268"/>
                    </a:cubicBezTo>
                    <a:cubicBezTo>
                      <a:pt x="20689" y="9849"/>
                      <a:pt x="20291" y="9639"/>
                      <a:pt x="19893" y="9639"/>
                    </a:cubicBezTo>
                    <a:cubicBezTo>
                      <a:pt x="19494" y="9639"/>
                      <a:pt x="19096" y="9849"/>
                      <a:pt x="18793" y="10268"/>
                    </a:cubicBezTo>
                    <a:lnTo>
                      <a:pt x="17794" y="11649"/>
                    </a:lnTo>
                    <a:lnTo>
                      <a:pt x="17629" y="11876"/>
                    </a:lnTo>
                    <a:cubicBezTo>
                      <a:pt x="17621" y="11427"/>
                      <a:pt x="17594" y="10984"/>
                      <a:pt x="17552" y="10548"/>
                    </a:cubicBezTo>
                    <a:cubicBezTo>
                      <a:pt x="17516" y="10188"/>
                      <a:pt x="17471" y="9829"/>
                      <a:pt x="17413" y="9479"/>
                    </a:cubicBezTo>
                    <a:cubicBezTo>
                      <a:pt x="17096" y="7552"/>
                      <a:pt x="16446" y="5797"/>
                      <a:pt x="15555" y="4336"/>
                    </a:cubicBezTo>
                    <a:cubicBezTo>
                      <a:pt x="15472" y="4201"/>
                      <a:pt x="15387" y="4069"/>
                      <a:pt x="15300" y="3939"/>
                    </a:cubicBezTo>
                    <a:cubicBezTo>
                      <a:pt x="15213" y="3810"/>
                      <a:pt x="15125" y="3682"/>
                      <a:pt x="15034" y="3558"/>
                    </a:cubicBezTo>
                    <a:cubicBezTo>
                      <a:pt x="13439" y="1362"/>
                      <a:pt x="11241" y="0"/>
                      <a:pt x="8817" y="0"/>
                    </a:cubicBezTo>
                    <a:cubicBezTo>
                      <a:pt x="3956" y="0"/>
                      <a:pt x="0" y="5465"/>
                      <a:pt x="0" y="12185"/>
                    </a:cubicBezTo>
                    <a:cubicBezTo>
                      <a:pt x="1" y="15972"/>
                      <a:pt x="1260" y="19363"/>
                      <a:pt x="3231" y="21600"/>
                    </a:cubicBezTo>
                    <a:close/>
                  </a:path>
                </a:pathLst>
              </a:custGeom>
              <a:solidFill>
                <a:schemeClr val="tx2">
                  <a:lumMod val="10000"/>
                </a:schemeClr>
              </a:solidFill>
              <a:ln w="12700">
                <a:miter lim="400000"/>
              </a:ln>
            </p:spPr>
            <p:txBody>
              <a:bodyPr lIns="38100" tIns="38100" rIns="38100" bIns="38100" anchor="ctr"/>
              <a:lstStyle/>
              <a:p>
                <a:pPr>
                  <a:defRPr sz="3000">
                    <a:solidFill>
                      <a:srgbClr val="FFFFFF"/>
                    </a:solidFill>
                  </a:defRPr>
                </a:pPr>
                <a:endParaRPr b="1">
                  <a:solidFill>
                    <a:srgbClr val="002060"/>
                  </a:solidFill>
                </a:endParaRPr>
              </a:p>
            </p:txBody>
          </p:sp>
          <p:sp>
            <p:nvSpPr>
              <p:cNvPr id="242" name="Shape">
                <a:extLst>
                  <a:ext uri="{FF2B5EF4-FFF2-40B4-BE49-F238E27FC236}">
                    <a16:creationId xmlns:a16="http://schemas.microsoft.com/office/drawing/2014/main" id="{108E3A9B-C641-4DC1-90D0-7844995887DE}"/>
                  </a:ext>
                </a:extLst>
              </p:cNvPr>
              <p:cNvSpPr/>
              <p:nvPr/>
            </p:nvSpPr>
            <p:spPr>
              <a:xfrm>
                <a:off x="3261592" y="2856344"/>
                <a:ext cx="1400303" cy="2003553"/>
              </a:xfrm>
              <a:custGeom>
                <a:avLst/>
                <a:gdLst/>
                <a:ahLst/>
                <a:cxnLst>
                  <a:cxn ang="0">
                    <a:pos x="wd2" y="hd2"/>
                  </a:cxn>
                  <a:cxn ang="5400000">
                    <a:pos x="wd2" y="hd2"/>
                  </a:cxn>
                  <a:cxn ang="10800000">
                    <a:pos x="wd2" y="hd2"/>
                  </a:cxn>
                  <a:cxn ang="16200000">
                    <a:pos x="wd2" y="hd2"/>
                  </a:cxn>
                </a:cxnLst>
                <a:rect l="0" t="0" r="r" b="b"/>
                <a:pathLst>
                  <a:path w="21600" h="21600" extrusionOk="0">
                    <a:moveTo>
                      <a:pt x="12704" y="17994"/>
                    </a:moveTo>
                    <a:cubicBezTo>
                      <a:pt x="8543" y="17994"/>
                      <a:pt x="5160" y="15628"/>
                      <a:pt x="5160" y="12721"/>
                    </a:cubicBezTo>
                    <a:cubicBezTo>
                      <a:pt x="5160" y="10681"/>
                      <a:pt x="6827" y="8908"/>
                      <a:pt x="9260" y="8032"/>
                    </a:cubicBezTo>
                    <a:cubicBezTo>
                      <a:pt x="9568" y="7921"/>
                      <a:pt x="9887" y="7825"/>
                      <a:pt x="10216" y="7744"/>
                    </a:cubicBezTo>
                    <a:cubicBezTo>
                      <a:pt x="10896" y="7578"/>
                      <a:pt x="11619" y="7477"/>
                      <a:pt x="12369" y="7454"/>
                    </a:cubicBezTo>
                    <a:lnTo>
                      <a:pt x="11866" y="7806"/>
                    </a:lnTo>
                    <a:lnTo>
                      <a:pt x="11321" y="8186"/>
                    </a:lnTo>
                    <a:lnTo>
                      <a:pt x="10710" y="8613"/>
                    </a:lnTo>
                    <a:cubicBezTo>
                      <a:pt x="9834" y="9225"/>
                      <a:pt x="9834" y="10217"/>
                      <a:pt x="10710" y="10829"/>
                    </a:cubicBezTo>
                    <a:cubicBezTo>
                      <a:pt x="11147" y="11134"/>
                      <a:pt x="11721" y="11287"/>
                      <a:pt x="12295" y="11287"/>
                    </a:cubicBezTo>
                    <a:cubicBezTo>
                      <a:pt x="12869" y="11287"/>
                      <a:pt x="13443" y="11134"/>
                      <a:pt x="13880" y="10829"/>
                    </a:cubicBezTo>
                    <a:lnTo>
                      <a:pt x="19713" y="6751"/>
                    </a:lnTo>
                    <a:cubicBezTo>
                      <a:pt x="20589" y="6139"/>
                      <a:pt x="20589" y="5148"/>
                      <a:pt x="19713" y="4536"/>
                    </a:cubicBezTo>
                    <a:lnTo>
                      <a:pt x="13880" y="459"/>
                    </a:lnTo>
                    <a:cubicBezTo>
                      <a:pt x="13443" y="153"/>
                      <a:pt x="12869" y="0"/>
                      <a:pt x="12295" y="0"/>
                    </a:cubicBezTo>
                    <a:cubicBezTo>
                      <a:pt x="11721" y="0"/>
                      <a:pt x="11147" y="153"/>
                      <a:pt x="10710" y="459"/>
                    </a:cubicBezTo>
                    <a:cubicBezTo>
                      <a:pt x="9834" y="1071"/>
                      <a:pt x="9834" y="2062"/>
                      <a:pt x="10710" y="2674"/>
                    </a:cubicBezTo>
                    <a:lnTo>
                      <a:pt x="11229" y="3037"/>
                    </a:lnTo>
                    <a:lnTo>
                      <a:pt x="11803" y="3438"/>
                    </a:lnTo>
                    <a:lnTo>
                      <a:pt x="12387" y="3846"/>
                    </a:lnTo>
                    <a:cubicBezTo>
                      <a:pt x="12340" y="3847"/>
                      <a:pt x="12293" y="3850"/>
                      <a:pt x="12244" y="3851"/>
                    </a:cubicBezTo>
                    <a:cubicBezTo>
                      <a:pt x="9352" y="3924"/>
                      <a:pt x="6704" y="4674"/>
                      <a:pt x="4615" y="5882"/>
                    </a:cubicBezTo>
                    <a:cubicBezTo>
                      <a:pt x="4470" y="5965"/>
                      <a:pt x="4329" y="6052"/>
                      <a:pt x="4190" y="6139"/>
                    </a:cubicBezTo>
                    <a:cubicBezTo>
                      <a:pt x="4051" y="6227"/>
                      <a:pt x="3916" y="6317"/>
                      <a:pt x="3783" y="6409"/>
                    </a:cubicBezTo>
                    <a:cubicBezTo>
                      <a:pt x="1450" y="8019"/>
                      <a:pt x="0" y="10252"/>
                      <a:pt x="0" y="12720"/>
                    </a:cubicBezTo>
                    <a:cubicBezTo>
                      <a:pt x="0" y="17616"/>
                      <a:pt x="5699" y="21600"/>
                      <a:pt x="12706" y="21600"/>
                    </a:cubicBezTo>
                    <a:cubicBezTo>
                      <a:pt x="16166" y="21600"/>
                      <a:pt x="19306" y="20627"/>
                      <a:pt x="21600" y="19053"/>
                    </a:cubicBezTo>
                    <a:cubicBezTo>
                      <a:pt x="20383" y="18066"/>
                      <a:pt x="19474" y="16931"/>
                      <a:pt x="18916" y="15710"/>
                    </a:cubicBezTo>
                    <a:cubicBezTo>
                      <a:pt x="17551" y="17089"/>
                      <a:pt x="15276" y="17994"/>
                      <a:pt x="12704" y="17994"/>
                    </a:cubicBezTo>
                    <a:close/>
                  </a:path>
                </a:pathLst>
              </a:custGeom>
              <a:solidFill>
                <a:schemeClr val="accent4">
                  <a:lumMod val="25000"/>
                </a:schemeClr>
              </a:solidFill>
              <a:ln w="12700">
                <a:miter lim="400000"/>
              </a:ln>
            </p:spPr>
            <p:txBody>
              <a:bodyPr lIns="38100" tIns="38100" rIns="38100" bIns="38100" anchor="ctr"/>
              <a:lstStyle/>
              <a:p>
                <a:pPr>
                  <a:defRPr sz="3000">
                    <a:solidFill>
                      <a:srgbClr val="FFFFFF"/>
                    </a:solidFill>
                  </a:defRPr>
                </a:pPr>
                <a:endParaRPr b="1">
                  <a:solidFill>
                    <a:srgbClr val="002060"/>
                  </a:solidFill>
                </a:endParaRPr>
              </a:p>
            </p:txBody>
          </p:sp>
          <p:sp>
            <p:nvSpPr>
              <p:cNvPr id="243" name="Shape">
                <a:extLst>
                  <a:ext uri="{FF2B5EF4-FFF2-40B4-BE49-F238E27FC236}">
                    <a16:creationId xmlns:a16="http://schemas.microsoft.com/office/drawing/2014/main" id="{516B4A2B-482B-4341-94CD-A39F2EA4A79E}"/>
                  </a:ext>
                </a:extLst>
              </p:cNvPr>
              <p:cNvSpPr/>
              <p:nvPr/>
            </p:nvSpPr>
            <p:spPr>
              <a:xfrm>
                <a:off x="4163291" y="3402445"/>
                <a:ext cx="2003553" cy="1458343"/>
              </a:xfrm>
              <a:custGeom>
                <a:avLst/>
                <a:gdLst/>
                <a:ahLst/>
                <a:cxnLst>
                  <a:cxn ang="0">
                    <a:pos x="wd2" y="hd2"/>
                  </a:cxn>
                  <a:cxn ang="5400000">
                    <a:pos x="wd2" y="hd2"/>
                  </a:cxn>
                  <a:cxn ang="10800000">
                    <a:pos x="wd2" y="hd2"/>
                  </a:cxn>
                  <a:cxn ang="16200000">
                    <a:pos x="wd2" y="hd2"/>
                  </a:cxn>
                </a:cxnLst>
                <a:rect l="0" t="0" r="r" b="b"/>
                <a:pathLst>
                  <a:path w="21600" h="21600" extrusionOk="0">
                    <a:moveTo>
                      <a:pt x="18283" y="0"/>
                    </a:moveTo>
                    <a:cubicBezTo>
                      <a:pt x="17295" y="1168"/>
                      <a:pt x="16160" y="2041"/>
                      <a:pt x="14939" y="2577"/>
                    </a:cubicBezTo>
                    <a:cubicBezTo>
                      <a:pt x="16316" y="3886"/>
                      <a:pt x="18161" y="6115"/>
                      <a:pt x="17994" y="9401"/>
                    </a:cubicBezTo>
                    <a:cubicBezTo>
                      <a:pt x="17791" y="13385"/>
                      <a:pt x="15628" y="16645"/>
                      <a:pt x="12721" y="16645"/>
                    </a:cubicBezTo>
                    <a:cubicBezTo>
                      <a:pt x="10681" y="16645"/>
                      <a:pt x="8908" y="15045"/>
                      <a:pt x="8032" y="12708"/>
                    </a:cubicBezTo>
                    <a:cubicBezTo>
                      <a:pt x="7921" y="12413"/>
                      <a:pt x="7825" y="12106"/>
                      <a:pt x="7744" y="11790"/>
                    </a:cubicBezTo>
                    <a:cubicBezTo>
                      <a:pt x="7578" y="11138"/>
                      <a:pt x="7477" y="10444"/>
                      <a:pt x="7454" y="9723"/>
                    </a:cubicBezTo>
                    <a:lnTo>
                      <a:pt x="7806" y="10207"/>
                    </a:lnTo>
                    <a:lnTo>
                      <a:pt x="8186" y="10729"/>
                    </a:lnTo>
                    <a:lnTo>
                      <a:pt x="8613" y="11316"/>
                    </a:lnTo>
                    <a:cubicBezTo>
                      <a:pt x="9225" y="12157"/>
                      <a:pt x="10217" y="12157"/>
                      <a:pt x="10829" y="11316"/>
                    </a:cubicBezTo>
                    <a:cubicBezTo>
                      <a:pt x="11134" y="10897"/>
                      <a:pt x="11287" y="10346"/>
                      <a:pt x="11287" y="9795"/>
                    </a:cubicBezTo>
                    <a:cubicBezTo>
                      <a:pt x="11287" y="9243"/>
                      <a:pt x="11134" y="8692"/>
                      <a:pt x="10829" y="8273"/>
                    </a:cubicBezTo>
                    <a:lnTo>
                      <a:pt x="6751" y="2671"/>
                    </a:lnTo>
                    <a:cubicBezTo>
                      <a:pt x="6139" y="1830"/>
                      <a:pt x="5148" y="1830"/>
                      <a:pt x="4536" y="2671"/>
                    </a:cubicBezTo>
                    <a:lnTo>
                      <a:pt x="459" y="8273"/>
                    </a:lnTo>
                    <a:cubicBezTo>
                      <a:pt x="153" y="8692"/>
                      <a:pt x="0" y="9243"/>
                      <a:pt x="0" y="9795"/>
                    </a:cubicBezTo>
                    <a:cubicBezTo>
                      <a:pt x="0" y="10346"/>
                      <a:pt x="153" y="10897"/>
                      <a:pt x="459" y="11316"/>
                    </a:cubicBezTo>
                    <a:cubicBezTo>
                      <a:pt x="1071" y="12157"/>
                      <a:pt x="2062" y="12157"/>
                      <a:pt x="2674" y="11316"/>
                    </a:cubicBezTo>
                    <a:lnTo>
                      <a:pt x="3037" y="10818"/>
                    </a:lnTo>
                    <a:lnTo>
                      <a:pt x="3438" y="10267"/>
                    </a:lnTo>
                    <a:lnTo>
                      <a:pt x="3846" y="9706"/>
                    </a:lnTo>
                    <a:cubicBezTo>
                      <a:pt x="3847" y="9751"/>
                      <a:pt x="3850" y="9796"/>
                      <a:pt x="3851" y="9843"/>
                    </a:cubicBezTo>
                    <a:cubicBezTo>
                      <a:pt x="3924" y="12620"/>
                      <a:pt x="4674" y="15163"/>
                      <a:pt x="5882" y="17168"/>
                    </a:cubicBezTo>
                    <a:cubicBezTo>
                      <a:pt x="5965" y="17307"/>
                      <a:pt x="6052" y="17443"/>
                      <a:pt x="6139" y="17576"/>
                    </a:cubicBezTo>
                    <a:cubicBezTo>
                      <a:pt x="6227" y="17710"/>
                      <a:pt x="6317" y="17840"/>
                      <a:pt x="6409" y="17968"/>
                    </a:cubicBezTo>
                    <a:cubicBezTo>
                      <a:pt x="8019" y="20208"/>
                      <a:pt x="10252" y="21600"/>
                      <a:pt x="12720" y="21600"/>
                    </a:cubicBezTo>
                    <a:cubicBezTo>
                      <a:pt x="17616" y="21600"/>
                      <a:pt x="21600" y="16128"/>
                      <a:pt x="21600" y="9400"/>
                    </a:cubicBezTo>
                    <a:cubicBezTo>
                      <a:pt x="21600" y="4776"/>
                      <a:pt x="19856" y="2203"/>
                      <a:pt x="18283" y="0"/>
                    </a:cubicBezTo>
                    <a:close/>
                  </a:path>
                </a:pathLst>
              </a:custGeom>
              <a:solidFill>
                <a:schemeClr val="tx2">
                  <a:lumMod val="50000"/>
                </a:schemeClr>
              </a:solidFill>
              <a:ln w="12700">
                <a:miter lim="400000"/>
              </a:ln>
            </p:spPr>
            <p:txBody>
              <a:bodyPr lIns="38100" tIns="38100" rIns="38100" bIns="38100" anchor="ctr"/>
              <a:lstStyle/>
              <a:p>
                <a:pPr>
                  <a:defRPr sz="3000">
                    <a:solidFill>
                      <a:srgbClr val="FFFFFF"/>
                    </a:solidFill>
                  </a:defRPr>
                </a:pPr>
                <a:endParaRPr b="1">
                  <a:solidFill>
                    <a:srgbClr val="002060"/>
                  </a:solidFill>
                </a:endParaRPr>
              </a:p>
            </p:txBody>
          </p:sp>
        </p:grpSp>
        <p:sp>
          <p:nvSpPr>
            <p:cNvPr id="236" name="Freeform: Shape 35">
              <a:extLst>
                <a:ext uri="{FF2B5EF4-FFF2-40B4-BE49-F238E27FC236}">
                  <a16:creationId xmlns:a16="http://schemas.microsoft.com/office/drawing/2014/main" id="{C0951036-7D12-4A25-8E15-6D6756F3A3CA}"/>
                </a:ext>
              </a:extLst>
            </p:cNvPr>
            <p:cNvSpPr/>
            <p:nvPr/>
          </p:nvSpPr>
          <p:spPr>
            <a:xfrm>
              <a:off x="7317588" y="3557716"/>
              <a:ext cx="553068" cy="365424"/>
            </a:xfrm>
            <a:custGeom>
              <a:avLst/>
              <a:gdLst>
                <a:gd name="connsiteX0" fmla="*/ 405478 w 508505"/>
                <a:gd name="connsiteY0" fmla="*/ 0 h 335980"/>
                <a:gd name="connsiteX1" fmla="*/ 508505 w 508505"/>
                <a:gd name="connsiteY1" fmla="*/ 110905 h 335980"/>
                <a:gd name="connsiteX2" fmla="*/ 495838 w 508505"/>
                <a:gd name="connsiteY2" fmla="*/ 122928 h 335980"/>
                <a:gd name="connsiteX3" fmla="*/ 459821 w 508505"/>
                <a:gd name="connsiteY3" fmla="*/ 154091 h 335980"/>
                <a:gd name="connsiteX4" fmla="*/ 162075 w 508505"/>
                <a:gd name="connsiteY4" fmla="*/ 328835 h 335980"/>
                <a:gd name="connsiteX5" fmla="*/ 137843 w 508505"/>
                <a:gd name="connsiteY5" fmla="*/ 335980 h 335980"/>
                <a:gd name="connsiteX6" fmla="*/ 131168 w 508505"/>
                <a:gd name="connsiteY6" fmla="*/ 329506 h 335980"/>
                <a:gd name="connsiteX7" fmla="*/ 0 w 508505"/>
                <a:gd name="connsiteY7" fmla="*/ 227444 h 335980"/>
                <a:gd name="connsiteX8" fmla="*/ 405478 w 508505"/>
                <a:gd name="connsiteY8" fmla="*/ 0 h 33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505" h="335980">
                  <a:moveTo>
                    <a:pt x="405478" y="0"/>
                  </a:moveTo>
                  <a:lnTo>
                    <a:pt x="508505" y="110905"/>
                  </a:lnTo>
                  <a:lnTo>
                    <a:pt x="495838" y="122928"/>
                  </a:lnTo>
                  <a:cubicBezTo>
                    <a:pt x="484059" y="133478"/>
                    <a:pt x="472109" y="144027"/>
                    <a:pt x="459821" y="154091"/>
                  </a:cubicBezTo>
                  <a:cubicBezTo>
                    <a:pt x="371304" y="227329"/>
                    <a:pt x="270943" y="286683"/>
                    <a:pt x="162075" y="328835"/>
                  </a:cubicBezTo>
                  <a:lnTo>
                    <a:pt x="137843" y="335980"/>
                  </a:lnTo>
                  <a:lnTo>
                    <a:pt x="131168" y="329506"/>
                  </a:lnTo>
                  <a:cubicBezTo>
                    <a:pt x="87031" y="290284"/>
                    <a:pt x="41742" y="256327"/>
                    <a:pt x="0" y="227444"/>
                  </a:cubicBezTo>
                  <a:cubicBezTo>
                    <a:pt x="148053" y="180137"/>
                    <a:pt x="285677" y="103087"/>
                    <a:pt x="405478" y="0"/>
                  </a:cubicBezTo>
                  <a:close/>
                </a:path>
              </a:pathLst>
            </a:custGeom>
            <a:solidFill>
              <a:schemeClr val="tx1">
                <a:alpha val="30000"/>
              </a:schemeClr>
            </a:solidFill>
            <a:ln w="12700">
              <a:miter lim="400000"/>
            </a:ln>
          </p:spPr>
          <p:txBody>
            <a:bodyPr wrap="square" lIns="38100" tIns="38100" rIns="38100" bIns="38100" anchor="ctr">
              <a:noAutofit/>
            </a:bodyPr>
            <a:lstStyle/>
            <a:p>
              <a:pPr>
                <a:defRPr sz="3000">
                  <a:solidFill>
                    <a:srgbClr val="FFFFFF"/>
                  </a:solidFill>
                </a:defRPr>
              </a:pPr>
              <a:endParaRPr b="1">
                <a:solidFill>
                  <a:srgbClr val="002060"/>
                </a:solidFill>
              </a:endParaRPr>
            </a:p>
          </p:txBody>
        </p:sp>
        <p:sp>
          <p:nvSpPr>
            <p:cNvPr id="237" name="Freeform: Shape 36">
              <a:extLst>
                <a:ext uri="{FF2B5EF4-FFF2-40B4-BE49-F238E27FC236}">
                  <a16:creationId xmlns:a16="http://schemas.microsoft.com/office/drawing/2014/main" id="{E8431804-94BF-48D3-92E9-915242794EB2}"/>
                </a:ext>
              </a:extLst>
            </p:cNvPr>
            <p:cNvSpPr/>
            <p:nvPr/>
          </p:nvSpPr>
          <p:spPr>
            <a:xfrm>
              <a:off x="6105794" y="1622699"/>
              <a:ext cx="420746" cy="581098"/>
            </a:xfrm>
            <a:custGeom>
              <a:avLst/>
              <a:gdLst>
                <a:gd name="connsiteX0" fmla="*/ 158800 w 386845"/>
                <a:gd name="connsiteY0" fmla="*/ 0 h 534277"/>
                <a:gd name="connsiteX1" fmla="*/ 164442 w 386845"/>
                <a:gd name="connsiteY1" fmla="*/ 5848 h 534277"/>
                <a:gd name="connsiteX2" fmla="*/ 195584 w 386845"/>
                <a:gd name="connsiteY2" fmla="*/ 40933 h 534277"/>
                <a:gd name="connsiteX3" fmla="*/ 386006 w 386845"/>
                <a:gd name="connsiteY3" fmla="*/ 370737 h 534277"/>
                <a:gd name="connsiteX4" fmla="*/ 386845 w 386845"/>
                <a:gd name="connsiteY4" fmla="*/ 373604 h 534277"/>
                <a:gd name="connsiteX5" fmla="*/ 327867 w 386845"/>
                <a:gd name="connsiteY5" fmla="*/ 420462 h 534277"/>
                <a:gd name="connsiteX6" fmla="*/ 227460 w 386845"/>
                <a:gd name="connsiteY6" fmla="*/ 534277 h 534277"/>
                <a:gd name="connsiteX7" fmla="*/ 0 w 386845"/>
                <a:gd name="connsiteY7" fmla="*/ 128921 h 534277"/>
                <a:gd name="connsiteX8" fmla="*/ 158553 w 386845"/>
                <a:gd name="connsiteY8" fmla="*/ 148 h 53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845" h="534277">
                  <a:moveTo>
                    <a:pt x="158800" y="0"/>
                  </a:moveTo>
                  <a:lnTo>
                    <a:pt x="164442" y="5848"/>
                  </a:lnTo>
                  <a:cubicBezTo>
                    <a:pt x="175067" y="17337"/>
                    <a:pt x="185448" y="29002"/>
                    <a:pt x="195584" y="40933"/>
                  </a:cubicBezTo>
                  <a:cubicBezTo>
                    <a:pt x="277194" y="137769"/>
                    <a:pt x="342248" y="249220"/>
                    <a:pt x="386006" y="370737"/>
                  </a:cubicBezTo>
                  <a:lnTo>
                    <a:pt x="386845" y="373604"/>
                  </a:lnTo>
                  <a:lnTo>
                    <a:pt x="327867" y="420462"/>
                  </a:lnTo>
                  <a:cubicBezTo>
                    <a:pt x="290119" y="454264"/>
                    <a:pt x="256380" y="492475"/>
                    <a:pt x="227460" y="534277"/>
                  </a:cubicBezTo>
                  <a:cubicBezTo>
                    <a:pt x="180171" y="386225"/>
                    <a:pt x="103137" y="248600"/>
                    <a:pt x="0" y="128921"/>
                  </a:cubicBezTo>
                  <a:cubicBezTo>
                    <a:pt x="48602" y="81207"/>
                    <a:pt x="101685" y="38048"/>
                    <a:pt x="158553" y="148"/>
                  </a:cubicBezTo>
                  <a:close/>
                </a:path>
              </a:pathLst>
            </a:custGeom>
            <a:solidFill>
              <a:schemeClr val="tx1">
                <a:alpha val="30000"/>
              </a:schemeClr>
            </a:solidFill>
            <a:ln w="12700">
              <a:miter lim="400000"/>
            </a:ln>
          </p:spPr>
          <p:txBody>
            <a:bodyPr wrap="square" lIns="38100" tIns="38100" rIns="38100" bIns="38100" anchor="ctr">
              <a:noAutofit/>
            </a:bodyPr>
            <a:lstStyle/>
            <a:p>
              <a:pPr>
                <a:defRPr sz="3000">
                  <a:solidFill>
                    <a:srgbClr val="FFFFFF"/>
                  </a:solidFill>
                </a:defRPr>
              </a:pPr>
              <a:endParaRPr b="1">
                <a:solidFill>
                  <a:srgbClr val="002060"/>
                </a:solidFill>
              </a:endParaRPr>
            </a:p>
          </p:txBody>
        </p:sp>
        <p:sp>
          <p:nvSpPr>
            <p:cNvPr id="238" name="Freeform: Shape 37">
              <a:extLst>
                <a:ext uri="{FF2B5EF4-FFF2-40B4-BE49-F238E27FC236}">
                  <a16:creationId xmlns:a16="http://schemas.microsoft.com/office/drawing/2014/main" id="{606E4B91-B2C2-4400-8411-E055B2674A81}"/>
                </a:ext>
              </a:extLst>
            </p:cNvPr>
            <p:cNvSpPr/>
            <p:nvPr/>
          </p:nvSpPr>
          <p:spPr>
            <a:xfrm>
              <a:off x="4243902" y="3111966"/>
              <a:ext cx="643580" cy="391219"/>
            </a:xfrm>
            <a:custGeom>
              <a:avLst/>
              <a:gdLst>
                <a:gd name="connsiteX0" fmla="*/ 402116 w 591724"/>
                <a:gd name="connsiteY0" fmla="*/ 0 h 359697"/>
                <a:gd name="connsiteX1" fmla="*/ 429823 w 591724"/>
                <a:gd name="connsiteY1" fmla="*/ 25772 h 359697"/>
                <a:gd name="connsiteX2" fmla="*/ 591724 w 591724"/>
                <a:gd name="connsiteY2" fmla="*/ 120645 h 359697"/>
                <a:gd name="connsiteX3" fmla="*/ 147436 w 591724"/>
                <a:gd name="connsiteY3" fmla="*/ 359697 h 359697"/>
                <a:gd name="connsiteX4" fmla="*/ 61377 w 591724"/>
                <a:gd name="connsiteY4" fmla="*/ 280913 h 359697"/>
                <a:gd name="connsiteX5" fmla="*/ 0 w 591724"/>
                <a:gd name="connsiteY5" fmla="*/ 211232 h 359697"/>
                <a:gd name="connsiteX6" fmla="*/ 10016 w 591724"/>
                <a:gd name="connsiteY6" fmla="*/ 202565 h 359697"/>
                <a:gd name="connsiteX7" fmla="*/ 307763 w 591724"/>
                <a:gd name="connsiteY7" fmla="*/ 27822 h 35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724" h="359697">
                  <a:moveTo>
                    <a:pt x="402116" y="0"/>
                  </a:moveTo>
                  <a:lnTo>
                    <a:pt x="429823" y="25772"/>
                  </a:lnTo>
                  <a:cubicBezTo>
                    <a:pt x="478477" y="64853"/>
                    <a:pt x="532952" y="96983"/>
                    <a:pt x="591724" y="120645"/>
                  </a:cubicBezTo>
                  <a:cubicBezTo>
                    <a:pt x="428688" y="166423"/>
                    <a:pt x="277620" y="247639"/>
                    <a:pt x="147436" y="359697"/>
                  </a:cubicBezTo>
                  <a:cubicBezTo>
                    <a:pt x="117347" y="334986"/>
                    <a:pt x="88618" y="308680"/>
                    <a:pt x="61377" y="280913"/>
                  </a:cubicBezTo>
                  <a:lnTo>
                    <a:pt x="0" y="211232"/>
                  </a:lnTo>
                  <a:lnTo>
                    <a:pt x="10016" y="202565"/>
                  </a:lnTo>
                  <a:cubicBezTo>
                    <a:pt x="98534" y="129327"/>
                    <a:pt x="198895" y="69973"/>
                    <a:pt x="307763" y="27822"/>
                  </a:cubicBezTo>
                  <a:close/>
                </a:path>
              </a:pathLst>
            </a:custGeom>
            <a:solidFill>
              <a:schemeClr val="tx1">
                <a:alpha val="30000"/>
              </a:schemeClr>
            </a:solidFill>
            <a:ln w="12700">
              <a:miter lim="400000"/>
            </a:ln>
          </p:spPr>
          <p:txBody>
            <a:bodyPr wrap="square" lIns="38100" tIns="38100" rIns="38100" bIns="38100" anchor="ctr">
              <a:noAutofit/>
            </a:bodyPr>
            <a:lstStyle/>
            <a:p>
              <a:pPr>
                <a:defRPr sz="3000">
                  <a:solidFill>
                    <a:srgbClr val="FFFFFF"/>
                  </a:solidFill>
                </a:defRPr>
              </a:pPr>
              <a:endParaRPr b="1">
                <a:solidFill>
                  <a:srgbClr val="002060"/>
                </a:solidFill>
              </a:endParaRPr>
            </a:p>
          </p:txBody>
        </p:sp>
        <p:sp>
          <p:nvSpPr>
            <p:cNvPr id="239" name="Freeform: Shape 38">
              <a:extLst>
                <a:ext uri="{FF2B5EF4-FFF2-40B4-BE49-F238E27FC236}">
                  <a16:creationId xmlns:a16="http://schemas.microsoft.com/office/drawing/2014/main" id="{520CDF3C-F5BA-4CF7-B21F-FD10410379A0}"/>
                </a:ext>
              </a:extLst>
            </p:cNvPr>
            <p:cNvSpPr/>
            <p:nvPr/>
          </p:nvSpPr>
          <p:spPr>
            <a:xfrm>
              <a:off x="5640065" y="4853132"/>
              <a:ext cx="416257" cy="576526"/>
            </a:xfrm>
            <a:custGeom>
              <a:avLst/>
              <a:gdLst>
                <a:gd name="connsiteX0" fmla="*/ 155259 w 382718"/>
                <a:gd name="connsiteY0" fmla="*/ 0 h 530073"/>
                <a:gd name="connsiteX1" fmla="*/ 382718 w 382718"/>
                <a:gd name="connsiteY1" fmla="*/ 405356 h 530073"/>
                <a:gd name="connsiteX2" fmla="*/ 306541 w 382718"/>
                <a:gd name="connsiteY2" fmla="*/ 473423 h 530073"/>
                <a:gd name="connsiteX3" fmla="*/ 229670 w 382718"/>
                <a:gd name="connsiteY3" fmla="*/ 530073 h 530073"/>
                <a:gd name="connsiteX4" fmla="*/ 211842 w 382718"/>
                <a:gd name="connsiteY4" fmla="*/ 511234 h 530073"/>
                <a:gd name="connsiteX5" fmla="*/ 180679 w 382718"/>
                <a:gd name="connsiteY5" fmla="*/ 475224 h 530073"/>
                <a:gd name="connsiteX6" fmla="*/ 5936 w 382718"/>
                <a:gd name="connsiteY6" fmla="*/ 177526 h 530073"/>
                <a:gd name="connsiteX7" fmla="*/ 0 w 382718"/>
                <a:gd name="connsiteY7" fmla="*/ 157395 h 530073"/>
                <a:gd name="connsiteX8" fmla="*/ 54851 w 382718"/>
                <a:gd name="connsiteY8" fmla="*/ 113815 h 530073"/>
                <a:gd name="connsiteX9" fmla="*/ 155259 w 382718"/>
                <a:gd name="connsiteY9" fmla="*/ 0 h 53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18" h="530073">
                  <a:moveTo>
                    <a:pt x="155259" y="0"/>
                  </a:moveTo>
                  <a:cubicBezTo>
                    <a:pt x="202547" y="148053"/>
                    <a:pt x="279582" y="285677"/>
                    <a:pt x="382718" y="405356"/>
                  </a:cubicBezTo>
                  <a:cubicBezTo>
                    <a:pt x="358417" y="429213"/>
                    <a:pt x="332996" y="451932"/>
                    <a:pt x="306541" y="473423"/>
                  </a:cubicBezTo>
                  <a:lnTo>
                    <a:pt x="229670" y="530073"/>
                  </a:lnTo>
                  <a:lnTo>
                    <a:pt x="211842" y="511234"/>
                  </a:lnTo>
                  <a:cubicBezTo>
                    <a:pt x="201293" y="499495"/>
                    <a:pt x="190744" y="487492"/>
                    <a:pt x="180679" y="475224"/>
                  </a:cubicBezTo>
                  <a:cubicBezTo>
                    <a:pt x="107441" y="386745"/>
                    <a:pt x="48087" y="286394"/>
                    <a:pt x="5936" y="177526"/>
                  </a:cubicBezTo>
                  <a:lnTo>
                    <a:pt x="0" y="157395"/>
                  </a:lnTo>
                  <a:lnTo>
                    <a:pt x="54851" y="113815"/>
                  </a:lnTo>
                  <a:cubicBezTo>
                    <a:pt x="92599" y="80013"/>
                    <a:pt x="126339" y="41802"/>
                    <a:pt x="155259" y="0"/>
                  </a:cubicBezTo>
                  <a:close/>
                </a:path>
              </a:pathLst>
            </a:custGeom>
            <a:solidFill>
              <a:schemeClr val="tx1">
                <a:alpha val="30000"/>
              </a:schemeClr>
            </a:solidFill>
            <a:ln w="12700">
              <a:miter lim="400000"/>
            </a:ln>
          </p:spPr>
          <p:txBody>
            <a:bodyPr wrap="square" lIns="38100" tIns="38100" rIns="38100" bIns="38100" anchor="ctr">
              <a:noAutofit/>
            </a:bodyPr>
            <a:lstStyle/>
            <a:p>
              <a:pPr>
                <a:defRPr sz="3000">
                  <a:solidFill>
                    <a:srgbClr val="FFFFFF"/>
                  </a:solidFill>
                </a:defRPr>
              </a:pPr>
              <a:endParaRPr b="1">
                <a:solidFill>
                  <a:srgbClr val="002060"/>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513A37-4B03-48B3-A06D-133F7C0593DE}"/>
              </a:ext>
            </a:extLst>
          </p:cNvPr>
          <p:cNvSpPr txBox="1"/>
          <p:nvPr/>
        </p:nvSpPr>
        <p:spPr>
          <a:xfrm>
            <a:off x="742456" y="244818"/>
            <a:ext cx="10688320" cy="101566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70C0"/>
                </a:solidFill>
                <a:effectLst/>
                <a:uLnTx/>
                <a:uFillTx/>
                <a:latin typeface="Roboto" panose="02000000000000000000" pitchFamily="2" charset="0"/>
                <a:ea typeface="Roboto" panose="02000000000000000000" pitchFamily="2" charset="0"/>
                <a:cs typeface="+mn-cs"/>
              </a:rPr>
              <a:t>1.0: Strengthening Climate-Smart Agricultural Research, Seed, and Agro-Climatic Information Systems </a:t>
            </a:r>
          </a:p>
        </p:txBody>
      </p:sp>
      <p:grpSp>
        <p:nvGrpSpPr>
          <p:cNvPr id="72" name="Group 71">
            <a:extLst>
              <a:ext uri="{FF2B5EF4-FFF2-40B4-BE49-F238E27FC236}">
                <a16:creationId xmlns:a16="http://schemas.microsoft.com/office/drawing/2014/main" id="{929927B8-A5FC-4BEB-8B4A-970DA1321BF2}"/>
              </a:ext>
            </a:extLst>
          </p:cNvPr>
          <p:cNvGrpSpPr/>
          <p:nvPr/>
        </p:nvGrpSpPr>
        <p:grpSpPr>
          <a:xfrm>
            <a:off x="1290340" y="2301402"/>
            <a:ext cx="10325723" cy="4556598"/>
            <a:chOff x="66250" y="783211"/>
            <a:chExt cx="12089094" cy="5829809"/>
          </a:xfrm>
        </p:grpSpPr>
        <p:sp>
          <p:nvSpPr>
            <p:cNvPr id="32" name="Freeform: Shape 31">
              <a:extLst>
                <a:ext uri="{FF2B5EF4-FFF2-40B4-BE49-F238E27FC236}">
                  <a16:creationId xmlns:a16="http://schemas.microsoft.com/office/drawing/2014/main" id="{E03A6FB6-C6B5-48CD-ADBA-EAB72C13D879}"/>
                </a:ext>
              </a:extLst>
            </p:cNvPr>
            <p:cNvSpPr/>
            <p:nvPr/>
          </p:nvSpPr>
          <p:spPr>
            <a:xfrm rot="13382262">
              <a:off x="4763152" y="783211"/>
              <a:ext cx="2734034" cy="2651080"/>
            </a:xfrm>
            <a:custGeom>
              <a:avLst/>
              <a:gdLst>
                <a:gd name="connsiteX0" fmla="*/ 2219588 w 2734034"/>
                <a:gd name="connsiteY0" fmla="*/ 2215092 h 2651080"/>
                <a:gd name="connsiteX1" fmla="*/ 48821 w 2734034"/>
                <a:gd name="connsiteY1" fmla="*/ 2252002 h 2651080"/>
                <a:gd name="connsiteX2" fmla="*/ 0 w 2734034"/>
                <a:gd name="connsiteY2" fmla="*/ 2204739 h 2651080"/>
                <a:gd name="connsiteX3" fmla="*/ 185351 w 2734034"/>
                <a:gd name="connsiteY3" fmla="*/ 2031668 h 2651080"/>
                <a:gd name="connsiteX4" fmla="*/ 215520 w 2734034"/>
                <a:gd name="connsiteY4" fmla="*/ 2060875 h 2651080"/>
                <a:gd name="connsiteX5" fmla="*/ 2046520 w 2734034"/>
                <a:gd name="connsiteY5" fmla="*/ 2029742 h 2651080"/>
                <a:gd name="connsiteX6" fmla="*/ 2202900 w 2734034"/>
                <a:gd name="connsiteY6" fmla="*/ 205167 h 2651080"/>
                <a:gd name="connsiteX7" fmla="*/ 2175827 w 2734034"/>
                <a:gd name="connsiteY7" fmla="*/ 173069 h 2651080"/>
                <a:gd name="connsiteX8" fmla="*/ 2361177 w 2734034"/>
                <a:gd name="connsiteY8" fmla="*/ 0 h 2651080"/>
                <a:gd name="connsiteX9" fmla="*/ 2404987 w 2734034"/>
                <a:gd name="connsiteY9" fmla="*/ 51941 h 2651080"/>
                <a:gd name="connsiteX10" fmla="*/ 2219588 w 2734034"/>
                <a:gd name="connsiteY10" fmla="*/ 2215092 h 265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4034" h="2651080">
                  <a:moveTo>
                    <a:pt x="2219588" y="2215092"/>
                  </a:moveTo>
                  <a:cubicBezTo>
                    <a:pt x="1606450" y="2787607"/>
                    <a:pt x="667039" y="2792517"/>
                    <a:pt x="48821" y="2252002"/>
                  </a:cubicBezTo>
                  <a:lnTo>
                    <a:pt x="0" y="2204739"/>
                  </a:lnTo>
                  <a:lnTo>
                    <a:pt x="185351" y="2031668"/>
                  </a:lnTo>
                  <a:lnTo>
                    <a:pt x="215520" y="2060875"/>
                  </a:lnTo>
                  <a:cubicBezTo>
                    <a:pt x="736975" y="2516788"/>
                    <a:pt x="1529349" y="2512647"/>
                    <a:pt x="2046520" y="2029742"/>
                  </a:cubicBezTo>
                  <a:cubicBezTo>
                    <a:pt x="2563690" y="1546836"/>
                    <a:pt x="2622054" y="756603"/>
                    <a:pt x="2202900" y="205167"/>
                  </a:cubicBezTo>
                  <a:lnTo>
                    <a:pt x="2175827" y="173069"/>
                  </a:lnTo>
                  <a:lnTo>
                    <a:pt x="2361177" y="0"/>
                  </a:lnTo>
                  <a:lnTo>
                    <a:pt x="2404987" y="51941"/>
                  </a:lnTo>
                  <a:cubicBezTo>
                    <a:pt x="2901921" y="705705"/>
                    <a:pt x="2832727" y="1642576"/>
                    <a:pt x="2219588" y="221509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AD3488B-91C1-4A15-B77E-E0E7246157B0}"/>
                </a:ext>
              </a:extLst>
            </p:cNvPr>
            <p:cNvSpPr/>
            <p:nvPr/>
          </p:nvSpPr>
          <p:spPr>
            <a:xfrm>
              <a:off x="7903832" y="2517221"/>
              <a:ext cx="1773568" cy="17735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8A195CA5-1400-4AB3-BD62-5F564B5B098D}"/>
                </a:ext>
              </a:extLst>
            </p:cNvPr>
            <p:cNvSpPr/>
            <p:nvPr/>
          </p:nvSpPr>
          <p:spPr>
            <a:xfrm rot="17532989">
              <a:off x="7635250" y="2894101"/>
              <a:ext cx="347691" cy="456768"/>
            </a:xfrm>
            <a:custGeom>
              <a:avLst/>
              <a:gdLst>
                <a:gd name="connsiteX0" fmla="*/ 0 w 696040"/>
                <a:gd name="connsiteY0" fmla="*/ 0 h 914400"/>
                <a:gd name="connsiteX1" fmla="*/ 696040 w 696040"/>
                <a:gd name="connsiteY1" fmla="*/ 0 h 914400"/>
                <a:gd name="connsiteX2" fmla="*/ 664826 w 696040"/>
                <a:gd name="connsiteY2" fmla="*/ 25754 h 914400"/>
                <a:gd name="connsiteX3" fmla="*/ 485894 w 696040"/>
                <a:gd name="connsiteY3" fmla="*/ 457733 h 914400"/>
                <a:gd name="connsiteX4" fmla="*/ 664826 w 696040"/>
                <a:gd name="connsiteY4" fmla="*/ 889712 h 914400"/>
                <a:gd name="connsiteX5" fmla="*/ 694748 w 696040"/>
                <a:gd name="connsiteY5" fmla="*/ 914400 h 914400"/>
                <a:gd name="connsiteX6" fmla="*/ 1292 w 696040"/>
                <a:gd name="connsiteY6" fmla="*/ 914400 h 914400"/>
                <a:gd name="connsiteX7" fmla="*/ 31214 w 696040"/>
                <a:gd name="connsiteY7" fmla="*/ 889712 h 914400"/>
                <a:gd name="connsiteX8" fmla="*/ 210146 w 696040"/>
                <a:gd name="connsiteY8" fmla="*/ 457733 h 914400"/>
                <a:gd name="connsiteX9" fmla="*/ 31214 w 696040"/>
                <a:gd name="connsiteY9" fmla="*/ 25754 h 914400"/>
                <a:gd name="connsiteX10" fmla="*/ 0 w 69604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040" h="914400">
                  <a:moveTo>
                    <a:pt x="0" y="0"/>
                  </a:moveTo>
                  <a:lnTo>
                    <a:pt x="696040" y="0"/>
                  </a:lnTo>
                  <a:lnTo>
                    <a:pt x="664826" y="25754"/>
                  </a:lnTo>
                  <a:cubicBezTo>
                    <a:pt x="554273" y="136307"/>
                    <a:pt x="485894" y="289035"/>
                    <a:pt x="485894" y="457733"/>
                  </a:cubicBezTo>
                  <a:cubicBezTo>
                    <a:pt x="485894" y="626432"/>
                    <a:pt x="554273" y="779159"/>
                    <a:pt x="664826" y="889712"/>
                  </a:cubicBezTo>
                  <a:lnTo>
                    <a:pt x="694748" y="914400"/>
                  </a:lnTo>
                  <a:lnTo>
                    <a:pt x="1292" y="914400"/>
                  </a:lnTo>
                  <a:lnTo>
                    <a:pt x="31214" y="889712"/>
                  </a:lnTo>
                  <a:cubicBezTo>
                    <a:pt x="141767" y="779159"/>
                    <a:pt x="210146" y="626432"/>
                    <a:pt x="210146" y="457733"/>
                  </a:cubicBezTo>
                  <a:cubicBezTo>
                    <a:pt x="210146" y="289035"/>
                    <a:pt x="141767" y="136307"/>
                    <a:pt x="31214" y="25754"/>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2714A620-2B49-4E91-A6C4-8DFE66FBDC9F}"/>
                </a:ext>
              </a:extLst>
            </p:cNvPr>
            <p:cNvSpPr/>
            <p:nvPr/>
          </p:nvSpPr>
          <p:spPr>
            <a:xfrm>
              <a:off x="8079092" y="2692481"/>
              <a:ext cx="1423048" cy="1423048"/>
            </a:xfrm>
            <a:prstGeom prst="ellipse">
              <a:avLst/>
            </a:prstGeom>
            <a:solidFill>
              <a:schemeClr val="bg1"/>
            </a:solidFill>
            <a:ln>
              <a:noFill/>
            </a:ln>
            <a:effectLst>
              <a:outerShdw blurRad="241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E8F30131-3F16-49DD-96A8-7076CFC85B98}"/>
                </a:ext>
              </a:extLst>
            </p:cNvPr>
            <p:cNvSpPr/>
            <p:nvPr/>
          </p:nvSpPr>
          <p:spPr>
            <a:xfrm rot="13382262">
              <a:off x="7155507" y="2435185"/>
              <a:ext cx="623427" cy="1052393"/>
            </a:xfrm>
            <a:custGeom>
              <a:avLst/>
              <a:gdLst>
                <a:gd name="connsiteX0" fmla="*/ 623427 w 623427"/>
                <a:gd name="connsiteY0" fmla="*/ 879323 h 1052393"/>
                <a:gd name="connsiteX1" fmla="*/ 438076 w 623427"/>
                <a:gd name="connsiteY1" fmla="*/ 1052393 h 1052393"/>
                <a:gd name="connsiteX2" fmla="*/ 433508 w 623427"/>
                <a:gd name="connsiteY2" fmla="*/ 1047971 h 1052393"/>
                <a:gd name="connsiteX3" fmla="*/ 568 w 623427"/>
                <a:gd name="connsiteY3" fmla="*/ 42214 h 1052393"/>
                <a:gd name="connsiteX4" fmla="*/ 0 w 623427"/>
                <a:gd name="connsiteY4" fmla="*/ 0 h 1052393"/>
                <a:gd name="connsiteX5" fmla="*/ 253326 w 623427"/>
                <a:gd name="connsiteY5" fmla="*/ 0 h 1052393"/>
                <a:gd name="connsiteX6" fmla="*/ 253684 w 623427"/>
                <a:gd name="connsiteY6" fmla="*/ 26565 h 1052393"/>
                <a:gd name="connsiteX7" fmla="*/ 618860 w 623427"/>
                <a:gd name="connsiteY7" fmla="*/ 874901 h 1052393"/>
                <a:gd name="connsiteX8" fmla="*/ 623427 w 623427"/>
                <a:gd name="connsiteY8" fmla="*/ 879323 h 105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3427" h="1052393">
                  <a:moveTo>
                    <a:pt x="623427" y="879323"/>
                  </a:moveTo>
                  <a:lnTo>
                    <a:pt x="438076" y="1052393"/>
                  </a:lnTo>
                  <a:lnTo>
                    <a:pt x="433508" y="1047971"/>
                  </a:lnTo>
                  <a:cubicBezTo>
                    <a:pt x="166334" y="761840"/>
                    <a:pt x="22773" y="404654"/>
                    <a:pt x="568" y="42214"/>
                  </a:cubicBezTo>
                  <a:lnTo>
                    <a:pt x="0" y="0"/>
                  </a:lnTo>
                  <a:lnTo>
                    <a:pt x="253326" y="0"/>
                  </a:lnTo>
                  <a:lnTo>
                    <a:pt x="253684" y="26565"/>
                  </a:lnTo>
                  <a:cubicBezTo>
                    <a:pt x="272412" y="332275"/>
                    <a:pt x="393504" y="633555"/>
                    <a:pt x="618860" y="874901"/>
                  </a:cubicBezTo>
                  <a:lnTo>
                    <a:pt x="623427" y="8793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B44CB0E9-5FF5-448C-80FF-4EA3AC1FE71E}"/>
                </a:ext>
              </a:extLst>
            </p:cNvPr>
            <p:cNvSpPr/>
            <p:nvPr/>
          </p:nvSpPr>
          <p:spPr>
            <a:xfrm rot="13382262">
              <a:off x="4225699" y="2654984"/>
              <a:ext cx="1124563" cy="689754"/>
            </a:xfrm>
            <a:custGeom>
              <a:avLst/>
              <a:gdLst>
                <a:gd name="connsiteX0" fmla="*/ 1124563 w 1124563"/>
                <a:gd name="connsiteY0" fmla="*/ 516685 h 689754"/>
                <a:gd name="connsiteX1" fmla="*/ 939213 w 1124563"/>
                <a:gd name="connsiteY1" fmla="*/ 689754 h 689754"/>
                <a:gd name="connsiteX2" fmla="*/ 935114 w 1124563"/>
                <a:gd name="connsiteY2" fmla="*/ 684895 h 689754"/>
                <a:gd name="connsiteX3" fmla="*/ 113762 w 1124563"/>
                <a:gd name="connsiteY3" fmla="*/ 262512 h 689754"/>
                <a:gd name="connsiteX4" fmla="*/ 0 w 1124563"/>
                <a:gd name="connsiteY4" fmla="*/ 253167 h 689754"/>
                <a:gd name="connsiteX5" fmla="*/ 12020 w 1124563"/>
                <a:gd name="connsiteY5" fmla="*/ 0 h 689754"/>
                <a:gd name="connsiteX6" fmla="*/ 146697 w 1124563"/>
                <a:gd name="connsiteY6" fmla="*/ 11062 h 689754"/>
                <a:gd name="connsiteX7" fmla="*/ 1120463 w 1124563"/>
                <a:gd name="connsiteY7" fmla="*/ 511825 h 689754"/>
                <a:gd name="connsiteX8" fmla="*/ 1124563 w 1124563"/>
                <a:gd name="connsiteY8" fmla="*/ 516685 h 68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4563" h="689754">
                  <a:moveTo>
                    <a:pt x="1124563" y="516685"/>
                  </a:moveTo>
                  <a:lnTo>
                    <a:pt x="939213" y="689754"/>
                  </a:lnTo>
                  <a:lnTo>
                    <a:pt x="935114" y="684895"/>
                  </a:lnTo>
                  <a:cubicBezTo>
                    <a:pt x="709758" y="443549"/>
                    <a:pt x="417473" y="302120"/>
                    <a:pt x="113762" y="262512"/>
                  </a:cubicBezTo>
                  <a:lnTo>
                    <a:pt x="0" y="253167"/>
                  </a:lnTo>
                  <a:lnTo>
                    <a:pt x="12020" y="0"/>
                  </a:lnTo>
                  <a:lnTo>
                    <a:pt x="146697" y="11062"/>
                  </a:lnTo>
                  <a:cubicBezTo>
                    <a:pt x="506767" y="58021"/>
                    <a:pt x="853289" y="225693"/>
                    <a:pt x="1120463" y="511825"/>
                  </a:cubicBezTo>
                  <a:lnTo>
                    <a:pt x="1124563" y="51668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id="{F264E709-D4FF-4DB5-BF8E-564BC10E3DAB}"/>
                </a:ext>
              </a:extLst>
            </p:cNvPr>
            <p:cNvSpPr/>
            <p:nvPr/>
          </p:nvSpPr>
          <p:spPr>
            <a:xfrm rot="8329719">
              <a:off x="2566859" y="2623578"/>
              <a:ext cx="1773568" cy="17735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1701ADCB-5FB3-4841-8E93-309DC40BC1BA}"/>
                </a:ext>
              </a:extLst>
            </p:cNvPr>
            <p:cNvSpPr/>
            <p:nvPr/>
          </p:nvSpPr>
          <p:spPr>
            <a:xfrm rot="4262708">
              <a:off x="4203959" y="2847743"/>
              <a:ext cx="347691" cy="456768"/>
            </a:xfrm>
            <a:custGeom>
              <a:avLst/>
              <a:gdLst>
                <a:gd name="connsiteX0" fmla="*/ 0 w 696040"/>
                <a:gd name="connsiteY0" fmla="*/ 0 h 914400"/>
                <a:gd name="connsiteX1" fmla="*/ 696040 w 696040"/>
                <a:gd name="connsiteY1" fmla="*/ 0 h 914400"/>
                <a:gd name="connsiteX2" fmla="*/ 664826 w 696040"/>
                <a:gd name="connsiteY2" fmla="*/ 25754 h 914400"/>
                <a:gd name="connsiteX3" fmla="*/ 485894 w 696040"/>
                <a:gd name="connsiteY3" fmla="*/ 457733 h 914400"/>
                <a:gd name="connsiteX4" fmla="*/ 664826 w 696040"/>
                <a:gd name="connsiteY4" fmla="*/ 889712 h 914400"/>
                <a:gd name="connsiteX5" fmla="*/ 694748 w 696040"/>
                <a:gd name="connsiteY5" fmla="*/ 914400 h 914400"/>
                <a:gd name="connsiteX6" fmla="*/ 1292 w 696040"/>
                <a:gd name="connsiteY6" fmla="*/ 914400 h 914400"/>
                <a:gd name="connsiteX7" fmla="*/ 31214 w 696040"/>
                <a:gd name="connsiteY7" fmla="*/ 889712 h 914400"/>
                <a:gd name="connsiteX8" fmla="*/ 210146 w 696040"/>
                <a:gd name="connsiteY8" fmla="*/ 457733 h 914400"/>
                <a:gd name="connsiteX9" fmla="*/ 31214 w 696040"/>
                <a:gd name="connsiteY9" fmla="*/ 25754 h 914400"/>
                <a:gd name="connsiteX10" fmla="*/ 0 w 69604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040" h="914400">
                  <a:moveTo>
                    <a:pt x="0" y="0"/>
                  </a:moveTo>
                  <a:lnTo>
                    <a:pt x="696040" y="0"/>
                  </a:lnTo>
                  <a:lnTo>
                    <a:pt x="664826" y="25754"/>
                  </a:lnTo>
                  <a:cubicBezTo>
                    <a:pt x="554273" y="136307"/>
                    <a:pt x="485894" y="289035"/>
                    <a:pt x="485894" y="457733"/>
                  </a:cubicBezTo>
                  <a:cubicBezTo>
                    <a:pt x="485894" y="626432"/>
                    <a:pt x="554273" y="779159"/>
                    <a:pt x="664826" y="889712"/>
                  </a:cubicBezTo>
                  <a:lnTo>
                    <a:pt x="694748" y="914400"/>
                  </a:lnTo>
                  <a:lnTo>
                    <a:pt x="1292" y="914400"/>
                  </a:lnTo>
                  <a:lnTo>
                    <a:pt x="31214" y="889712"/>
                  </a:lnTo>
                  <a:cubicBezTo>
                    <a:pt x="141767" y="779159"/>
                    <a:pt x="210146" y="626432"/>
                    <a:pt x="210146" y="457733"/>
                  </a:cubicBezTo>
                  <a:cubicBezTo>
                    <a:pt x="210146" y="289035"/>
                    <a:pt x="141767" y="136307"/>
                    <a:pt x="31214" y="25754"/>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D372EE9D-4772-4370-9522-96D994FDA269}"/>
                </a:ext>
              </a:extLst>
            </p:cNvPr>
            <p:cNvSpPr/>
            <p:nvPr/>
          </p:nvSpPr>
          <p:spPr>
            <a:xfrm rot="8329719">
              <a:off x="2742119" y="2798838"/>
              <a:ext cx="1423048" cy="1423048"/>
            </a:xfrm>
            <a:prstGeom prst="ellipse">
              <a:avLst/>
            </a:prstGeom>
            <a:solidFill>
              <a:schemeClr val="bg1"/>
            </a:solidFill>
            <a:ln>
              <a:noFill/>
            </a:ln>
            <a:effectLst>
              <a:outerShdw blurRad="241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1904373-8B66-492B-AE4A-593BC8C5AB12}"/>
                </a:ext>
              </a:extLst>
            </p:cNvPr>
            <p:cNvSpPr/>
            <p:nvPr/>
          </p:nvSpPr>
          <p:spPr>
            <a:xfrm rot="13382262">
              <a:off x="5079432" y="3542755"/>
              <a:ext cx="1031154" cy="577227"/>
            </a:xfrm>
            <a:custGeom>
              <a:avLst/>
              <a:gdLst>
                <a:gd name="connsiteX0" fmla="*/ 1019118 w 1031154"/>
                <a:gd name="connsiteY0" fmla="*/ 253487 h 577227"/>
                <a:gd name="connsiteX1" fmla="*/ 962577 w 1031154"/>
                <a:gd name="connsiteY1" fmla="*/ 254248 h 577227"/>
                <a:gd name="connsiteX2" fmla="*/ 221183 w 1031154"/>
                <a:gd name="connsiteY2" fmla="*/ 529221 h 577227"/>
                <a:gd name="connsiteX3" fmla="*/ 164268 w 1031154"/>
                <a:gd name="connsiteY3" fmla="*/ 577227 h 577227"/>
                <a:gd name="connsiteX4" fmla="*/ 0 w 1031154"/>
                <a:gd name="connsiteY4" fmla="*/ 384452 h 577227"/>
                <a:gd name="connsiteX5" fmla="*/ 67955 w 1031154"/>
                <a:gd name="connsiteY5" fmla="*/ 327133 h 577227"/>
                <a:gd name="connsiteX6" fmla="*/ 946926 w 1031154"/>
                <a:gd name="connsiteY6" fmla="*/ 1134 h 577227"/>
                <a:gd name="connsiteX7" fmla="*/ 1031154 w 1031154"/>
                <a:gd name="connsiteY7" fmla="*/ 0 h 577227"/>
                <a:gd name="connsiteX8" fmla="*/ 1019118 w 1031154"/>
                <a:gd name="connsiteY8" fmla="*/ 253487 h 5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154" h="577227">
                  <a:moveTo>
                    <a:pt x="1019118" y="253487"/>
                  </a:moveTo>
                  <a:lnTo>
                    <a:pt x="962577" y="254248"/>
                  </a:lnTo>
                  <a:cubicBezTo>
                    <a:pt x="700539" y="270301"/>
                    <a:pt x="441757" y="361560"/>
                    <a:pt x="221183" y="529221"/>
                  </a:cubicBezTo>
                  <a:lnTo>
                    <a:pt x="164268" y="577227"/>
                  </a:lnTo>
                  <a:lnTo>
                    <a:pt x="0" y="384452"/>
                  </a:lnTo>
                  <a:lnTo>
                    <a:pt x="67955" y="327133"/>
                  </a:lnTo>
                  <a:cubicBezTo>
                    <a:pt x="329461" y="128359"/>
                    <a:pt x="636264" y="20166"/>
                    <a:pt x="946926" y="1134"/>
                  </a:cubicBezTo>
                  <a:lnTo>
                    <a:pt x="1031154" y="0"/>
                  </a:lnTo>
                  <a:lnTo>
                    <a:pt x="1019118" y="2534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a:extLst>
                <a:ext uri="{FF2B5EF4-FFF2-40B4-BE49-F238E27FC236}">
                  <a16:creationId xmlns:a16="http://schemas.microsoft.com/office/drawing/2014/main" id="{F061C5E4-169D-4C95-B478-3A164CC51D72}"/>
                </a:ext>
              </a:extLst>
            </p:cNvPr>
            <p:cNvSpPr/>
            <p:nvPr/>
          </p:nvSpPr>
          <p:spPr>
            <a:xfrm rot="5640746">
              <a:off x="4089947" y="4224373"/>
              <a:ext cx="1773568" cy="17735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7C629E7F-0B4D-406F-AE86-CB29D84F3763}"/>
                </a:ext>
              </a:extLst>
            </p:cNvPr>
            <p:cNvSpPr/>
            <p:nvPr/>
          </p:nvSpPr>
          <p:spPr>
            <a:xfrm rot="1573735">
              <a:off x="5152396" y="3923357"/>
              <a:ext cx="347691" cy="456768"/>
            </a:xfrm>
            <a:custGeom>
              <a:avLst/>
              <a:gdLst>
                <a:gd name="connsiteX0" fmla="*/ 0 w 696040"/>
                <a:gd name="connsiteY0" fmla="*/ 0 h 914400"/>
                <a:gd name="connsiteX1" fmla="*/ 696040 w 696040"/>
                <a:gd name="connsiteY1" fmla="*/ 0 h 914400"/>
                <a:gd name="connsiteX2" fmla="*/ 664826 w 696040"/>
                <a:gd name="connsiteY2" fmla="*/ 25754 h 914400"/>
                <a:gd name="connsiteX3" fmla="*/ 485894 w 696040"/>
                <a:gd name="connsiteY3" fmla="*/ 457733 h 914400"/>
                <a:gd name="connsiteX4" fmla="*/ 664826 w 696040"/>
                <a:gd name="connsiteY4" fmla="*/ 889712 h 914400"/>
                <a:gd name="connsiteX5" fmla="*/ 694748 w 696040"/>
                <a:gd name="connsiteY5" fmla="*/ 914400 h 914400"/>
                <a:gd name="connsiteX6" fmla="*/ 1292 w 696040"/>
                <a:gd name="connsiteY6" fmla="*/ 914400 h 914400"/>
                <a:gd name="connsiteX7" fmla="*/ 31214 w 696040"/>
                <a:gd name="connsiteY7" fmla="*/ 889712 h 914400"/>
                <a:gd name="connsiteX8" fmla="*/ 210146 w 696040"/>
                <a:gd name="connsiteY8" fmla="*/ 457733 h 914400"/>
                <a:gd name="connsiteX9" fmla="*/ 31214 w 696040"/>
                <a:gd name="connsiteY9" fmla="*/ 25754 h 914400"/>
                <a:gd name="connsiteX10" fmla="*/ 0 w 69604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040" h="914400">
                  <a:moveTo>
                    <a:pt x="0" y="0"/>
                  </a:moveTo>
                  <a:lnTo>
                    <a:pt x="696040" y="0"/>
                  </a:lnTo>
                  <a:lnTo>
                    <a:pt x="664826" y="25754"/>
                  </a:lnTo>
                  <a:cubicBezTo>
                    <a:pt x="554273" y="136307"/>
                    <a:pt x="485894" y="289035"/>
                    <a:pt x="485894" y="457733"/>
                  </a:cubicBezTo>
                  <a:cubicBezTo>
                    <a:pt x="485894" y="626432"/>
                    <a:pt x="554273" y="779159"/>
                    <a:pt x="664826" y="889712"/>
                  </a:cubicBezTo>
                  <a:lnTo>
                    <a:pt x="694748" y="914400"/>
                  </a:lnTo>
                  <a:lnTo>
                    <a:pt x="1292" y="914400"/>
                  </a:lnTo>
                  <a:lnTo>
                    <a:pt x="31214" y="889712"/>
                  </a:lnTo>
                  <a:cubicBezTo>
                    <a:pt x="141767" y="779159"/>
                    <a:pt x="210146" y="626432"/>
                    <a:pt x="210146" y="457733"/>
                  </a:cubicBezTo>
                  <a:cubicBezTo>
                    <a:pt x="210146" y="289035"/>
                    <a:pt x="141767" y="136307"/>
                    <a:pt x="31214" y="25754"/>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4F2279C5-7255-4607-8814-5234D17AF69E}"/>
                </a:ext>
              </a:extLst>
            </p:cNvPr>
            <p:cNvSpPr/>
            <p:nvPr/>
          </p:nvSpPr>
          <p:spPr>
            <a:xfrm rot="5640746">
              <a:off x="4265207" y="4399633"/>
              <a:ext cx="1423048" cy="1423048"/>
            </a:xfrm>
            <a:prstGeom prst="ellipse">
              <a:avLst/>
            </a:prstGeom>
            <a:solidFill>
              <a:schemeClr val="bg1"/>
            </a:solidFill>
            <a:ln>
              <a:noFill/>
            </a:ln>
            <a:effectLst>
              <a:outerShdw blurRad="241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41EB0C1-2B14-4842-BE6B-F57D9E399261}"/>
                </a:ext>
              </a:extLst>
            </p:cNvPr>
            <p:cNvSpPr/>
            <p:nvPr/>
          </p:nvSpPr>
          <p:spPr>
            <a:xfrm rot="13382262">
              <a:off x="6307136" y="3245114"/>
              <a:ext cx="668399" cy="1140077"/>
            </a:xfrm>
            <a:custGeom>
              <a:avLst/>
              <a:gdLst>
                <a:gd name="connsiteX0" fmla="*/ 253619 w 668399"/>
                <a:gd name="connsiteY0" fmla="*/ 1140077 h 1140077"/>
                <a:gd name="connsiteX1" fmla="*/ 294 w 668399"/>
                <a:gd name="connsiteY1" fmla="*/ 1140077 h 1140077"/>
                <a:gd name="connsiteX2" fmla="*/ 0 w 668399"/>
                <a:gd name="connsiteY2" fmla="*/ 1118270 h 1140077"/>
                <a:gd name="connsiteX3" fmla="*/ 398122 w 668399"/>
                <a:gd name="connsiteY3" fmla="*/ 108720 h 1140077"/>
                <a:gd name="connsiteX4" fmla="*/ 503374 w 668399"/>
                <a:gd name="connsiteY4" fmla="*/ 0 h 1140077"/>
                <a:gd name="connsiteX5" fmla="*/ 668399 w 668399"/>
                <a:gd name="connsiteY5" fmla="*/ 193663 h 1140077"/>
                <a:gd name="connsiteX6" fmla="*/ 589251 w 668399"/>
                <a:gd name="connsiteY6" fmla="*/ 275419 h 1140077"/>
                <a:gd name="connsiteX7" fmla="*/ 253443 w 668399"/>
                <a:gd name="connsiteY7" fmla="*/ 1126954 h 1140077"/>
                <a:gd name="connsiteX8" fmla="*/ 253619 w 668399"/>
                <a:gd name="connsiteY8" fmla="*/ 1140077 h 114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399" h="1140077">
                  <a:moveTo>
                    <a:pt x="253619" y="1140077"/>
                  </a:moveTo>
                  <a:lnTo>
                    <a:pt x="294" y="1140077"/>
                  </a:lnTo>
                  <a:lnTo>
                    <a:pt x="0" y="1118270"/>
                  </a:lnTo>
                  <a:cubicBezTo>
                    <a:pt x="12423" y="755673"/>
                    <a:pt x="145882" y="397222"/>
                    <a:pt x="398122" y="108720"/>
                  </a:cubicBezTo>
                  <a:lnTo>
                    <a:pt x="503374" y="0"/>
                  </a:lnTo>
                  <a:lnTo>
                    <a:pt x="668399" y="193663"/>
                  </a:lnTo>
                  <a:lnTo>
                    <a:pt x="589251" y="275419"/>
                  </a:lnTo>
                  <a:cubicBezTo>
                    <a:pt x="376491" y="518764"/>
                    <a:pt x="263921" y="821110"/>
                    <a:pt x="253443" y="1126954"/>
                  </a:cubicBezTo>
                  <a:lnTo>
                    <a:pt x="253619" y="114007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A6996549-FEDC-44C3-B55D-12CBEE414A31}"/>
                </a:ext>
              </a:extLst>
            </p:cNvPr>
            <p:cNvSpPr/>
            <p:nvPr/>
          </p:nvSpPr>
          <p:spPr>
            <a:xfrm rot="2821723">
              <a:off x="6378988" y="4203438"/>
              <a:ext cx="1773568" cy="17735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D9BCB5B-2A41-4678-A022-779C50A0F094}"/>
                </a:ext>
              </a:extLst>
            </p:cNvPr>
            <p:cNvSpPr/>
            <p:nvPr/>
          </p:nvSpPr>
          <p:spPr>
            <a:xfrm rot="20354712">
              <a:off x="6628878" y="3951771"/>
              <a:ext cx="347691" cy="456768"/>
            </a:xfrm>
            <a:custGeom>
              <a:avLst/>
              <a:gdLst>
                <a:gd name="connsiteX0" fmla="*/ 0 w 696040"/>
                <a:gd name="connsiteY0" fmla="*/ 0 h 914400"/>
                <a:gd name="connsiteX1" fmla="*/ 696040 w 696040"/>
                <a:gd name="connsiteY1" fmla="*/ 0 h 914400"/>
                <a:gd name="connsiteX2" fmla="*/ 664826 w 696040"/>
                <a:gd name="connsiteY2" fmla="*/ 25754 h 914400"/>
                <a:gd name="connsiteX3" fmla="*/ 485894 w 696040"/>
                <a:gd name="connsiteY3" fmla="*/ 457733 h 914400"/>
                <a:gd name="connsiteX4" fmla="*/ 664826 w 696040"/>
                <a:gd name="connsiteY4" fmla="*/ 889712 h 914400"/>
                <a:gd name="connsiteX5" fmla="*/ 694748 w 696040"/>
                <a:gd name="connsiteY5" fmla="*/ 914400 h 914400"/>
                <a:gd name="connsiteX6" fmla="*/ 1292 w 696040"/>
                <a:gd name="connsiteY6" fmla="*/ 914400 h 914400"/>
                <a:gd name="connsiteX7" fmla="*/ 31214 w 696040"/>
                <a:gd name="connsiteY7" fmla="*/ 889712 h 914400"/>
                <a:gd name="connsiteX8" fmla="*/ 210146 w 696040"/>
                <a:gd name="connsiteY8" fmla="*/ 457733 h 914400"/>
                <a:gd name="connsiteX9" fmla="*/ 31214 w 696040"/>
                <a:gd name="connsiteY9" fmla="*/ 25754 h 914400"/>
                <a:gd name="connsiteX10" fmla="*/ 0 w 69604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040" h="914400">
                  <a:moveTo>
                    <a:pt x="0" y="0"/>
                  </a:moveTo>
                  <a:lnTo>
                    <a:pt x="696040" y="0"/>
                  </a:lnTo>
                  <a:lnTo>
                    <a:pt x="664826" y="25754"/>
                  </a:lnTo>
                  <a:cubicBezTo>
                    <a:pt x="554273" y="136307"/>
                    <a:pt x="485894" y="289035"/>
                    <a:pt x="485894" y="457733"/>
                  </a:cubicBezTo>
                  <a:cubicBezTo>
                    <a:pt x="485894" y="626432"/>
                    <a:pt x="554273" y="779159"/>
                    <a:pt x="664826" y="889712"/>
                  </a:cubicBezTo>
                  <a:lnTo>
                    <a:pt x="694748" y="914400"/>
                  </a:lnTo>
                  <a:lnTo>
                    <a:pt x="1292" y="914400"/>
                  </a:lnTo>
                  <a:lnTo>
                    <a:pt x="31214" y="889712"/>
                  </a:lnTo>
                  <a:cubicBezTo>
                    <a:pt x="141767" y="779159"/>
                    <a:pt x="210146" y="626432"/>
                    <a:pt x="210146" y="457733"/>
                  </a:cubicBezTo>
                  <a:cubicBezTo>
                    <a:pt x="210146" y="289035"/>
                    <a:pt x="141767" y="136307"/>
                    <a:pt x="31214" y="25754"/>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A28AA10B-7FDB-4717-AD86-76E50A7BAEE2}"/>
                </a:ext>
              </a:extLst>
            </p:cNvPr>
            <p:cNvSpPr/>
            <p:nvPr/>
          </p:nvSpPr>
          <p:spPr>
            <a:xfrm rot="2821723">
              <a:off x="6554248" y="4378698"/>
              <a:ext cx="1423048" cy="1423048"/>
            </a:xfrm>
            <a:prstGeom prst="ellipse">
              <a:avLst/>
            </a:prstGeom>
            <a:solidFill>
              <a:schemeClr val="bg1"/>
            </a:solidFill>
            <a:ln>
              <a:noFill/>
            </a:ln>
            <a:effectLst>
              <a:outerShdw blurRad="241300" sx="109000" sy="10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7FC9B7A6-0273-456C-B9B5-7E8FCFB99719}"/>
                </a:ext>
              </a:extLst>
            </p:cNvPr>
            <p:cNvSpPr/>
            <p:nvPr/>
          </p:nvSpPr>
          <p:spPr>
            <a:xfrm>
              <a:off x="4833402" y="1218681"/>
              <a:ext cx="2546878" cy="254687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35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58">
              <a:extLst>
                <a:ext uri="{FF2B5EF4-FFF2-40B4-BE49-F238E27FC236}">
                  <a16:creationId xmlns:a16="http://schemas.microsoft.com/office/drawing/2014/main" id="{A336147F-94DA-4D70-9F90-23BFDEA11BF4}"/>
                </a:ext>
              </a:extLst>
            </p:cNvPr>
            <p:cNvSpPr>
              <a:spLocks/>
            </p:cNvSpPr>
            <p:nvPr/>
          </p:nvSpPr>
          <p:spPr bwMode="auto">
            <a:xfrm>
              <a:off x="6967139" y="4791590"/>
              <a:ext cx="597267" cy="597264"/>
            </a:xfrm>
            <a:custGeom>
              <a:avLst/>
              <a:gdLst>
                <a:gd name="T0" fmla="*/ 2147483646 w 602"/>
                <a:gd name="T1" fmla="*/ 2147483646 h 602"/>
                <a:gd name="T2" fmla="*/ 2147483646 w 602"/>
                <a:gd name="T3" fmla="*/ 2147483646 h 602"/>
                <a:gd name="T4" fmla="*/ 0 w 602"/>
                <a:gd name="T5" fmla="*/ 2147483646 h 602"/>
                <a:gd name="T6" fmla="*/ 2147483646 w 602"/>
                <a:gd name="T7" fmla="*/ 0 h 602"/>
                <a:gd name="T8" fmla="*/ 2147483646 w 602"/>
                <a:gd name="T9" fmla="*/ 2147483646 h 602"/>
                <a:gd name="T10" fmla="*/ 2147483646 w 602"/>
                <a:gd name="T11" fmla="*/ 2147483646 h 602"/>
                <a:gd name="T12" fmla="*/ 2147483646 w 602"/>
                <a:gd name="T13" fmla="*/ 2147483646 h 602"/>
                <a:gd name="T14" fmla="*/ 2147483646 w 602"/>
                <a:gd name="T15" fmla="*/ 2147483646 h 602"/>
                <a:gd name="T16" fmla="*/ 2147483646 w 602"/>
                <a:gd name="T17" fmla="*/ 2147483646 h 602"/>
                <a:gd name="T18" fmla="*/ 2147483646 w 602"/>
                <a:gd name="T19" fmla="*/ 2147483646 h 602"/>
                <a:gd name="T20" fmla="*/ 2147483646 w 602"/>
                <a:gd name="T21" fmla="*/ 2147483646 h 602"/>
                <a:gd name="T22" fmla="*/ 2147483646 w 602"/>
                <a:gd name="T23" fmla="*/ 2147483646 h 602"/>
                <a:gd name="T24" fmla="*/ 2147483646 w 602"/>
                <a:gd name="T25" fmla="*/ 2147483646 h 602"/>
                <a:gd name="T26" fmla="*/ 2147483646 w 602"/>
                <a:gd name="T27" fmla="*/ 2147483646 h 602"/>
                <a:gd name="T28" fmla="*/ 2147483646 w 602"/>
                <a:gd name="T29" fmla="*/ 2147483646 h 602"/>
                <a:gd name="T30" fmla="*/ 2147483646 w 602"/>
                <a:gd name="T31" fmla="*/ 2147483646 h 602"/>
                <a:gd name="T32" fmla="*/ 2147483646 w 602"/>
                <a:gd name="T33" fmla="*/ 2147483646 h 602"/>
                <a:gd name="T34" fmla="*/ 2147483646 w 602"/>
                <a:gd name="T35" fmla="*/ 2147483646 h 602"/>
                <a:gd name="T36" fmla="*/ 2147483646 w 602"/>
                <a:gd name="T37" fmla="*/ 2147483646 h 602"/>
                <a:gd name="T38" fmla="*/ 2147483646 w 602"/>
                <a:gd name="T39" fmla="*/ 2147483646 h 602"/>
                <a:gd name="T40" fmla="*/ 2147483646 w 602"/>
                <a:gd name="T41" fmla="*/ 2147483646 h 602"/>
                <a:gd name="T42" fmla="*/ 2147483646 w 602"/>
                <a:gd name="T43" fmla="*/ 2147483646 h 602"/>
                <a:gd name="T44" fmla="*/ 2147483646 w 602"/>
                <a:gd name="T45" fmla="*/ 2147483646 h 602"/>
                <a:gd name="T46" fmla="*/ 2147483646 w 602"/>
                <a:gd name="T47" fmla="*/ 2147483646 h 602"/>
                <a:gd name="T48" fmla="*/ 2147483646 w 602"/>
                <a:gd name="T49" fmla="*/ 2147483646 h 602"/>
                <a:gd name="T50" fmla="*/ 2147483646 w 602"/>
                <a:gd name="T51" fmla="*/ 2147483646 h 602"/>
                <a:gd name="T52" fmla="*/ 2147483646 w 602"/>
                <a:gd name="T53" fmla="*/ 2147483646 h 602"/>
                <a:gd name="T54" fmla="*/ 2147483646 w 602"/>
                <a:gd name="T55" fmla="*/ 2147483646 h 602"/>
                <a:gd name="T56" fmla="*/ 2147483646 w 602"/>
                <a:gd name="T57" fmla="*/ 2147483646 h 602"/>
                <a:gd name="T58" fmla="*/ 2147483646 w 602"/>
                <a:gd name="T59" fmla="*/ 2147483646 h 6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2" h="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4"/>
                    <a:pt x="297" y="544"/>
                  </a:cubicBezTo>
                  <a:cubicBezTo>
                    <a:pt x="431" y="544"/>
                    <a:pt x="544" y="439"/>
                    <a:pt x="544" y="304"/>
                  </a:cubicBezTo>
                  <a:cubicBezTo>
                    <a:pt x="544" y="170"/>
                    <a:pt x="431" y="57"/>
                    <a:pt x="297" y="57"/>
                  </a:cubicBezTo>
                  <a:close/>
                  <a:moveTo>
                    <a:pt x="297" y="481"/>
                  </a:moveTo>
                  <a:lnTo>
                    <a:pt x="297" y="481"/>
                  </a:lnTo>
                  <a:cubicBezTo>
                    <a:pt x="198" y="481"/>
                    <a:pt x="120" y="403"/>
                    <a:pt x="120" y="304"/>
                  </a:cubicBezTo>
                  <a:cubicBezTo>
                    <a:pt x="120" y="205"/>
                    <a:pt x="198" y="120"/>
                    <a:pt x="297" y="120"/>
                  </a:cubicBezTo>
                  <a:cubicBezTo>
                    <a:pt x="396" y="120"/>
                    <a:pt x="481" y="205"/>
                    <a:pt x="481" y="304"/>
                  </a:cubicBezTo>
                  <a:cubicBezTo>
                    <a:pt x="481" y="403"/>
                    <a:pt x="396" y="481"/>
                    <a:pt x="297" y="481"/>
                  </a:cubicBezTo>
                  <a:close/>
                  <a:moveTo>
                    <a:pt x="297" y="177"/>
                  </a:moveTo>
                  <a:lnTo>
                    <a:pt x="297" y="177"/>
                  </a:lnTo>
                  <a:cubicBezTo>
                    <a:pt x="233" y="177"/>
                    <a:pt x="177" y="233"/>
                    <a:pt x="177" y="304"/>
                  </a:cubicBezTo>
                  <a:cubicBezTo>
                    <a:pt x="177" y="368"/>
                    <a:pt x="233" y="424"/>
                    <a:pt x="297" y="424"/>
                  </a:cubicBezTo>
                  <a:cubicBezTo>
                    <a:pt x="368" y="424"/>
                    <a:pt x="424" y="368"/>
                    <a:pt x="424" y="304"/>
                  </a:cubicBezTo>
                  <a:cubicBezTo>
                    <a:pt x="424" y="233"/>
                    <a:pt x="368" y="177"/>
                    <a:pt x="297" y="177"/>
                  </a:cubicBezTo>
                  <a:close/>
                  <a:moveTo>
                    <a:pt x="297" y="361"/>
                  </a:moveTo>
                  <a:lnTo>
                    <a:pt x="297" y="361"/>
                  </a:lnTo>
                  <a:cubicBezTo>
                    <a:pt x="269" y="361"/>
                    <a:pt x="240" y="333"/>
                    <a:pt x="240" y="304"/>
                  </a:cubicBezTo>
                  <a:cubicBezTo>
                    <a:pt x="240" y="269"/>
                    <a:pt x="269" y="248"/>
                    <a:pt x="297" y="248"/>
                  </a:cubicBezTo>
                  <a:cubicBezTo>
                    <a:pt x="332" y="248"/>
                    <a:pt x="354" y="269"/>
                    <a:pt x="354" y="304"/>
                  </a:cubicBezTo>
                  <a:cubicBezTo>
                    <a:pt x="354" y="333"/>
                    <a:pt x="332" y="361"/>
                    <a:pt x="297" y="361"/>
                  </a:cubicBezTo>
                  <a:close/>
                </a:path>
              </a:pathLst>
            </a:custGeom>
            <a:solidFill>
              <a:schemeClr val="accent3"/>
            </a:solidFill>
            <a:ln>
              <a:noFill/>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49">
              <a:extLst>
                <a:ext uri="{FF2B5EF4-FFF2-40B4-BE49-F238E27FC236}">
                  <a16:creationId xmlns:a16="http://schemas.microsoft.com/office/drawing/2014/main" id="{31669123-2F0D-4259-8437-2AAEBC393051}"/>
                </a:ext>
              </a:extLst>
            </p:cNvPr>
            <p:cNvSpPr>
              <a:spLocks/>
            </p:cNvSpPr>
            <p:nvPr/>
          </p:nvSpPr>
          <p:spPr bwMode="auto">
            <a:xfrm>
              <a:off x="3229125" y="3205190"/>
              <a:ext cx="449037" cy="610344"/>
            </a:xfrm>
            <a:custGeom>
              <a:avLst/>
              <a:gdLst>
                <a:gd name="T0" fmla="*/ 2147483646 w 364"/>
                <a:gd name="T1" fmla="*/ 2147483646 h 498"/>
                <a:gd name="T2" fmla="*/ 2147483646 w 364"/>
                <a:gd name="T3" fmla="*/ 2147483646 h 498"/>
                <a:gd name="T4" fmla="*/ 2147483646 w 364"/>
                <a:gd name="T5" fmla="*/ 2147483646 h 498"/>
                <a:gd name="T6" fmla="*/ 2147483646 w 364"/>
                <a:gd name="T7" fmla="*/ 2147483646 h 498"/>
                <a:gd name="T8" fmla="*/ 2147483646 w 364"/>
                <a:gd name="T9" fmla="*/ 2147483646 h 498"/>
                <a:gd name="T10" fmla="*/ 2147483646 w 364"/>
                <a:gd name="T11" fmla="*/ 2147483646 h 498"/>
                <a:gd name="T12" fmla="*/ 2147483646 w 364"/>
                <a:gd name="T13" fmla="*/ 2147483646 h 498"/>
                <a:gd name="T14" fmla="*/ 2147483646 w 364"/>
                <a:gd name="T15" fmla="*/ 2147483646 h 498"/>
                <a:gd name="T16" fmla="*/ 2147483646 w 364"/>
                <a:gd name="T17" fmla="*/ 2147483646 h 498"/>
                <a:gd name="T18" fmla="*/ 2147483646 w 364"/>
                <a:gd name="T19" fmla="*/ 2147483646 h 498"/>
                <a:gd name="T20" fmla="*/ 2147483646 w 364"/>
                <a:gd name="T21" fmla="*/ 0 h 498"/>
                <a:gd name="T22" fmla="*/ 0 w 364"/>
                <a:gd name="T23" fmla="*/ 2147483646 h 498"/>
                <a:gd name="T24" fmla="*/ 2147483646 w 364"/>
                <a:gd name="T25" fmla="*/ 2147483646 h 498"/>
                <a:gd name="T26" fmla="*/ 2147483646 w 364"/>
                <a:gd name="T27" fmla="*/ 2147483646 h 498"/>
                <a:gd name="T28" fmla="*/ 2147483646 w 364"/>
                <a:gd name="T29" fmla="*/ 2147483646 h 498"/>
                <a:gd name="T30" fmla="*/ 2147483646 w 364"/>
                <a:gd name="T31" fmla="*/ 2147483646 h 498"/>
                <a:gd name="T32" fmla="*/ 2147483646 w 364"/>
                <a:gd name="T33" fmla="*/ 2147483646 h 498"/>
                <a:gd name="T34" fmla="*/ 2147483646 w 364"/>
                <a:gd name="T35" fmla="*/ 2147483646 h 498"/>
                <a:gd name="T36" fmla="*/ 2147483646 w 364"/>
                <a:gd name="T37" fmla="*/ 2147483646 h 498"/>
                <a:gd name="T38" fmla="*/ 2147483646 w 364"/>
                <a:gd name="T39" fmla="*/ 2147483646 h 498"/>
                <a:gd name="T40" fmla="*/ 2147483646 w 364"/>
                <a:gd name="T41" fmla="*/ 2147483646 h 498"/>
                <a:gd name="T42" fmla="*/ 2147483646 w 364"/>
                <a:gd name="T43" fmla="*/ 2147483646 h 498"/>
                <a:gd name="T44" fmla="*/ 2147483646 w 364"/>
                <a:gd name="T45" fmla="*/ 214748364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accent5"/>
            </a:solidFill>
            <a:ln>
              <a:noFill/>
            </a:ln>
          </p:spPr>
          <p:txBody>
            <a:bodyPr wrap="none" lIns="25718" tIns="12859" rIns="25718" bIns="12859"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9">
              <a:extLst>
                <a:ext uri="{FF2B5EF4-FFF2-40B4-BE49-F238E27FC236}">
                  <a16:creationId xmlns:a16="http://schemas.microsoft.com/office/drawing/2014/main" id="{C7603840-ED87-479A-B49B-F27C9F6A5AD2}"/>
                </a:ext>
              </a:extLst>
            </p:cNvPr>
            <p:cNvSpPr>
              <a:spLocks/>
            </p:cNvSpPr>
            <p:nvPr/>
          </p:nvSpPr>
          <p:spPr bwMode="auto">
            <a:xfrm>
              <a:off x="4712976" y="4847402"/>
              <a:ext cx="527511" cy="527511"/>
            </a:xfrm>
            <a:custGeom>
              <a:avLst/>
              <a:gdLst>
                <a:gd name="T0" fmla="*/ 2147483646 w 426"/>
                <a:gd name="T1" fmla="*/ 0 h 426"/>
                <a:gd name="T2" fmla="*/ 2147483646 w 426"/>
                <a:gd name="T3" fmla="*/ 0 h 426"/>
                <a:gd name="T4" fmla="*/ 0 w 426"/>
                <a:gd name="T5" fmla="*/ 2147483646 h 426"/>
                <a:gd name="T6" fmla="*/ 2147483646 w 426"/>
                <a:gd name="T7" fmla="*/ 2147483646 h 426"/>
                <a:gd name="T8" fmla="*/ 2147483646 w 426"/>
                <a:gd name="T9" fmla="*/ 2147483646 h 426"/>
                <a:gd name="T10" fmla="*/ 2147483646 w 426"/>
                <a:gd name="T11" fmla="*/ 0 h 426"/>
                <a:gd name="T12" fmla="*/ 2147483646 w 426"/>
                <a:gd name="T13" fmla="*/ 2147483646 h 426"/>
                <a:gd name="T14" fmla="*/ 2147483646 w 426"/>
                <a:gd name="T15" fmla="*/ 2147483646 h 426"/>
                <a:gd name="T16" fmla="*/ 2147483646 w 426"/>
                <a:gd name="T17" fmla="*/ 2147483646 h 426"/>
                <a:gd name="T18" fmla="*/ 2147483646 w 426"/>
                <a:gd name="T19" fmla="*/ 2147483646 h 426"/>
                <a:gd name="T20" fmla="*/ 2147483646 w 426"/>
                <a:gd name="T21" fmla="*/ 2147483646 h 426"/>
                <a:gd name="T22" fmla="*/ 2147483646 w 426"/>
                <a:gd name="T23" fmla="*/ 2147483646 h 426"/>
                <a:gd name="T24" fmla="*/ 2147483646 w 426"/>
                <a:gd name="T25" fmla="*/ 2147483646 h 426"/>
                <a:gd name="T26" fmla="*/ 2147483646 w 426"/>
                <a:gd name="T27" fmla="*/ 2147483646 h 426"/>
                <a:gd name="T28" fmla="*/ 2147483646 w 426"/>
                <a:gd name="T29" fmla="*/ 2147483646 h 426"/>
                <a:gd name="T30" fmla="*/ 2147483646 w 426"/>
                <a:gd name="T31" fmla="*/ 2147483646 h 426"/>
                <a:gd name="T32" fmla="*/ 2147483646 w 426"/>
                <a:gd name="T33" fmla="*/ 2147483646 h 426"/>
                <a:gd name="T34" fmla="*/ 2147483646 w 426"/>
                <a:gd name="T35" fmla="*/ 2147483646 h 426"/>
                <a:gd name="T36" fmla="*/ 2147483646 w 426"/>
                <a:gd name="T37" fmla="*/ 2147483646 h 426"/>
                <a:gd name="T38" fmla="*/ 2147483646 w 426"/>
                <a:gd name="T39" fmla="*/ 2147483646 h 426"/>
                <a:gd name="T40" fmla="*/ 2147483646 w 426"/>
                <a:gd name="T41" fmla="*/ 2147483646 h 426"/>
                <a:gd name="T42" fmla="*/ 2147483646 w 426"/>
                <a:gd name="T43" fmla="*/ 2147483646 h 426"/>
                <a:gd name="T44" fmla="*/ 2147483646 w 426"/>
                <a:gd name="T45" fmla="*/ 2147483646 h 426"/>
                <a:gd name="T46" fmla="*/ 2147483646 w 426"/>
                <a:gd name="T47" fmla="*/ 2147483646 h 4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p:spPr>
          <p:txBody>
            <a:bodyPr wrap="none" lIns="25718" tIns="12859" rIns="25718" bIns="12859"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69">
              <a:extLst>
                <a:ext uri="{FF2B5EF4-FFF2-40B4-BE49-F238E27FC236}">
                  <a16:creationId xmlns:a16="http://schemas.microsoft.com/office/drawing/2014/main" id="{30BA03CF-CBFC-43C9-A16D-B8E5F5B46F70}"/>
                </a:ext>
              </a:extLst>
            </p:cNvPr>
            <p:cNvSpPr>
              <a:spLocks/>
            </p:cNvSpPr>
            <p:nvPr/>
          </p:nvSpPr>
          <p:spPr bwMode="auto">
            <a:xfrm>
              <a:off x="8489804" y="3164228"/>
              <a:ext cx="601624" cy="479555"/>
            </a:xfrm>
            <a:custGeom>
              <a:avLst/>
              <a:gdLst>
                <a:gd name="T0" fmla="*/ 2147483646 w 487"/>
                <a:gd name="T1" fmla="*/ 2147483646 h 390"/>
                <a:gd name="T2" fmla="*/ 2147483646 w 487"/>
                <a:gd name="T3" fmla="*/ 2147483646 h 390"/>
                <a:gd name="T4" fmla="*/ 2147483646 w 487"/>
                <a:gd name="T5" fmla="*/ 2147483646 h 390"/>
                <a:gd name="T6" fmla="*/ 2147483646 w 487"/>
                <a:gd name="T7" fmla="*/ 2147483646 h 390"/>
                <a:gd name="T8" fmla="*/ 2147483646 w 487"/>
                <a:gd name="T9" fmla="*/ 2147483646 h 390"/>
                <a:gd name="T10" fmla="*/ 2147483646 w 487"/>
                <a:gd name="T11" fmla="*/ 2147483646 h 390"/>
                <a:gd name="T12" fmla="*/ 2147483646 w 487"/>
                <a:gd name="T13" fmla="*/ 2147483646 h 390"/>
                <a:gd name="T14" fmla="*/ 2147483646 w 487"/>
                <a:gd name="T15" fmla="*/ 2147483646 h 390"/>
                <a:gd name="T16" fmla="*/ 2147483646 w 487"/>
                <a:gd name="T17" fmla="*/ 2147483646 h 390"/>
                <a:gd name="T18" fmla="*/ 2147483646 w 487"/>
                <a:gd name="T19" fmla="*/ 2147483646 h 390"/>
                <a:gd name="T20" fmla="*/ 2147483646 w 487"/>
                <a:gd name="T21" fmla="*/ 2147483646 h 390"/>
                <a:gd name="T22" fmla="*/ 2147483646 w 487"/>
                <a:gd name="T23" fmla="*/ 2147483646 h 390"/>
                <a:gd name="T24" fmla="*/ 2147483646 w 487"/>
                <a:gd name="T25" fmla="*/ 2147483646 h 390"/>
                <a:gd name="T26" fmla="*/ 2147483646 w 487"/>
                <a:gd name="T27" fmla="*/ 2147483646 h 390"/>
                <a:gd name="T28" fmla="*/ 2147483646 w 487"/>
                <a:gd name="T29" fmla="*/ 2147483646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accent2"/>
            </a:solidFill>
            <a:ln>
              <a:noFill/>
            </a:ln>
          </p:spPr>
          <p:txBody>
            <a:bodyPr wrap="none" lIns="25718" tIns="12859" rIns="25718" bIns="12859"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B2EBACAA-C377-406E-95CA-FE418BC2E48C}"/>
                </a:ext>
              </a:extLst>
            </p:cNvPr>
            <p:cNvSpPr txBox="1"/>
            <p:nvPr/>
          </p:nvSpPr>
          <p:spPr>
            <a:xfrm>
              <a:off x="5158691" y="2015067"/>
              <a:ext cx="2246509" cy="98488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21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Component One</a:t>
              </a:r>
            </a:p>
          </p:txBody>
        </p:sp>
        <p:sp>
          <p:nvSpPr>
            <p:cNvPr id="78" name="TextBox 77">
              <a:extLst>
                <a:ext uri="{FF2B5EF4-FFF2-40B4-BE49-F238E27FC236}">
                  <a16:creationId xmlns:a16="http://schemas.microsoft.com/office/drawing/2014/main" id="{45432653-C514-439F-AC43-D697D0B2EC61}"/>
                </a:ext>
              </a:extLst>
            </p:cNvPr>
            <p:cNvSpPr txBox="1"/>
            <p:nvPr/>
          </p:nvSpPr>
          <p:spPr>
            <a:xfrm>
              <a:off x="9624072" y="1381250"/>
              <a:ext cx="2531272" cy="338975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450"/>
                </a:spcBef>
                <a:spcAft>
                  <a:spcPts val="0"/>
                </a:spcAft>
                <a:buClrTx/>
                <a:buSzTx/>
                <a:buFontTx/>
                <a:buNone/>
                <a:tabLst/>
                <a:defRPr/>
              </a:pPr>
              <a:r>
                <a:rPr kumimoji="0" lang="en-US" sz="1800" b="1" i="0" u="none" strike="noStrike" kern="1200" cap="none" spc="0" normalizeH="0" baseline="0" noProof="0" dirty="0">
                  <a:ln>
                    <a:noFill/>
                  </a:ln>
                  <a:solidFill>
                    <a:srgbClr val="99013F"/>
                  </a:solidFill>
                  <a:effectLst/>
                  <a:uLnTx/>
                  <a:uFillTx/>
                  <a:latin typeface="Roboto" panose="02000000000000000000" pitchFamily="2" charset="0"/>
                  <a:ea typeface="Roboto" panose="02000000000000000000" pitchFamily="2" charset="0"/>
                  <a:cs typeface="+mn-cs"/>
                </a:rPr>
                <a:t>Sub-component 1.4. </a:t>
              </a:r>
            </a:p>
            <a:p>
              <a:pPr marL="0" marR="0" lvl="0" indent="0" algn="l" defTabSz="685800" rtl="0" eaLnBrk="1" fontAlgn="auto" latinLnBrk="0" hangingPunct="1">
                <a:lnSpc>
                  <a:spcPct val="100000"/>
                </a:lnSpc>
                <a:spcBef>
                  <a:spcPts val="450"/>
                </a:spcBef>
                <a:spcAft>
                  <a:spcPts val="0"/>
                </a:spcAft>
                <a:buClrTx/>
                <a:buSzTx/>
                <a:buFontTx/>
                <a:buNone/>
                <a:tabLst/>
                <a:defRPr/>
              </a:pPr>
              <a:r>
                <a:rPr kumimoji="0" lang="en-US" sz="1800" b="0" i="0" u="none" strike="noStrike" kern="1200" cap="none" spc="0" normalizeH="0" baseline="0" noProof="0" dirty="0">
                  <a:ln>
                    <a:noFill/>
                  </a:ln>
                  <a:solidFill>
                    <a:srgbClr val="263238"/>
                  </a:solidFill>
                  <a:effectLst/>
                  <a:uLnTx/>
                  <a:uFillTx/>
                  <a:latin typeface="Roboto" panose="02000000000000000000" pitchFamily="2" charset="0"/>
                  <a:ea typeface="Roboto" panose="02000000000000000000" pitchFamily="2" charset="0"/>
                  <a:cs typeface="+mn-cs"/>
                </a:rPr>
                <a:t>Strengthening Institutional Capacity for Development and Dissemination of CSA TIMPs </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79" name="TextBox 78">
              <a:extLst>
                <a:ext uri="{FF2B5EF4-FFF2-40B4-BE49-F238E27FC236}">
                  <a16:creationId xmlns:a16="http://schemas.microsoft.com/office/drawing/2014/main" id="{D7962790-DFC8-4FCC-85B0-CFFE2C71C12B}"/>
                </a:ext>
              </a:extLst>
            </p:cNvPr>
            <p:cNvSpPr txBox="1"/>
            <p:nvPr/>
          </p:nvSpPr>
          <p:spPr>
            <a:xfrm>
              <a:off x="66250" y="1445008"/>
              <a:ext cx="2756443" cy="1932784"/>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450"/>
                </a:spcBef>
                <a:spcAft>
                  <a:spcPts val="0"/>
                </a:spcAft>
                <a:buClrTx/>
                <a:buSzTx/>
                <a:buFontTx/>
                <a:buNone/>
                <a:tabLst/>
                <a:defRPr/>
              </a:pPr>
              <a:r>
                <a:rPr kumimoji="0" lang="en-US" sz="2000" b="1" i="0" u="none" strike="noStrike" kern="1200" cap="none" spc="0" normalizeH="0" baseline="0" noProof="0" dirty="0">
                  <a:ln>
                    <a:noFill/>
                  </a:ln>
                  <a:solidFill>
                    <a:srgbClr val="008BC6"/>
                  </a:solidFill>
                  <a:effectLst/>
                  <a:uLnTx/>
                  <a:uFillTx/>
                  <a:latin typeface="Roboto" panose="02000000000000000000" pitchFamily="2" charset="0"/>
                  <a:ea typeface="Roboto" panose="02000000000000000000" pitchFamily="2" charset="0"/>
                  <a:cs typeface="+mn-cs"/>
                </a:rPr>
                <a:t>Sub-component 1.1</a:t>
              </a:r>
              <a:endParaRPr kumimoji="0" lang="en-US" sz="1050" b="1" i="0" u="none" strike="noStrike" kern="1200" cap="none" spc="0" normalizeH="0" baseline="0" noProof="0" dirty="0">
                <a:ln>
                  <a:noFill/>
                </a:ln>
                <a:solidFill>
                  <a:srgbClr val="008BC6"/>
                </a:solidFill>
                <a:effectLst/>
                <a:uLnTx/>
                <a:uFillTx/>
                <a:latin typeface="Roboto" panose="02000000000000000000" pitchFamily="2" charset="0"/>
                <a:ea typeface="Roboto" panose="02000000000000000000" pitchFamily="2" charset="0"/>
                <a:cs typeface="+mn-cs"/>
              </a:endParaRPr>
            </a:p>
            <a:p>
              <a:pPr marL="0" marR="0" lvl="0" indent="0" algn="just" defTabSz="685800" rtl="0" eaLnBrk="1" fontAlgn="auto" latinLnBrk="0" hangingPunct="1">
                <a:lnSpc>
                  <a:spcPct val="100000"/>
                </a:lnSpc>
                <a:spcBef>
                  <a:spcPts val="450"/>
                </a:spcBef>
                <a:spcAft>
                  <a:spcPts val="0"/>
                </a:spcAft>
                <a:buClrTx/>
                <a:buSzTx/>
                <a:buFontTx/>
                <a:buNone/>
                <a:tabLst/>
                <a:defRPr/>
              </a:pPr>
              <a:r>
                <a:rPr kumimoji="0" lang="en-US" sz="1600" b="0" i="0" u="none" strike="noStrike" kern="1200" cap="none" spc="0" normalizeH="0" baseline="0" noProof="0" dirty="0">
                  <a:ln>
                    <a:noFill/>
                  </a:ln>
                  <a:solidFill>
                    <a:srgbClr val="263238"/>
                  </a:solidFill>
                  <a:effectLst/>
                  <a:uLnTx/>
                  <a:uFillTx/>
                  <a:latin typeface="Roboto" panose="02000000000000000000" pitchFamily="2" charset="0"/>
                  <a:ea typeface="Roboto" panose="02000000000000000000" pitchFamily="2" charset="0"/>
                  <a:cs typeface="+mn-cs"/>
                </a:rPr>
                <a:t>Supporting CSA Research and Innovations. </a:t>
              </a:r>
            </a:p>
          </p:txBody>
        </p:sp>
        <p:sp>
          <p:nvSpPr>
            <p:cNvPr id="80" name="TextBox 79">
              <a:extLst>
                <a:ext uri="{FF2B5EF4-FFF2-40B4-BE49-F238E27FC236}">
                  <a16:creationId xmlns:a16="http://schemas.microsoft.com/office/drawing/2014/main" id="{95B6F028-191A-461B-AEBD-96CCE1089C7F}"/>
                </a:ext>
              </a:extLst>
            </p:cNvPr>
            <p:cNvSpPr txBox="1"/>
            <p:nvPr/>
          </p:nvSpPr>
          <p:spPr>
            <a:xfrm>
              <a:off x="469687" y="4995257"/>
              <a:ext cx="3871422" cy="161776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450"/>
                </a:spcBef>
                <a:spcAft>
                  <a:spcPts val="0"/>
                </a:spcAft>
                <a:buClrTx/>
                <a:buSzTx/>
                <a:buFontTx/>
                <a:buNone/>
                <a:tabLst/>
                <a:defRPr/>
              </a:pPr>
              <a:r>
                <a:rPr kumimoji="0" lang="en-US" sz="1800" b="1" i="0" u="none" strike="noStrike" kern="1200" cap="none" spc="0" normalizeH="0" baseline="0" noProof="0" dirty="0">
                  <a:ln>
                    <a:noFill/>
                  </a:ln>
                  <a:solidFill>
                    <a:srgbClr val="EF3923"/>
                  </a:solidFill>
                  <a:effectLst/>
                  <a:uLnTx/>
                  <a:uFillTx/>
                  <a:latin typeface="Roboto" panose="02000000000000000000" pitchFamily="2" charset="0"/>
                  <a:ea typeface="Roboto" panose="02000000000000000000" pitchFamily="2" charset="0"/>
                  <a:cs typeface="+mn-cs"/>
                </a:rPr>
                <a:t>Sub-component 1.2: </a:t>
              </a:r>
            </a:p>
            <a:p>
              <a:pPr marL="0" marR="0" lvl="0" indent="0" algn="l" defTabSz="685800" rtl="0" eaLnBrk="1" fontAlgn="auto" latinLnBrk="0" hangingPunct="1">
                <a:lnSpc>
                  <a:spcPct val="100000"/>
                </a:lnSpc>
                <a:spcBef>
                  <a:spcPts val="450"/>
                </a:spcBef>
                <a:spcAft>
                  <a:spcPts val="0"/>
                </a:spcAft>
                <a:buClrTx/>
                <a:buSzTx/>
                <a:buFontTx/>
                <a:buNone/>
                <a:tabLst/>
                <a:defRPr/>
              </a:pPr>
              <a:r>
                <a:rPr kumimoji="0" lang="en-US" sz="1800" b="0" i="0" u="none" strike="noStrike" kern="1200" cap="none" spc="0" normalizeH="0" baseline="0" noProof="0" dirty="0">
                  <a:ln>
                    <a:noFill/>
                  </a:ln>
                  <a:solidFill>
                    <a:srgbClr val="263238"/>
                  </a:solidFill>
                  <a:effectLst/>
                  <a:uLnTx/>
                  <a:uFillTx/>
                  <a:latin typeface="Roboto" panose="02000000000000000000" pitchFamily="2" charset="0"/>
                  <a:ea typeface="Roboto" panose="02000000000000000000" pitchFamily="2" charset="0"/>
                  <a:cs typeface="+mn-cs"/>
                </a:rPr>
                <a:t>Building Competitive and Sustainable Seed Systems . </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81" name="TextBox 80">
              <a:extLst>
                <a:ext uri="{FF2B5EF4-FFF2-40B4-BE49-F238E27FC236}">
                  <a16:creationId xmlns:a16="http://schemas.microsoft.com/office/drawing/2014/main" id="{3655871E-1D07-4864-A64A-9B3A6826B3F6}"/>
                </a:ext>
              </a:extLst>
            </p:cNvPr>
            <p:cNvSpPr txBox="1"/>
            <p:nvPr/>
          </p:nvSpPr>
          <p:spPr>
            <a:xfrm>
              <a:off x="8230204" y="4882821"/>
              <a:ext cx="3661573" cy="165714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450"/>
                </a:spcBef>
                <a:spcAft>
                  <a:spcPts val="0"/>
                </a:spcAft>
                <a:buClrTx/>
                <a:buSzTx/>
                <a:buFontTx/>
                <a:buNone/>
                <a:tabLst/>
                <a:defRPr/>
              </a:pPr>
              <a:r>
                <a:rPr kumimoji="0" lang="en-US" sz="2000" b="1" i="0" u="none" strike="noStrike" kern="1200" cap="none" spc="0" normalizeH="0" baseline="0" noProof="0" dirty="0">
                  <a:ln>
                    <a:noFill/>
                  </a:ln>
                  <a:solidFill>
                    <a:srgbClr val="98CB36"/>
                  </a:solidFill>
                  <a:effectLst/>
                  <a:uLnTx/>
                  <a:uFillTx/>
                  <a:latin typeface="Roboto" panose="02000000000000000000" pitchFamily="2" charset="0"/>
                  <a:ea typeface="Roboto" panose="02000000000000000000" pitchFamily="2" charset="0"/>
                  <a:cs typeface="+mn-cs"/>
                </a:rPr>
                <a:t>Sub-component 1.3</a:t>
              </a:r>
              <a:r>
                <a:rPr kumimoji="0" lang="en-US" sz="1800" b="1" i="0" u="none" strike="noStrike" kern="1200" cap="none" spc="0" normalizeH="0" baseline="0" noProof="0" dirty="0">
                  <a:ln>
                    <a:noFill/>
                  </a:ln>
                  <a:solidFill>
                    <a:srgbClr val="98CB36"/>
                  </a:solidFill>
                  <a:effectLst/>
                  <a:uLnTx/>
                  <a:uFillTx/>
                  <a:latin typeface="Roboto" panose="02000000000000000000" pitchFamily="2" charset="0"/>
                  <a:ea typeface="Roboto" panose="02000000000000000000" pitchFamily="2" charset="0"/>
                  <a:cs typeface="+mn-cs"/>
                </a:rPr>
                <a:t>. </a:t>
              </a:r>
            </a:p>
            <a:p>
              <a:pPr marL="0" marR="0" lvl="0" indent="0" algn="just" defTabSz="685800" rtl="0" eaLnBrk="1" fontAlgn="auto" latinLnBrk="0" hangingPunct="1">
                <a:lnSpc>
                  <a:spcPct val="100000"/>
                </a:lnSpc>
                <a:spcBef>
                  <a:spcPts val="450"/>
                </a:spcBef>
                <a:spcAft>
                  <a:spcPts val="0"/>
                </a:spcAft>
                <a:buClrTx/>
                <a:buSzTx/>
                <a:buFontTx/>
                <a:buNone/>
                <a:tabLst/>
                <a:defRPr/>
              </a:pPr>
              <a:r>
                <a:rPr kumimoji="0" lang="en-US" sz="1800" b="0" i="0" u="none" strike="noStrike" kern="1200" cap="none" spc="0" normalizeH="0" baseline="0" noProof="0" dirty="0">
                  <a:ln>
                    <a:noFill/>
                  </a:ln>
                  <a:solidFill>
                    <a:srgbClr val="263238"/>
                  </a:solidFill>
                  <a:effectLst/>
                  <a:uLnTx/>
                  <a:uFillTx/>
                  <a:latin typeface="Roboto" panose="02000000000000000000" pitchFamily="2" charset="0"/>
                  <a:ea typeface="Roboto" panose="02000000000000000000" pitchFamily="2" charset="0"/>
                  <a:cs typeface="+mn-cs"/>
                </a:rPr>
                <a:t>Strengthening Agro-Climate Monitoring and Information Systems </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grpSp>
      <p:sp>
        <p:nvSpPr>
          <p:cNvPr id="33" name="TextBox 32">
            <a:extLst>
              <a:ext uri="{FF2B5EF4-FFF2-40B4-BE49-F238E27FC236}">
                <a16:creationId xmlns:a16="http://schemas.microsoft.com/office/drawing/2014/main" id="{2218505A-4063-40E4-97CC-ABA9AC39983A}"/>
              </a:ext>
            </a:extLst>
          </p:cNvPr>
          <p:cNvSpPr txBox="1"/>
          <p:nvPr/>
        </p:nvSpPr>
        <p:spPr>
          <a:xfrm>
            <a:off x="1076921" y="1200981"/>
            <a:ext cx="10602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This component will support the development, validation, packaging, and dissemination of context</a:t>
            </a:r>
            <a:r>
              <a:rPr kumimoji="0" lang="en-US" sz="2000" b="1" i="0" u="sng" strike="noStrike" kern="1200" cap="none" spc="0" normalizeH="0" baseline="0" noProof="0" dirty="0">
                <a:ln>
                  <a:noFill/>
                </a:ln>
                <a:solidFill>
                  <a:srgbClr val="D13438"/>
                </a:solidFill>
                <a:effectLst/>
                <a:uLnTx/>
                <a:uFillTx/>
                <a:latin typeface="Roboto" panose="02000000000000000000" pitchFamily="2" charset="0"/>
                <a:ea typeface="Roboto" panose="02000000000000000000" pitchFamily="2" charset="0"/>
                <a:cs typeface="+mn-cs"/>
              </a:rPr>
              <a:t>-</a:t>
            </a:r>
            <a:r>
              <a:rPr kumimoji="0" lang="en-US" sz="2000" b="1" i="0" u="none" strike="sngStrike" kern="1200" cap="none" spc="0" normalizeH="0" baseline="0" noProof="0" dirty="0">
                <a:ln>
                  <a:noFill/>
                </a:ln>
                <a:solidFill>
                  <a:srgbClr val="D13438"/>
                </a:solidFill>
                <a:effectLst/>
                <a:uLnTx/>
                <a:uFillTx/>
                <a:latin typeface="Roboto" panose="02000000000000000000" pitchFamily="2" charset="0"/>
                <a:ea typeface="Roboto" panose="02000000000000000000" pitchFamily="2" charset="0"/>
                <a:cs typeface="+mn-cs"/>
              </a:rPr>
              <a:t> </a:t>
            </a:r>
            <a:r>
              <a:rPr kumimoji="0" lang="en-US" sz="20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specific CSA Technologies, Innovations &amp; Management Practices (TIMPs) to target beneficiaries</a:t>
            </a:r>
            <a:endParaRPr kumimoji="0" lang="en-GB"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791471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Custom 55">
      <a:dk1>
        <a:sysClr val="windowText" lastClr="000000"/>
      </a:dk1>
      <a:lt1>
        <a:sysClr val="window" lastClr="FFFFFF"/>
      </a:lt1>
      <a:dk2>
        <a:srgbClr val="44546A"/>
      </a:dk2>
      <a:lt2>
        <a:srgbClr val="E7E6E6"/>
      </a:lt2>
      <a:accent1>
        <a:srgbClr val="59595B"/>
      </a:accent1>
      <a:accent2>
        <a:srgbClr val="0896BC"/>
      </a:accent2>
      <a:accent3>
        <a:srgbClr val="DB582E"/>
      </a:accent3>
      <a:accent4>
        <a:srgbClr val="AAC042"/>
      </a:accent4>
      <a:accent5>
        <a:srgbClr val="D39250"/>
      </a:accent5>
      <a:accent6>
        <a:srgbClr val="3ABE9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Custom 4">
      <a:dk1>
        <a:sysClr val="windowText" lastClr="000000"/>
      </a:dk1>
      <a:lt1>
        <a:sysClr val="window" lastClr="FFFFFF"/>
      </a:lt1>
      <a:dk2>
        <a:srgbClr val="44546A"/>
      </a:dk2>
      <a:lt2>
        <a:srgbClr val="BF2424"/>
      </a:lt2>
      <a:accent1>
        <a:srgbClr val="286D94"/>
      </a:accent1>
      <a:accent2>
        <a:srgbClr val="941358"/>
      </a:accent2>
      <a:accent3>
        <a:srgbClr val="2CACB8"/>
      </a:accent3>
      <a:accent4>
        <a:srgbClr val="E74B59"/>
      </a:accent4>
      <a:accent5>
        <a:srgbClr val="591959"/>
      </a:accent5>
      <a:accent6>
        <a:srgbClr val="FE9E50"/>
      </a:accent6>
      <a:hlink>
        <a:srgbClr val="BF242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e">
      <a:dk1>
        <a:sysClr val="windowText" lastClr="000000"/>
      </a:dk1>
      <a:lt1>
        <a:sysClr val="window" lastClr="FFFFFF"/>
      </a:lt1>
      <a:dk2>
        <a:srgbClr val="44546A"/>
      </a:dk2>
      <a:lt2>
        <a:srgbClr val="E7E6E6"/>
      </a:lt2>
      <a:accent1>
        <a:srgbClr val="084259"/>
      </a:accent1>
      <a:accent2>
        <a:srgbClr val="0F8AA6"/>
      </a:accent2>
      <a:accent3>
        <a:srgbClr val="0F97A6"/>
      </a:accent3>
      <a:accent4>
        <a:srgbClr val="15BFBF"/>
      </a:accent4>
      <a:accent5>
        <a:srgbClr val="12A697"/>
      </a:accent5>
      <a:accent6>
        <a:srgbClr val="04D9D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griculture &amp; Farm Infographics by Slidesgo">
  <a:themeElements>
    <a:clrScheme name="Simple Light">
      <a:dk1>
        <a:srgbClr val="D1A184"/>
      </a:dk1>
      <a:lt1>
        <a:srgbClr val="DDB9A3"/>
      </a:lt1>
      <a:dk2>
        <a:srgbClr val="A0E5A5"/>
      </a:dk2>
      <a:lt2>
        <a:srgbClr val="B8ECBC"/>
      </a:lt2>
      <a:accent1>
        <a:srgbClr val="FFCD69"/>
      </a:accent1>
      <a:accent2>
        <a:srgbClr val="FFE6B4"/>
      </a:accent2>
      <a:accent3>
        <a:srgbClr val="99EBFA"/>
      </a:accent3>
      <a:accent4>
        <a:srgbClr val="CCF5FC"/>
      </a:accent4>
      <a:accent5>
        <a:srgbClr val="FF9C9B"/>
      </a:accent5>
      <a:accent6>
        <a:srgbClr val="FFBDB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FFFFFF"/>
      </a:dk2>
      <a:lt2>
        <a:srgbClr val="000000"/>
      </a:lt2>
      <a:accent1>
        <a:srgbClr val="D62900"/>
      </a:accent1>
      <a:accent2>
        <a:srgbClr val="B49C84"/>
      </a:accent2>
      <a:accent3>
        <a:srgbClr val="2B6E74"/>
      </a:accent3>
      <a:accent4>
        <a:srgbClr val="3B414D"/>
      </a:accent4>
      <a:accent5>
        <a:srgbClr val="2C2C2C"/>
      </a:accent5>
      <a:accent6>
        <a:srgbClr val="434343"/>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23">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Blue new">
      <a:dk1>
        <a:sysClr val="windowText" lastClr="000000"/>
      </a:dk1>
      <a:lt1>
        <a:sysClr val="window" lastClr="FFFFFF"/>
      </a:lt1>
      <a:dk2>
        <a:srgbClr val="44546A"/>
      </a:dk2>
      <a:lt2>
        <a:srgbClr val="E7E6E6"/>
      </a:lt2>
      <a:accent1>
        <a:srgbClr val="4169E1"/>
      </a:accent1>
      <a:accent2>
        <a:srgbClr val="0066CC"/>
      </a:accent2>
      <a:accent3>
        <a:srgbClr val="0487D9"/>
      </a:accent3>
      <a:accent4>
        <a:srgbClr val="115DA8"/>
      </a:accent4>
      <a:accent5>
        <a:srgbClr val="3E67CE"/>
      </a:accent5>
      <a:accent6>
        <a:srgbClr val="0078D7"/>
      </a:accent6>
      <a:hlink>
        <a:srgbClr val="0563C1"/>
      </a:hlink>
      <a:folHlink>
        <a:srgbClr val="0066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Custom 12">
      <a:dk1>
        <a:sysClr val="windowText" lastClr="000000"/>
      </a:dk1>
      <a:lt1>
        <a:sysClr val="window" lastClr="FFFFFF"/>
      </a:lt1>
      <a:dk2>
        <a:srgbClr val="44546A"/>
      </a:dk2>
      <a:lt2>
        <a:srgbClr val="E7E6E6"/>
      </a:lt2>
      <a:accent1>
        <a:srgbClr val="583196"/>
      </a:accent1>
      <a:accent2>
        <a:srgbClr val="99013F"/>
      </a:accent2>
      <a:accent3>
        <a:srgbClr val="98CB36"/>
      </a:accent3>
      <a:accent4>
        <a:srgbClr val="EF3923"/>
      </a:accent4>
      <a:accent5>
        <a:srgbClr val="008BC6"/>
      </a:accent5>
      <a:accent6>
        <a:srgbClr val="EA5A95"/>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sky blue">
      <a:dk1>
        <a:sysClr val="windowText" lastClr="000000"/>
      </a:dk1>
      <a:lt1>
        <a:sysClr val="window" lastClr="FFFFFF"/>
      </a:lt1>
      <a:dk2>
        <a:srgbClr val="44546A"/>
      </a:dk2>
      <a:lt2>
        <a:srgbClr val="E7E6E6"/>
      </a:lt2>
      <a:accent1>
        <a:srgbClr val="8D1F6C"/>
      </a:accent1>
      <a:accent2>
        <a:srgbClr val="EDBE23"/>
      </a:accent2>
      <a:accent3>
        <a:srgbClr val="29AAE1"/>
      </a:accent3>
      <a:accent4>
        <a:srgbClr val="93BA21"/>
      </a:accent4>
      <a:accent5>
        <a:srgbClr val="5F349C"/>
      </a:accent5>
      <a:accent6>
        <a:srgbClr val="DB2E2B"/>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4576</Words>
  <Application>Microsoft Office PowerPoint</Application>
  <PresentationFormat>Widescreen</PresentationFormat>
  <Paragraphs>716</Paragraphs>
  <Slides>47</Slides>
  <Notes>3</Notes>
  <HiddenSlides>0</HiddenSlides>
  <MMClips>0</MMClips>
  <ScaleCrop>false</ScaleCrop>
  <HeadingPairs>
    <vt:vector size="4" baseType="variant">
      <vt:variant>
        <vt:lpstr>Theme</vt:lpstr>
      </vt:variant>
      <vt:variant>
        <vt:i4>12</vt:i4>
      </vt:variant>
      <vt:variant>
        <vt:lpstr>Slide Titles</vt:lpstr>
      </vt:variant>
      <vt:variant>
        <vt:i4>47</vt:i4>
      </vt:variant>
    </vt:vector>
  </HeadingPairs>
  <TitlesOfParts>
    <vt:vector size="59" baseType="lpstr">
      <vt:lpstr>Office Theme</vt:lpstr>
      <vt:lpstr>1_Office Theme</vt:lpstr>
      <vt:lpstr>Agriculture &amp; Farm Infographics by Slidesgo</vt:lpstr>
      <vt:lpstr>2_Office Theme</vt:lpstr>
      <vt:lpstr>3_Office Theme</vt:lpstr>
      <vt:lpstr>4_Office Theme</vt:lpstr>
      <vt:lpstr>8_Office Theme</vt:lpstr>
      <vt:lpstr>5_Office Theme</vt:lpstr>
      <vt:lpstr>6_Office Theme</vt:lpstr>
      <vt:lpstr>7_Office Theme</vt:lpstr>
      <vt:lpstr>9_Office Theme</vt:lpstr>
      <vt:lpstr>10_Office Theme</vt:lpstr>
      <vt:lpstr>UGANDA CLIMATE SMART AGRICULTURAL TRANSFORMATION PROJECT(UCSATP)       NATIONAL STAKEHOLDERS WORKSHOP January 9th 2024</vt:lpstr>
      <vt:lpstr>PowerPoint Presentation</vt:lpstr>
      <vt:lpstr>PowerPoint Presentation</vt:lpstr>
      <vt:lpstr>PowerPoint Presentation</vt:lpstr>
      <vt:lpstr>PowerPoint Presentation</vt:lpstr>
      <vt:lpstr>Project relevance</vt:lpstr>
      <vt:lpstr>PowerPoint Presentation</vt:lpstr>
      <vt:lpstr>Project Development Objective(PDO) and Components</vt:lpstr>
      <vt:lpstr>PowerPoint Presentation</vt:lpstr>
      <vt:lpstr>Component 1: Strengthening Climate-Smart Agricultural Research, Seed, and Agro-Climatic Information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 Two: Promoting Adoption of Climate Smart Agriculture Technologies and Practices </vt:lpstr>
      <vt:lpstr>PowerPoint Presentation</vt:lpstr>
      <vt:lpstr>PowerPoint Presentation</vt:lpstr>
      <vt:lpstr>PowerPoint Presentation</vt:lpstr>
      <vt:lpstr>PowerPoint Presentation</vt:lpstr>
      <vt:lpstr>PowerPoint Presentation</vt:lpstr>
      <vt:lpstr>Component 3: Market Development and Linkages for Selected Value Chains </vt:lpstr>
      <vt:lpstr>PowerPoint Presentation</vt:lpstr>
      <vt:lpstr>PowerPoint Presentation</vt:lpstr>
      <vt:lpstr>PowerPoint Presentation</vt:lpstr>
      <vt:lpstr>Component 4: Contingency Emergency Response </vt:lpstr>
      <vt:lpstr>PowerPoint Presentation</vt:lpstr>
      <vt:lpstr>Component 5: Project Coordination, Management, Monitoring, Evaluation and Learning </vt:lpstr>
      <vt:lpstr>Implementation Approaches</vt:lpstr>
      <vt:lpstr>Implementation Arrangements</vt:lpstr>
      <vt:lpstr>Estimated Project Cost and Financing</vt:lpstr>
      <vt:lpstr>PowerPoint Presentation</vt:lpstr>
      <vt:lpstr>PowerPoint Presentation</vt:lpstr>
      <vt:lpstr>PowerPoint Presentation</vt:lpstr>
      <vt:lpstr>Project Beneficiaries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UGANDA CLIMATE SMART AGRICULTURAL TRANSFORMATION PROJECT(UCSATP)</dc:title>
  <dc:creator>DEOGRACIOUS OPOLOT</dc:creator>
  <cp:lastModifiedBy>DEOGRACIOUS OPOLOT</cp:lastModifiedBy>
  <cp:revision>159</cp:revision>
  <cp:lastPrinted>2022-09-22T10:10:58Z</cp:lastPrinted>
  <dcterms:created xsi:type="dcterms:W3CDTF">2022-09-09T08:02:08Z</dcterms:created>
  <dcterms:modified xsi:type="dcterms:W3CDTF">2024-01-10T09:29:04Z</dcterms:modified>
</cp:coreProperties>
</file>